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20" r:id="rId2"/>
    <p:sldId id="409" r:id="rId3"/>
    <p:sldId id="331" r:id="rId4"/>
    <p:sldId id="370" r:id="rId5"/>
    <p:sldId id="410" r:id="rId6"/>
    <p:sldId id="416" r:id="rId7"/>
    <p:sldId id="422" r:id="rId8"/>
    <p:sldId id="326" r:id="rId9"/>
    <p:sldId id="385" r:id="rId10"/>
  </p:sldIdLst>
  <p:sldSz cx="9144000" cy="5143500" type="screen16x9"/>
  <p:notesSz cx="6791325" cy="992505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Function Pro Book" panose="020B0502020204020303" charset="0"/>
      <p:regular r:id="rId17"/>
      <p:bold r:id="rId18"/>
      <p:italic r:id="rId19"/>
      <p:boldItalic r:id="rId20"/>
    </p:embeddedFont>
    <p:embeddedFont>
      <p:font typeface="Function Pro Medium" panose="020B0502020204020303" charset="0"/>
      <p:regular r:id="rId21"/>
      <p:bold r:id="rId22"/>
      <p:italic r:id="rId23"/>
      <p:boldItalic r:id="rId2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475"/>
    <a:srgbClr val="00A5E5"/>
    <a:srgbClr val="192661"/>
    <a:srgbClr val="000000"/>
    <a:srgbClr val="DAEFF7"/>
    <a:srgbClr val="131F56"/>
    <a:srgbClr val="43A35A"/>
    <a:srgbClr val="FF00FF"/>
    <a:srgbClr val="C2E4EF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36" autoAdjust="0"/>
    <p:restoredTop sz="96244" autoAdjust="0"/>
  </p:normalViewPr>
  <p:slideViewPr>
    <p:cSldViewPr>
      <p:cViewPr varScale="1">
        <p:scale>
          <a:sx n="161" d="100"/>
          <a:sy n="161" d="100"/>
        </p:scale>
        <p:origin x="822" y="132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3126"/>
        <p:guide pos="213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15.06.2022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14399"/>
            <a:ext cx="543306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586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9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sv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7.sv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Structural Analysis &amp; Design Software</a:t>
            </a:r>
          </a:p>
        </p:txBody>
      </p:sp>
    </p:spTree>
    <p:extLst>
      <p:ext uri="{BB962C8B-B14F-4D97-AF65-F5344CB8AC3E}">
        <p14:creationId xmlns:p14="http://schemas.microsoft.com/office/powerpoint/2010/main" val="189581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5856" y="424800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1355123"/>
            <a:ext cx="3312368" cy="2908815"/>
          </a:xfrm>
        </p:spPr>
        <p:txBody>
          <a:bodyPr/>
          <a:lstStyle/>
          <a:p>
            <a:r>
              <a:rPr lang="en-US" sz="2500" dirty="0"/>
              <a:t>Automatic Creation of Load Combinations in RFEM 6 and RSTAB 9</a:t>
            </a:r>
            <a:endParaRPr lang="cs-CZ" sz="25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/>
              <a:t>Organizer</a:t>
            </a:r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F238C92E-412A-458A-B463-999F534917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7957" y="1671650"/>
            <a:ext cx="1914240" cy="900100"/>
          </a:xfrm>
        </p:spPr>
        <p:txBody>
          <a:bodyPr/>
          <a:lstStyle/>
          <a:p>
            <a:pPr lvl="0"/>
            <a:r>
              <a:rPr lang="de-DE" sz="1100" dirty="0"/>
              <a:t>Carolin Leßmann, </a:t>
            </a:r>
            <a:r>
              <a:rPr lang="de-DE" sz="1100" dirty="0" err="1"/>
              <a:t>M.Eng</a:t>
            </a:r>
            <a:r>
              <a:rPr lang="de-DE" sz="1100" dirty="0"/>
              <a:t>.</a:t>
            </a:r>
            <a:endParaRPr lang="en-US" sz="1100" dirty="0"/>
          </a:p>
          <a:p>
            <a:pPr lvl="1"/>
            <a:r>
              <a:rPr lang="en-US" dirty="0"/>
              <a:t>Co-Organizer</a:t>
            </a:r>
          </a:p>
          <a:p>
            <a:pPr lvl="2"/>
            <a:r>
              <a:rPr lang="en-US" dirty="0"/>
              <a:t>Marketing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E1325C-E172-4CBE-82BE-33646E27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600" y="1728016"/>
            <a:ext cx="673200" cy="504900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9CAFC7C5-C481-4FEE-F3BF-79EEC8516445}"/>
              </a:ext>
            </a:extLst>
          </p:cNvPr>
          <p:cNvSpPr txBox="1">
            <a:spLocks/>
          </p:cNvSpPr>
          <p:nvPr/>
        </p:nvSpPr>
        <p:spPr>
          <a:xfrm>
            <a:off x="923873" y="2983747"/>
            <a:ext cx="1914240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Dipl.-Ing. (FH) Stefan Frenzel</a:t>
            </a:r>
            <a:endParaRPr lang="en-US" sz="1100" dirty="0"/>
          </a:p>
          <a:p>
            <a:pPr lvl="1"/>
            <a:r>
              <a:rPr lang="en-US" dirty="0"/>
              <a:t>Co-Organizer</a:t>
            </a:r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 err="1"/>
              <a:t>Dlubal</a:t>
            </a:r>
            <a:r>
              <a:rPr lang="en-US" dirty="0"/>
              <a:t> Software GmbH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614CE9E-D4C6-3D43-5408-E2D29BA3F0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5516" y="3040113"/>
            <a:ext cx="673199" cy="5049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844100-0CCB-35EF-A897-ADD6CFD88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1980466"/>
            <a:ext cx="2240479" cy="1794223"/>
          </a:xfrm>
          <a:prstGeom prst="rect">
            <a:avLst/>
          </a:prstGeom>
        </p:spPr>
      </p:pic>
      <p:pic>
        <p:nvPicPr>
          <p:cNvPr id="13" name="Grafik 12" descr="Ein Bild, das Text, Screenshot, drinnen enthält.&#10;&#10;Automatisch generierte Beschreibung">
            <a:extLst>
              <a:ext uri="{FF2B5EF4-FFF2-40B4-BE49-F238E27FC236}">
                <a16:creationId xmlns:a16="http://schemas.microsoft.com/office/drawing/2014/main" id="{8EA1FA96-6FEE-6AB6-19E7-009877823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0212" y="3033711"/>
            <a:ext cx="1703911" cy="108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20" y="555526"/>
            <a:ext cx="2391675" cy="396403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/>
              <a:t>Questions During the Presentation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</p:spPr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3350" y="1764000"/>
            <a:ext cx="1760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+mj-lt"/>
              </a:rPr>
              <a:t>GoToWebinar</a:t>
            </a:r>
            <a:r>
              <a:rPr lang="en-US" sz="1100" dirty="0">
                <a:latin typeface="+mj-lt"/>
              </a:rPr>
              <a:t> Control Panel</a:t>
            </a: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4283968" y="3363838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3275856" y="715890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Show or hide control panel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3275856" y="3205103"/>
            <a:ext cx="1122408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Ask questions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344308" y="859906"/>
            <a:ext cx="1122408" cy="471359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+mj-lt"/>
              </a:rPr>
              <a:t>Adjust audio settings</a:t>
            </a:r>
          </a:p>
        </p:txBody>
      </p:sp>
      <p:sp>
        <p:nvSpPr>
          <p:cNvPr id="15" name="Textfeld 16">
            <a:extLst>
              <a:ext uri="{FF2B5EF4-FFF2-40B4-BE49-F238E27FC236}">
                <a16:creationId xmlns:a16="http://schemas.microsoft.com/office/drawing/2014/main" id="{449ADB5A-EAB8-40F0-B7F0-FE8B65BD4A12}"/>
              </a:ext>
            </a:extLst>
          </p:cNvPr>
          <p:cNvSpPr txBox="1"/>
          <p:nvPr/>
        </p:nvSpPr>
        <p:spPr>
          <a:xfrm>
            <a:off x="827584" y="2395241"/>
            <a:ext cx="1728192" cy="242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 err="1">
                <a:solidFill>
                  <a:srgbClr val="2D3475"/>
                </a:solidFill>
                <a:latin typeface="Function Pro Book" pitchFamily="34" charset="-18"/>
              </a:rPr>
              <a:t>E-mail</a:t>
            </a: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47FDF768-D0AF-472B-B2A6-3033DD08A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EC23DE17-A432-4733-A7CC-894AF6317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513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5A78CB8-DEF7-5827-372F-35A329AA4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091896"/>
            <a:ext cx="2249151" cy="196954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49" y="375506"/>
            <a:ext cx="1923998" cy="690922"/>
          </a:xfrm>
        </p:spPr>
        <p:txBody>
          <a:bodyPr/>
          <a:lstStyle/>
          <a:p>
            <a:r>
              <a:rPr lang="de-DE" dirty="0"/>
              <a:t>CONTENT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90ED96-B15F-4E5C-B756-2DC34CB426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702223F-3B4B-4E2A-81F8-C731AC979CCB}"/>
              </a:ext>
            </a:extLst>
          </p:cNvPr>
          <p:cNvSpPr txBox="1"/>
          <p:nvPr/>
        </p:nvSpPr>
        <p:spPr>
          <a:xfrm>
            <a:off x="1619672" y="1523856"/>
            <a:ext cx="3420380" cy="5078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1300" b="1" dirty="0">
                <a:latin typeface="+mj-lt"/>
              </a:rPr>
              <a:t>Creation of an example with load cases and imperfections</a:t>
            </a:r>
            <a:endParaRPr lang="de-DE" sz="1300" b="1" dirty="0">
              <a:latin typeface="+mj-lt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313717-8F24-4188-815A-95D4D9D63D67}"/>
              </a:ext>
            </a:extLst>
          </p:cNvPr>
          <p:cNvSpPr txBox="1"/>
          <p:nvPr/>
        </p:nvSpPr>
        <p:spPr>
          <a:xfrm>
            <a:off x="1083562" y="1523856"/>
            <a:ext cx="42502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28" name="TextovéPole 7">
            <a:extLst>
              <a:ext uri="{FF2B5EF4-FFF2-40B4-BE49-F238E27FC236}">
                <a16:creationId xmlns:a16="http://schemas.microsoft.com/office/drawing/2014/main" id="{70E64C59-EC4E-449F-8FE5-85D51E0CDDC2}"/>
              </a:ext>
            </a:extLst>
          </p:cNvPr>
          <p:cNvSpPr txBox="1"/>
          <p:nvPr/>
        </p:nvSpPr>
        <p:spPr>
          <a:xfrm>
            <a:off x="1619670" y="2139702"/>
            <a:ext cx="3348374" cy="5078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en-US" sz="1300" b="1" dirty="0">
                <a:latin typeface="+mj-lt"/>
              </a:rPr>
              <a:t>Automatic creation of load combinations</a:t>
            </a:r>
            <a:endParaRPr lang="de-DE" sz="1300" b="1" dirty="0">
              <a:latin typeface="+mj-lt"/>
            </a:endParaRPr>
          </a:p>
        </p:txBody>
      </p:sp>
      <p:sp>
        <p:nvSpPr>
          <p:cNvPr id="31" name="TextovéPole 27">
            <a:extLst>
              <a:ext uri="{FF2B5EF4-FFF2-40B4-BE49-F238E27FC236}">
                <a16:creationId xmlns:a16="http://schemas.microsoft.com/office/drawing/2014/main" id="{9754BF4A-80FE-442B-9B53-33620094024D}"/>
              </a:ext>
            </a:extLst>
          </p:cNvPr>
          <p:cNvSpPr txBox="1"/>
          <p:nvPr/>
        </p:nvSpPr>
        <p:spPr>
          <a:xfrm>
            <a:off x="1079618" y="2139702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45569D36-6664-4AD4-8926-398FE092167C}"/>
              </a:ext>
            </a:extLst>
          </p:cNvPr>
          <p:cNvSpPr txBox="1"/>
          <p:nvPr/>
        </p:nvSpPr>
        <p:spPr>
          <a:xfrm>
            <a:off x="1619672" y="2753303"/>
            <a:ext cx="3420380" cy="538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1600"/>
              </a:spcAft>
            </a:pPr>
            <a:r>
              <a:rPr lang="en-US" sz="1300" b="1" dirty="0">
                <a:solidFill>
                  <a:srgbClr val="2D3475"/>
                </a:solidFill>
                <a:latin typeface="Function Pro Book"/>
              </a:rPr>
              <a:t>Reduction of the number of load combinations</a:t>
            </a:r>
            <a:endParaRPr lang="de-DE" sz="1300" b="1" dirty="0">
              <a:solidFill>
                <a:srgbClr val="2D3475"/>
              </a:solidFill>
              <a:latin typeface="Function Pro Book"/>
            </a:endParaRPr>
          </a:p>
        </p:txBody>
      </p:sp>
      <p:sp>
        <p:nvSpPr>
          <p:cNvPr id="11" name="TextovéPole 27">
            <a:extLst>
              <a:ext uri="{FF2B5EF4-FFF2-40B4-BE49-F238E27FC236}">
                <a16:creationId xmlns:a16="http://schemas.microsoft.com/office/drawing/2014/main" id="{7622A9C6-9B6E-49FA-9FAB-ADAD27B9F708}"/>
              </a:ext>
            </a:extLst>
          </p:cNvPr>
          <p:cNvSpPr txBox="1"/>
          <p:nvPr/>
        </p:nvSpPr>
        <p:spPr>
          <a:xfrm>
            <a:off x="1079618" y="2753303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sp>
        <p:nvSpPr>
          <p:cNvPr id="12" name="TextovéPole 7">
            <a:extLst>
              <a:ext uri="{FF2B5EF4-FFF2-40B4-BE49-F238E27FC236}">
                <a16:creationId xmlns:a16="http://schemas.microsoft.com/office/drawing/2014/main" id="{BC87BEEF-6AF8-4FE6-9B8E-B86DAA7237E6}"/>
              </a:ext>
            </a:extLst>
          </p:cNvPr>
          <p:cNvSpPr txBox="1"/>
          <p:nvPr/>
        </p:nvSpPr>
        <p:spPr>
          <a:xfrm>
            <a:off x="1619672" y="3369019"/>
            <a:ext cx="3564396" cy="538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1600"/>
              </a:spcAft>
            </a:pPr>
            <a:r>
              <a:rPr lang="de-DE" sz="1300" b="1" dirty="0" err="1">
                <a:solidFill>
                  <a:srgbClr val="2D3475"/>
                </a:solidFill>
                <a:latin typeface="Function Pro Book"/>
              </a:rPr>
              <a:t>Consideration</a:t>
            </a:r>
            <a:r>
              <a:rPr lang="de-DE" sz="1300" b="1" dirty="0">
                <a:solidFill>
                  <a:srgbClr val="2D3475"/>
                </a:solidFill>
                <a:latin typeface="Function Pro Book"/>
              </a:rPr>
              <a:t> </a:t>
            </a:r>
            <a:r>
              <a:rPr lang="de-DE" sz="1300" b="1" dirty="0" err="1">
                <a:solidFill>
                  <a:srgbClr val="2D3475"/>
                </a:solidFill>
                <a:latin typeface="Function Pro Book"/>
              </a:rPr>
              <a:t>of</a:t>
            </a:r>
            <a:r>
              <a:rPr lang="de-DE" sz="1300" b="1" dirty="0">
                <a:solidFill>
                  <a:srgbClr val="2D3475"/>
                </a:solidFill>
                <a:latin typeface="Function Pro Book"/>
              </a:rPr>
              <a:t> initial </a:t>
            </a:r>
            <a:r>
              <a:rPr lang="de-DE" sz="1300" b="1" dirty="0" err="1">
                <a:solidFill>
                  <a:srgbClr val="2D3475"/>
                </a:solidFill>
                <a:latin typeface="Function Pro Book"/>
              </a:rPr>
              <a:t>states</a:t>
            </a:r>
            <a:endParaRPr lang="de-DE" sz="1300" b="1" dirty="0">
              <a:solidFill>
                <a:srgbClr val="2D3475"/>
              </a:solidFill>
              <a:latin typeface="Function Pro Book"/>
            </a:endParaRPr>
          </a:p>
        </p:txBody>
      </p:sp>
      <p:sp>
        <p:nvSpPr>
          <p:cNvPr id="13" name="TextovéPole 27">
            <a:extLst>
              <a:ext uri="{FF2B5EF4-FFF2-40B4-BE49-F238E27FC236}">
                <a16:creationId xmlns:a16="http://schemas.microsoft.com/office/drawing/2014/main" id="{EF276735-E74D-4DE1-B948-C2F702985780}"/>
              </a:ext>
            </a:extLst>
          </p:cNvPr>
          <p:cNvSpPr txBox="1"/>
          <p:nvPr/>
        </p:nvSpPr>
        <p:spPr>
          <a:xfrm>
            <a:off x="1077726" y="3369019"/>
            <a:ext cx="43669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4</a:t>
            </a:r>
            <a:endParaRPr lang="en-US" b="1" dirty="0">
              <a:latin typeface="+mj-lt"/>
            </a:endParaRPr>
          </a:p>
        </p:txBody>
      </p:sp>
      <p:pic>
        <p:nvPicPr>
          <p:cNvPr id="18" name="Grafik 17" descr="Ein Bild, das Text, Screenshot, drinnen enthält.&#10;&#10;Automatisch generierte Beschreibung">
            <a:extLst>
              <a:ext uri="{FF2B5EF4-FFF2-40B4-BE49-F238E27FC236}">
                <a16:creationId xmlns:a16="http://schemas.microsoft.com/office/drawing/2014/main" id="{8EB1FF1E-210C-B62F-6F48-2C38674CA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328" y="2539655"/>
            <a:ext cx="1461643" cy="9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/>
      <p:bldP spid="31" grpId="0" animBg="1"/>
      <p:bldP spid="10" grpId="0"/>
      <p:bldP spid="11" grpId="0" animBg="1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78E7C40-71F6-42F6-92E8-3B422DE4E4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/>
              <a:t>Webinar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BC88D07-2031-4164-85EB-100A04B9EB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005" y="195486"/>
            <a:ext cx="334561" cy="276999"/>
          </a:xfrm>
        </p:spPr>
        <p:txBody>
          <a:bodyPr/>
          <a:lstStyle/>
          <a:p>
            <a:r>
              <a:rPr lang="cs-CZ" dirty="0"/>
              <a:t>0</a:t>
            </a:r>
            <a:r>
              <a:rPr lang="de-DE" dirty="0"/>
              <a:t>4</a:t>
            </a:r>
            <a:endParaRPr lang="cs-CZ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7DFAB40B-626A-D19C-999F-C5C245944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59" r="35825" b="10847"/>
          <a:stretch/>
        </p:blipFill>
        <p:spPr>
          <a:xfrm>
            <a:off x="805468" y="1351481"/>
            <a:ext cx="3281451" cy="2440538"/>
          </a:xfrm>
          <a:prstGeom prst="rect">
            <a:avLst/>
          </a:prstGeom>
        </p:spPr>
      </p:pic>
      <p:sp>
        <p:nvSpPr>
          <p:cNvPr id="29" name="Nadpis 1">
            <a:extLst>
              <a:ext uri="{FF2B5EF4-FFF2-40B4-BE49-F238E27FC236}">
                <a16:creationId xmlns:a16="http://schemas.microsoft.com/office/drawing/2014/main" id="{D813BFAB-BDD3-E8A0-3E2A-DC1F69591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64" y="862682"/>
            <a:ext cx="8479941" cy="504056"/>
          </a:xfrm>
        </p:spPr>
        <p:txBody>
          <a:bodyPr/>
          <a:lstStyle/>
          <a:p>
            <a:r>
              <a:rPr lang="en-US" sz="2000" dirty="0"/>
              <a:t>Initial State – Geostatic Stress State</a:t>
            </a:r>
            <a:endParaRPr lang="cs-CZ" sz="2000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AE3E28F1-CF72-08D6-F30A-474CEC0E27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7000"/>
          </a:blip>
          <a:srcRect t="12017" r="12762"/>
          <a:stretch/>
        </p:blipFill>
        <p:spPr>
          <a:xfrm>
            <a:off x="2735898" y="2362669"/>
            <a:ext cx="1351022" cy="1197471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5A58BE4-45F1-5281-BE25-D5AAA2281D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6000"/>
          </a:blip>
          <a:stretch>
            <a:fillRect/>
          </a:stretch>
        </p:blipFill>
        <p:spPr>
          <a:xfrm>
            <a:off x="3065887" y="2582779"/>
            <a:ext cx="648072" cy="497572"/>
          </a:xfrm>
          <a:prstGeom prst="rect">
            <a:avLst/>
          </a:prstGeom>
        </p:spPr>
      </p:pic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5BC716EA-3EF7-ADE6-994F-76A47A361732}"/>
              </a:ext>
            </a:extLst>
          </p:cNvPr>
          <p:cNvCxnSpPr>
            <a:cxnSpLocks/>
          </p:cNvCxnSpPr>
          <p:nvPr/>
        </p:nvCxnSpPr>
        <p:spPr>
          <a:xfrm>
            <a:off x="3826147" y="2859782"/>
            <a:ext cx="21240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2445203C-B7A8-B272-05EF-E87A8894679F}"/>
              </a:ext>
            </a:extLst>
          </p:cNvPr>
          <p:cNvGrpSpPr/>
          <p:nvPr/>
        </p:nvGrpSpPr>
        <p:grpSpPr>
          <a:xfrm>
            <a:off x="6048480" y="1968877"/>
            <a:ext cx="2171227" cy="1812903"/>
            <a:chOff x="6249835" y="2114402"/>
            <a:chExt cx="2171227" cy="1812903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1FCB07E6-AB19-426D-A23B-9541B7A5F003}"/>
                </a:ext>
              </a:extLst>
            </p:cNvPr>
            <p:cNvGrpSpPr/>
            <p:nvPr/>
          </p:nvGrpSpPr>
          <p:grpSpPr>
            <a:xfrm>
              <a:off x="6249835" y="2114402"/>
              <a:ext cx="2171227" cy="1812903"/>
              <a:chOff x="4707478" y="1787130"/>
              <a:chExt cx="2171227" cy="1812903"/>
            </a:xfrm>
          </p:grpSpPr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CBA0B91A-B83C-23AC-9F6C-AFF0DC808BF9}"/>
                  </a:ext>
                </a:extLst>
              </p:cNvPr>
              <p:cNvGrpSpPr/>
              <p:nvPr/>
            </p:nvGrpSpPr>
            <p:grpSpPr>
              <a:xfrm>
                <a:off x="4707478" y="1914016"/>
                <a:ext cx="2171227" cy="1686017"/>
                <a:chOff x="4283968" y="1728741"/>
                <a:chExt cx="2171227" cy="1686017"/>
              </a:xfrm>
            </p:grpSpPr>
            <p:pic>
              <p:nvPicPr>
                <p:cNvPr id="52" name="Grafik 51">
                  <a:extLst>
                    <a:ext uri="{FF2B5EF4-FFF2-40B4-BE49-F238E27FC236}">
                      <a16:creationId xmlns:a16="http://schemas.microsoft.com/office/drawing/2014/main" id="{C56C6A70-0814-5D11-31F1-1024B6BF72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83968" y="1728741"/>
                  <a:ext cx="2171227" cy="1686017"/>
                </a:xfrm>
                <a:prstGeom prst="rect">
                  <a:avLst/>
                </a:prstGeom>
              </p:spPr>
            </p:pic>
            <p:sp>
              <p:nvSpPr>
                <p:cNvPr id="53" name="Rechteck 52">
                  <a:extLst>
                    <a:ext uri="{FF2B5EF4-FFF2-40B4-BE49-F238E27FC236}">
                      <a16:creationId xmlns:a16="http://schemas.microsoft.com/office/drawing/2014/main" id="{56BFC63A-37BD-E7D0-173C-6709F8976BB1}"/>
                    </a:ext>
                  </a:extLst>
                </p:cNvPr>
                <p:cNvSpPr/>
                <p:nvPr/>
              </p:nvSpPr>
              <p:spPr>
                <a:xfrm>
                  <a:off x="4427984" y="1995686"/>
                  <a:ext cx="324036" cy="504056"/>
                </a:xfrm>
                <a:prstGeom prst="rect">
                  <a:avLst/>
                </a:prstGeom>
                <a:solidFill>
                  <a:schemeClr val="accent1">
                    <a:alpha val="45000"/>
                  </a:schemeClr>
                </a:solidFill>
                <a:ln>
                  <a:solidFill>
                    <a:schemeClr val="accent1">
                      <a:shade val="50000"/>
                      <a:alpha val="4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cxnSp>
            <p:nvCxnSpPr>
              <p:cNvPr id="48" name="Gerade Verbindung mit Pfeil 47">
                <a:extLst>
                  <a:ext uri="{FF2B5EF4-FFF2-40B4-BE49-F238E27FC236}">
                    <a16:creationId xmlns:a16="http://schemas.microsoft.com/office/drawing/2014/main" id="{9C0EB2D9-F512-0606-C098-1BC598EF400F}"/>
                  </a:ext>
                </a:extLst>
              </p:cNvPr>
              <p:cNvCxnSpPr/>
              <p:nvPr/>
            </p:nvCxnSpPr>
            <p:spPr>
              <a:xfrm>
                <a:off x="5201533" y="2705082"/>
                <a:ext cx="232468" cy="18355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r Verbinder 50">
                <a:extLst>
                  <a:ext uri="{FF2B5EF4-FFF2-40B4-BE49-F238E27FC236}">
                    <a16:creationId xmlns:a16="http://schemas.microsoft.com/office/drawing/2014/main" id="{DEEF81B9-66D2-D3A7-928C-85505745A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3181" y="1787130"/>
                <a:ext cx="0" cy="460238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58775BC7-8B0C-3D58-40BC-1426B5311C8C}"/>
                </a:ext>
              </a:extLst>
            </p:cNvPr>
            <p:cNvSpPr/>
            <p:nvPr/>
          </p:nvSpPr>
          <p:spPr>
            <a:xfrm>
              <a:off x="6672026" y="2961018"/>
              <a:ext cx="96629" cy="9386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CEF9D47-D722-60F9-B503-723E1FE53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Consideration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initial </a:t>
            </a:r>
            <a:r>
              <a:rPr lang="de-DE" dirty="0" err="1"/>
              <a:t>states</a:t>
            </a:r>
            <a:endParaRPr lang="de-DE" dirty="0"/>
          </a:p>
        </p:txBody>
      </p:sp>
      <p:sp>
        <p:nvSpPr>
          <p:cNvPr id="25" name="Zástupný symbol pro text 25">
            <a:extLst>
              <a:ext uri="{FF2B5EF4-FFF2-40B4-BE49-F238E27FC236}">
                <a16:creationId xmlns:a16="http://schemas.microsoft.com/office/drawing/2014/main" id="{BE8D9C4C-4115-4285-F71D-761CC869A93D}"/>
              </a:ext>
            </a:extLst>
          </p:cNvPr>
          <p:cNvSpPr txBox="1">
            <a:spLocks/>
          </p:cNvSpPr>
          <p:nvPr/>
        </p:nvSpPr>
        <p:spPr>
          <a:xfrm>
            <a:off x="5949006" y="1699145"/>
            <a:ext cx="1170355" cy="269731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de-DE" sz="1200" b="0" dirty="0">
                <a:latin typeface="+mj-lt"/>
              </a:rPr>
              <a:t>Initial stress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F56F30BC-DF97-EB89-9D8F-E9738059B1D2}"/>
              </a:ext>
            </a:extLst>
          </p:cNvPr>
          <p:cNvSpPr txBox="1">
            <a:spLocks/>
          </p:cNvSpPr>
          <p:nvPr/>
        </p:nvSpPr>
        <p:spPr>
          <a:xfrm>
            <a:off x="4352909" y="2391319"/>
            <a:ext cx="1210722" cy="468463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de-DE" sz="1200" b="0" dirty="0">
                <a:latin typeface="+mj-lt"/>
              </a:rPr>
              <a:t>Initial State </a:t>
            </a:r>
            <a:r>
              <a:rPr lang="de-DE" sz="1200" b="0" dirty="0" err="1">
                <a:latin typeface="+mj-lt"/>
              </a:rPr>
              <a:t>of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the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element</a:t>
            </a:r>
            <a:endParaRPr lang="de-DE" sz="1200" b="0" dirty="0">
              <a:latin typeface="+mj-lt"/>
            </a:endParaRP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C7A0CBAC-B5D2-E977-763B-8006773D5B84}"/>
              </a:ext>
            </a:extLst>
          </p:cNvPr>
          <p:cNvSpPr txBox="1">
            <a:spLocks/>
          </p:cNvSpPr>
          <p:nvPr/>
        </p:nvSpPr>
        <p:spPr>
          <a:xfrm>
            <a:off x="726851" y="4178397"/>
            <a:ext cx="6240517" cy="769613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</a:pPr>
            <a:r>
              <a:rPr lang="de-DE" sz="1200" b="0" dirty="0" err="1">
                <a:latin typeface="+mj-lt"/>
              </a:rPr>
              <a:t>For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most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geotechnical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problems</a:t>
            </a:r>
            <a:r>
              <a:rPr lang="de-DE" sz="1200" b="0" dirty="0">
                <a:latin typeface="+mj-lt"/>
              </a:rPr>
              <a:t>, </a:t>
            </a:r>
            <a:r>
              <a:rPr lang="de-DE" sz="1200" b="0" dirty="0" err="1">
                <a:latin typeface="+mj-lt"/>
              </a:rPr>
              <a:t>the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first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step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of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the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analysis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is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the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calculation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of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the</a:t>
            </a:r>
            <a:r>
              <a:rPr lang="de-DE" sz="1200" b="0" dirty="0">
                <a:latin typeface="+mj-lt"/>
              </a:rPr>
              <a:t> </a:t>
            </a:r>
            <a:r>
              <a:rPr lang="de-DE" sz="1200" b="0" dirty="0" err="1">
                <a:latin typeface="+mj-lt"/>
              </a:rPr>
              <a:t>geostatic</a:t>
            </a:r>
            <a:r>
              <a:rPr lang="de-DE" sz="1200" b="0" dirty="0">
                <a:latin typeface="+mj-lt"/>
              </a:rPr>
              <a:t> stress </a:t>
            </a:r>
            <a:r>
              <a:rPr lang="de-DE" sz="1200" b="0" dirty="0" err="1">
                <a:latin typeface="+mj-lt"/>
              </a:rPr>
              <a:t>state</a:t>
            </a:r>
            <a:r>
              <a:rPr lang="en-US" sz="1200" b="0" dirty="0">
                <a:latin typeface="+mj-lt"/>
              </a:rPr>
              <a:t>. </a:t>
            </a:r>
            <a:endParaRPr lang="de-DE" sz="12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4915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45880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Cross-Section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Properties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>
                <a:solidFill>
                  <a:schemeClr val="tx2"/>
                </a:solidFill>
                <a:latin typeface="+mj-lt"/>
              </a:rPr>
              <a:t>Models to Download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provides an online tool with snow, wind and seismic zone maps.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With this free online tool, you can select standardized sections from an extensive section library, define parametrized cross-sections and calculate its cross-section properties.</a:t>
            </a: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Access frequently asked questions commonly submitted to our customer support team and view helpful tips and tricks articles to improve your work.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Download numerous example files here that will help you to get started and become familiar with the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programs.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Free Online Services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Youtube Channel -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W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ebinars,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V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Webshop with </a:t>
            </a:r>
            <a:r>
              <a:rPr lang="de-DE" dirty="0">
                <a:solidFill>
                  <a:schemeClr val="tx2"/>
                </a:solidFill>
                <a:latin typeface="+mj-lt"/>
              </a:rPr>
              <a:t>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rices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>
                <a:solidFill>
                  <a:schemeClr val="tx2"/>
                </a:solidFill>
                <a:latin typeface="+mj-lt"/>
              </a:rPr>
              <a:t>Trial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Licenses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>
                <a:latin typeface="+mj-lt"/>
              </a:rPr>
              <a:t>We offer free support via email and 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Videos and webinars about the structural engineering software.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Configure your individual program package and get all prices online!</a:t>
            </a: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best way how to learn using our programs is to simply test them for yourself. Download a 90-day free trial version of our structural analysis &amp; design software.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90-DAY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FREE TRIAL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5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Get Further Details About Dlubal</a:t>
            </a:r>
          </a:p>
        </p:txBody>
      </p:sp>
      <p:sp>
        <p:nvSpPr>
          <p:cNvPr id="4" name="Zástupný symbol pro obsah 4"/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dirty="0">
                <a:solidFill>
                  <a:srgbClr val="2D3475"/>
                </a:solidFill>
                <a:latin typeface="+mj-lt"/>
              </a:rPr>
              <a:t>Dlubal Software GmbH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2D3475"/>
                </a:solidFill>
                <a:latin typeface="+mj-lt"/>
              </a:rPr>
              <a:t>Am </a:t>
            </a:r>
            <a:r>
              <a:rPr lang="en-US" sz="1000" dirty="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en-US" sz="1000" dirty="0">
                <a:solidFill>
                  <a:srgbClr val="2D3475"/>
                </a:solidFill>
                <a:latin typeface="+mj-lt"/>
              </a:rPr>
              <a:t> 2,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00" dirty="0">
                <a:solidFill>
                  <a:srgbClr val="2D3475"/>
                </a:solidFill>
                <a:latin typeface="+mj-lt"/>
              </a:rPr>
              <a:t>93464 </a:t>
            </a:r>
            <a:r>
              <a:rPr lang="en-US" sz="1000" dirty="0" err="1">
                <a:solidFill>
                  <a:srgbClr val="2D3475"/>
                </a:solidFill>
                <a:latin typeface="+mj-lt"/>
              </a:rPr>
              <a:t>Tiefenbach</a:t>
            </a:r>
            <a:r>
              <a:rPr lang="en-US" sz="1000" dirty="0">
                <a:solidFill>
                  <a:srgbClr val="2D3475"/>
                </a:solidFill>
                <a:latin typeface="+mj-lt"/>
              </a:rPr>
              <a:t>, Germany</a:t>
            </a:r>
          </a:p>
        </p:txBody>
      </p:sp>
      <p:sp>
        <p:nvSpPr>
          <p:cNvPr id="5" name="Zástupný symbol pro obsah 4"/>
          <p:cNvSpPr txBox="1">
            <a:spLocks/>
          </p:cNvSpPr>
          <p:nvPr/>
        </p:nvSpPr>
        <p:spPr>
          <a:xfrm>
            <a:off x="3059832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Phone: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dirty="0">
                <a:solidFill>
                  <a:srgbClr val="2D3475"/>
                </a:solidFill>
                <a:latin typeface="+mj-lt"/>
              </a:rPr>
              <a:t>E-mail: info@dlubal.com</a:t>
            </a:r>
          </a:p>
        </p:txBody>
      </p:sp>
      <p:sp>
        <p:nvSpPr>
          <p:cNvPr id="6" name="Zástupný symbol pro obsah 4"/>
          <p:cNvSpPr txBox="1">
            <a:spLocks/>
          </p:cNvSpPr>
          <p:nvPr/>
        </p:nvSpPr>
        <p:spPr>
          <a:xfrm>
            <a:off x="179512" y="296779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400" b="1" dirty="0">
                <a:solidFill>
                  <a:srgbClr val="2D3475"/>
                </a:solidFill>
                <a:latin typeface="+mj-lt"/>
              </a:rPr>
              <a:t>Visit website</a:t>
            </a: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4860032" y="2175706"/>
            <a:ext cx="108012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See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Dlubal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Software in action in a  webinar</a:t>
            </a:r>
          </a:p>
        </p:txBody>
      </p:sp>
      <p:sp>
        <p:nvSpPr>
          <p:cNvPr id="9" name="Zástupný symbol pro obsah 4"/>
          <p:cNvSpPr txBox="1">
            <a:spLocks/>
          </p:cNvSpPr>
          <p:nvPr/>
        </p:nvSpPr>
        <p:spPr>
          <a:xfrm>
            <a:off x="6084168" y="2175706"/>
            <a:ext cx="1080120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Download free trial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licen</a:t>
            </a:r>
            <a:r>
              <a:rPr lang="cs-CZ" sz="1200" b="1" dirty="0">
                <a:solidFill>
                  <a:srgbClr val="2D3475"/>
                </a:solidFill>
                <a:latin typeface="+mj-lt"/>
              </a:rPr>
              <a:t>s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e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466000" y="1699200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ástupný symbol pro obsah 4"/>
          <p:cNvSpPr txBox="1">
            <a:spLocks/>
          </p:cNvSpPr>
          <p:nvPr/>
        </p:nvSpPr>
        <p:spPr>
          <a:xfrm>
            <a:off x="2735796" y="1563638"/>
            <a:ext cx="1656184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and recorded webinars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Events and conferences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 articles</a:t>
            </a: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2466000" y="2173106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2466000" y="246373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466000" y="296773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457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432</Words>
  <Application>Microsoft Office PowerPoint</Application>
  <PresentationFormat>Bildschirmpräsentation (16:9)</PresentationFormat>
  <Paragraphs>86</Paragraphs>
  <Slides>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Function Pro Book</vt:lpstr>
      <vt:lpstr>Calibri</vt:lpstr>
      <vt:lpstr>Arial</vt:lpstr>
      <vt:lpstr>Wingdings</vt:lpstr>
      <vt:lpstr>Function Pro Medium</vt:lpstr>
      <vt:lpstr>Office Theme</vt:lpstr>
      <vt:lpstr>Structural Analysis &amp; Design Software</vt:lpstr>
      <vt:lpstr>Automatic Creation of Load Combinations in RFEM 6 and RSTAB 9</vt:lpstr>
      <vt:lpstr>Questions During the Presentation</vt:lpstr>
      <vt:lpstr>CONTENT</vt:lpstr>
      <vt:lpstr>Initial State – Geostatic Stress State</vt:lpstr>
      <vt:lpstr>Free Online Services</vt:lpstr>
      <vt:lpstr>Free Online Services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Milada Kalichová</dc:creator>
  <cp:lastModifiedBy>Andreas Hörold</cp:lastModifiedBy>
  <cp:revision>722</cp:revision>
  <cp:lastPrinted>2020-11-16T07:28:00Z</cp:lastPrinted>
  <dcterms:created xsi:type="dcterms:W3CDTF">2018-11-29T07:45:44Z</dcterms:created>
  <dcterms:modified xsi:type="dcterms:W3CDTF">2022-06-15T12:24:26Z</dcterms:modified>
</cp:coreProperties>
</file>