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0" r:id="rId2"/>
    <p:sldId id="426" r:id="rId3"/>
    <p:sldId id="368" r:id="rId4"/>
    <p:sldId id="424" r:id="rId5"/>
    <p:sldId id="422" r:id="rId6"/>
    <p:sldId id="427" r:id="rId7"/>
    <p:sldId id="429" r:id="rId8"/>
    <p:sldId id="430" r:id="rId9"/>
    <p:sldId id="428" r:id="rId10"/>
    <p:sldId id="407" r:id="rId11"/>
    <p:sldId id="408" r:id="rId12"/>
    <p:sldId id="384" r:id="rId13"/>
    <p:sldId id="385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Function Pro Book" panose="020B0502020204020303" charset="0"/>
      <p:regular r:id="rId22"/>
      <p:bold r:id="rId23"/>
      <p:italic r:id="rId24"/>
      <p:boldItalic r:id="rId25"/>
    </p:embeddedFont>
    <p:embeddedFont>
      <p:font typeface="Function Pro Medium" panose="020B0502020204020303" charset="0"/>
      <p:regular r:id="rId26"/>
      <p:bold r:id="rId27"/>
      <p:italic r:id="rId28"/>
      <p:boldItalic r:id="rId29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21">
          <p15:clr>
            <a:srgbClr val="A4A3A4"/>
          </p15:clr>
        </p15:guide>
        <p15:guide id="4" pos="385">
          <p15:clr>
            <a:srgbClr val="A4A3A4"/>
          </p15:clr>
        </p15:guide>
        <p15:guide id="5" orient="horz" pos="2573">
          <p15:clr>
            <a:srgbClr val="A4A3A4"/>
          </p15:clr>
        </p15:guide>
        <p15:guide id="6" orient="horz" pos="3003">
          <p15:clr>
            <a:srgbClr val="A4A3A4"/>
          </p15:clr>
        </p15:guide>
        <p15:guide id="7" pos="5511">
          <p15:clr>
            <a:srgbClr val="A4A3A4"/>
          </p15:clr>
        </p15:guide>
        <p15:guide id="8" pos="2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FF7"/>
    <a:srgbClr val="192661"/>
    <a:srgbClr val="000000"/>
    <a:srgbClr val="131F56"/>
    <a:srgbClr val="43A35A"/>
    <a:srgbClr val="FF00FF"/>
    <a:srgbClr val="C2E4EF"/>
    <a:srgbClr val="00A5E5"/>
    <a:srgbClr val="EFF9FE"/>
    <a:srgbClr val="2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4861" autoAdjust="0"/>
  </p:normalViewPr>
  <p:slideViewPr>
    <p:cSldViewPr>
      <p:cViewPr varScale="1">
        <p:scale>
          <a:sx n="141" d="100"/>
          <a:sy n="141" d="100"/>
        </p:scale>
        <p:origin x="528" y="114"/>
      </p:cViewPr>
      <p:guideLst>
        <p:guide orient="horz" pos="1030"/>
        <p:guide pos="2880"/>
        <p:guide orient="horz" pos="1121"/>
        <p:guide pos="385"/>
        <p:guide orient="horz" pos="2573"/>
        <p:guide orient="horz" pos="3003"/>
        <p:guide pos="5511"/>
        <p:guide pos="2200"/>
      </p:guideLst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3552" y="84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E902-CFA5-4730-AB87-518F9E10607B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FBB3-FC9B-4E75-BE34-FCCA8A6F2F9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27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E3C3-47D6-4689-9FB0-0E405C0680DD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675E7-9070-49D7-96FC-786EE9745625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17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23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169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6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1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896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01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823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Die im Geotechnischen Bericht angegebenen tiefenabhängigen </a:t>
            </a:r>
            <a:r>
              <a:rPr lang="de-DE" b="1" dirty="0" err="1"/>
              <a:t>Steifemoduli</a:t>
            </a:r>
            <a:r>
              <a:rPr lang="de-DE" b="1" dirty="0"/>
              <a:t> können in die Erstbelastungssteifigkeit </a:t>
            </a:r>
            <a:r>
              <a:rPr lang="de-DE" b="1" dirty="0" err="1"/>
              <a:t>Eoed,ref</a:t>
            </a:r>
            <a:r>
              <a:rPr lang="de-DE" b="1" dirty="0"/>
              <a:t> des nichtlinear elastischen Materialmodells umgerechnet werden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 err="1"/>
              <a:t>Eoed</a:t>
            </a:r>
            <a:r>
              <a:rPr lang="de-DE" b="1" dirty="0"/>
              <a:t> entspricht dem </a:t>
            </a:r>
            <a:r>
              <a:rPr lang="de-DE" b="1" dirty="0" err="1"/>
              <a:t>Steifemodul</a:t>
            </a:r>
            <a:r>
              <a:rPr lang="de-DE" b="1" dirty="0"/>
              <a:t> 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 err="1"/>
              <a:t>Eoedref</a:t>
            </a:r>
            <a:r>
              <a:rPr lang="de-DE" b="1" dirty="0"/>
              <a:t> Referenzwert der </a:t>
            </a:r>
            <a:r>
              <a:rPr lang="de-DE" b="1" dirty="0" err="1"/>
              <a:t>Ödometersteifigkeit</a:t>
            </a:r>
            <a:r>
              <a:rPr lang="de-DE" b="1" dirty="0"/>
              <a:t> bei </a:t>
            </a:r>
            <a:r>
              <a:rPr lang="de-DE" b="1" dirty="0" err="1"/>
              <a:t>pref</a:t>
            </a:r>
            <a:endParaRPr lang="de-DE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 err="1"/>
              <a:t>Pref</a:t>
            </a:r>
            <a:r>
              <a:rPr lang="de-DE" b="1" dirty="0"/>
              <a:t> ist die Referenzspannung bei der die </a:t>
            </a:r>
            <a:r>
              <a:rPr lang="de-DE" b="1" dirty="0" err="1"/>
              <a:t>Oedometersteifigkeit</a:t>
            </a:r>
            <a:r>
              <a:rPr lang="de-DE" b="1" dirty="0"/>
              <a:t> ermittelt wurde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m ist der Exponent der die Spannungsabhängigkeit steuert.. Dieser liegt i.Allg. zwischen 0,5 für Sande bis 1,0 für Ton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461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Die im Geotechnischen Bericht angegebenen tiefenabhängigen </a:t>
            </a:r>
            <a:r>
              <a:rPr lang="de-DE" b="1" dirty="0" err="1"/>
              <a:t>Steifemoduli</a:t>
            </a:r>
            <a:r>
              <a:rPr lang="de-DE" b="1" dirty="0"/>
              <a:t> können in die Erstbelastungssteifigkeit </a:t>
            </a:r>
            <a:r>
              <a:rPr lang="de-DE" b="1" dirty="0" err="1"/>
              <a:t>Eoed,ref</a:t>
            </a:r>
            <a:r>
              <a:rPr lang="de-DE" b="1" dirty="0"/>
              <a:t> des nichtlinear elastischen Materialmodells umgerechnet werden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Höhen fehlen zur Bestimmung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Aussage über GW-Spiegel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337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205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58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648" y="2067694"/>
            <a:ext cx="2952328" cy="1080120"/>
          </a:xfrm>
        </p:spPr>
        <p:txBody>
          <a:bodyPr>
            <a:normAutofit/>
          </a:bodyPr>
          <a:lstStyle>
            <a:lvl1pPr algn="l">
              <a:defRPr sz="2350" b="1"/>
            </a:lvl1pPr>
          </a:lstStyle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&amp; Design Software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78"/>
            <a:ext cx="1205132" cy="1368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5B2D5E5B-AC05-43BF-A8FB-AB55732DC8E9}"/>
              </a:ext>
            </a:extLst>
          </p:cNvPr>
          <p:cNvSpPr txBox="1"/>
          <p:nvPr userDrawn="1"/>
        </p:nvSpPr>
        <p:spPr>
          <a:xfrm>
            <a:off x="7128795" y="4686404"/>
            <a:ext cx="1835693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50" b="1" dirty="0">
                <a:solidFill>
                  <a:srgbClr val="00A5E5"/>
                </a:solidFill>
                <a:latin typeface="Function Pro Book" pitchFamily="34" charset="-18"/>
              </a:rPr>
              <a:t>www.dlubal.com</a:t>
            </a:r>
            <a:endParaRPr lang="de-DE" sz="1650" b="1" dirty="0">
              <a:solidFill>
                <a:srgbClr val="00A5E5"/>
              </a:solidFill>
              <a:latin typeface="Function Pro Book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972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RF-FORM-FINDING</a:t>
            </a:r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5148064" y="1455627"/>
            <a:ext cx="3600649" cy="320428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  <p:sp>
        <p:nvSpPr>
          <p:cNvPr id="37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33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</p:spTree>
    <p:extLst>
      <p:ext uri="{BB962C8B-B14F-4D97-AF65-F5344CB8AC3E}">
        <p14:creationId xmlns:p14="http://schemas.microsoft.com/office/powerpoint/2010/main" val="363557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RWIND –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on </a:t>
            </a:r>
            <a:r>
              <a:rPr lang="cs-CZ" dirty="0" err="1"/>
              <a:t>Structures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253672" y="2103697"/>
            <a:ext cx="8495041" cy="255620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 Development</a:t>
            </a:r>
          </a:p>
        </p:txBody>
      </p:sp>
      <p:sp>
        <p:nvSpPr>
          <p:cNvPr id="36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50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7AB6C07-F631-4FBC-98B2-2DC42A2D5F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/>
          <a:stretch/>
        </p:blipFill>
        <p:spPr>
          <a:xfrm>
            <a:off x="-1" y="0"/>
            <a:ext cx="8748000" cy="5145391"/>
          </a:xfrm>
          <a:prstGeom prst="rect">
            <a:avLst/>
          </a:prstGeom>
        </p:spPr>
      </p:pic>
      <p:sp>
        <p:nvSpPr>
          <p:cNvPr id="1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0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23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2484437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41497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9"/>
            <a:ext cx="8748000" cy="5144153"/>
          </a:xfrm>
          <a:prstGeom prst="rect">
            <a:avLst/>
          </a:prstGeom>
        </p:spPr>
      </p:pic>
      <p:sp>
        <p:nvSpPr>
          <p:cNvPr id="16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9" name="Přímá spojnice 1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3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4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/>
              <a:t>Open Discussion</a:t>
            </a:r>
          </a:p>
        </p:txBody>
      </p:sp>
      <p:sp>
        <p:nvSpPr>
          <p:cNvPr id="25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3168786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 baseline="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331874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0" y="1305076"/>
            <a:ext cx="4572000" cy="270683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33317"/>
            <a:ext cx="2904208" cy="1498673"/>
          </a:xfrm>
          <a:prstGeom prst="rect">
            <a:avLst/>
          </a:prstGeom>
        </p:spPr>
      </p:pic>
      <p:sp>
        <p:nvSpPr>
          <p:cNvPr id="9" name="Ovál 8"/>
          <p:cNvSpPr/>
          <p:nvPr userDrawn="1"/>
        </p:nvSpPr>
        <p:spPr>
          <a:xfrm>
            <a:off x="548700" y="1518564"/>
            <a:ext cx="1404000" cy="1404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Footer Placeholder 3"/>
          <p:cNvSpPr txBox="1">
            <a:spLocks/>
          </p:cNvSpPr>
          <p:nvPr userDrawn="1"/>
        </p:nvSpPr>
        <p:spPr>
          <a:xfrm rot="16200000">
            <a:off x="8154145" y="3778139"/>
            <a:ext cx="1584177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650" b="1" kern="120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50" dirty="0"/>
              <a:t>www.dlubal.com</a:t>
            </a:r>
          </a:p>
        </p:txBody>
      </p:sp>
      <p:cxnSp>
        <p:nvCxnSpPr>
          <p:cNvPr id="24" name="Přímá spojnice 2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" y="1599642"/>
            <a:ext cx="1242000" cy="124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93702"/>
            <a:ext cx="846000" cy="84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1293702"/>
            <a:ext cx="846000" cy="846000"/>
          </a:xfrm>
          <a:prstGeom prst="rect">
            <a:avLst/>
          </a:prstGeom>
        </p:spPr>
      </p:pic>
      <p:cxnSp>
        <p:nvCxnSpPr>
          <p:cNvPr id="31" name="Přímá spojnice 30"/>
          <p:cNvCxnSpPr/>
          <p:nvPr userDrawn="1"/>
        </p:nvCxnSpPr>
        <p:spPr>
          <a:xfrm>
            <a:off x="8748465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2335"/>
          <a:stretch/>
        </p:blipFill>
        <p:spPr>
          <a:xfrm>
            <a:off x="6254011" y="1272366"/>
            <a:ext cx="2889989" cy="3871134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687612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411511"/>
            <a:ext cx="7810387" cy="468052"/>
          </a:xfrm>
        </p:spPr>
        <p:txBody>
          <a:bodyPr>
            <a:noAutofit/>
          </a:bodyPr>
          <a:lstStyle>
            <a:lvl1pPr marL="0" indent="0">
              <a:buNone/>
              <a:defRPr sz="2600" b="1">
                <a:latin typeface="+mj-lt"/>
              </a:defRPr>
            </a:lvl1pPr>
            <a:lvl2pPr marL="457200" indent="0">
              <a:buNone/>
              <a:defRPr sz="2600" b="1">
                <a:latin typeface="+mj-lt"/>
              </a:defRPr>
            </a:lvl2pPr>
            <a:lvl3pPr marL="914400" indent="0">
              <a:buNone/>
              <a:defRPr sz="2600" b="1">
                <a:latin typeface="+mj-lt"/>
              </a:defRPr>
            </a:lvl3pPr>
            <a:lvl4pPr marL="1371600" indent="0">
              <a:buNone/>
              <a:defRPr sz="2600" b="1">
                <a:latin typeface="+mj-lt"/>
              </a:defRPr>
            </a:lvl4pPr>
            <a:lvl5pPr marL="1828800" indent="0">
              <a:buNone/>
              <a:defRPr sz="2600" b="1">
                <a:latin typeface="+mj-lt"/>
              </a:defRPr>
            </a:lvl5pPr>
          </a:lstStyle>
          <a:p>
            <a:pPr lvl="0"/>
            <a:r>
              <a:rPr lang="en-US" noProof="0" dirty="0"/>
              <a:t>Get further detail about </a:t>
            </a:r>
            <a:r>
              <a:rPr lang="en-US" noProof="0" dirty="0" err="1"/>
              <a:t>Dlubal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63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3451" r="39660" b="33428"/>
          <a:stretch/>
        </p:blipFill>
        <p:spPr>
          <a:xfrm>
            <a:off x="3463047" y="1206230"/>
            <a:ext cx="2052536" cy="22179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23" y="3471850"/>
            <a:ext cx="9134877" cy="612068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rgbClr val="00A5E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9518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3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7" name="Přímá spojnice 3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9" name="Obrázek 3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1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1456283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Zástupný symbol pro obrázek 16"/>
          <p:cNvSpPr>
            <a:spLocks noGrp="1"/>
          </p:cNvSpPr>
          <p:nvPr>
            <p:ph type="pic" sz="quarter" idx="12"/>
          </p:nvPr>
        </p:nvSpPr>
        <p:spPr>
          <a:xfrm>
            <a:off x="359532" y="2470936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6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7" name="Zástupný symbol pro text 4"/>
          <p:cNvSpPr>
            <a:spLocks noGrp="1"/>
          </p:cNvSpPr>
          <p:nvPr>
            <p:ph type="body" sz="quarter" idx="31" hasCustomPrompt="1"/>
          </p:nvPr>
        </p:nvSpPr>
        <p:spPr>
          <a:xfrm>
            <a:off x="971600" y="339502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8" name="Zástupný symbol pro text 4"/>
          <p:cNvSpPr>
            <a:spLocks noGrp="1"/>
          </p:cNvSpPr>
          <p:nvPr>
            <p:ph type="body" sz="quarter" idx="32" hasCustomPrompt="1"/>
          </p:nvPr>
        </p:nvSpPr>
        <p:spPr>
          <a:xfrm>
            <a:off x="971600" y="1383618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33" hasCustomPrompt="1"/>
          </p:nvPr>
        </p:nvSpPr>
        <p:spPr>
          <a:xfrm>
            <a:off x="971600" y="2391730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5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650287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2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32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6" name="Přímá spojnice 3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8" name="Obrázek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0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4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tabLst>
                <a:tab pos="2151063" algn="l"/>
              </a:tabLst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5" name="Zástupný symbol pro text 4"/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6" name="Zástupný symbol pro text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8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A2D95C20-4C8A-48E1-9800-5B1B15699FDE}"/>
              </a:ext>
            </a:extLst>
          </p:cNvPr>
          <p:cNvSpPr/>
          <p:nvPr userDrawn="1"/>
        </p:nvSpPr>
        <p:spPr>
          <a:xfrm>
            <a:off x="7092280" y="0"/>
            <a:ext cx="1656184" cy="5143500"/>
          </a:xfrm>
          <a:prstGeom prst="rect">
            <a:avLst/>
          </a:prstGeom>
          <a:solidFill>
            <a:srgbClr val="EF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9C84310D-4BAC-4645-B687-85496082069E}"/>
              </a:ext>
            </a:extLst>
          </p:cNvPr>
          <p:cNvSpPr/>
          <p:nvPr userDrawn="1"/>
        </p:nvSpPr>
        <p:spPr>
          <a:xfrm>
            <a:off x="0" y="0"/>
            <a:ext cx="2880000" cy="514350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D74E6BC9-7AE3-4F49-B13C-8F680FBC13C2}"/>
              </a:ext>
            </a:extLst>
          </p:cNvPr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D188146-1F7E-4861-B8E4-B48341BEF72A}"/>
              </a:ext>
            </a:extLst>
          </p:cNvPr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24B9486-77A8-42C9-807E-400A91B70240}"/>
              </a:ext>
            </a:extLst>
          </p:cNvPr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>
            <a:extLst>
              <a:ext uri="{FF2B5EF4-FFF2-40B4-BE49-F238E27FC236}">
                <a16:creationId xmlns:a16="http://schemas.microsoft.com/office/drawing/2014/main" id="{BB142333-410E-4F49-9242-99D93D6AE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563B758-B42C-4409-9965-E1F1427A4ADC}"/>
              </a:ext>
            </a:extLst>
          </p:cNvPr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E62EE5D-1769-45D7-B63D-1DA67040D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50872A7-36F0-4D43-A66F-F8297F1B08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8" name="Zástupný symbol pro obrázek 16">
            <a:extLst>
              <a:ext uri="{FF2B5EF4-FFF2-40B4-BE49-F238E27FC236}">
                <a16:creationId xmlns:a16="http://schemas.microsoft.com/office/drawing/2014/main" id="{84476FC8-7A06-40A7-9EF4-C59B3255D9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Zástupný symbol pro obrázek 16">
            <a:extLst>
              <a:ext uri="{FF2B5EF4-FFF2-40B4-BE49-F238E27FC236}">
                <a16:creationId xmlns:a16="http://schemas.microsoft.com/office/drawing/2014/main" id="{BCC62426-40F8-4D51-B392-B9FCE3127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Zástupný symbol pro text 4">
            <a:extLst>
              <a:ext uri="{FF2B5EF4-FFF2-40B4-BE49-F238E27FC236}">
                <a16:creationId xmlns:a16="http://schemas.microsoft.com/office/drawing/2014/main" id="{6E275934-88F0-4D64-B2C4-8EDB983867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1" name="Zástupný symbol pro text 4">
            <a:extLst>
              <a:ext uri="{FF2B5EF4-FFF2-40B4-BE49-F238E27FC236}">
                <a16:creationId xmlns:a16="http://schemas.microsoft.com/office/drawing/2014/main" id="{5C14653D-9650-4AF3-889C-33F648CB2B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2" name="Zástupný symbol pro text 21">
            <a:extLst>
              <a:ext uri="{FF2B5EF4-FFF2-40B4-BE49-F238E27FC236}">
                <a16:creationId xmlns:a16="http://schemas.microsoft.com/office/drawing/2014/main" id="{524D4E95-6D0C-4294-A875-C22358946E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5C2140A-6C55-4F21-B7C8-9DE61C8D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6354000" y="1923998"/>
            <a:ext cx="2835449" cy="2880000"/>
          </a:xfrm>
          <a:prstGeom prst="rect">
            <a:avLst/>
          </a:prstGeom>
        </p:spPr>
      </p:pic>
      <p:sp>
        <p:nvSpPr>
          <p:cNvPr id="34" name="Zástupný symbol pro obrázek 42">
            <a:extLst>
              <a:ext uri="{FF2B5EF4-FFF2-40B4-BE49-F238E27FC236}">
                <a16:creationId xmlns:a16="http://schemas.microsoft.com/office/drawing/2014/main" id="{AA36F288-0F10-4E4B-9359-7196BA32DA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2219" y="2067694"/>
            <a:ext cx="2479239" cy="205222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EEBC9BB-E9E3-4BED-8539-472F1CBD1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3060340" cy="3672452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031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 userDrawn="1"/>
        </p:nvSpPr>
        <p:spPr>
          <a:xfrm>
            <a:off x="1151620" y="22613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bdélník 12"/>
          <p:cNvSpPr/>
          <p:nvPr userDrawn="1"/>
        </p:nvSpPr>
        <p:spPr>
          <a:xfrm>
            <a:off x="0" y="0"/>
            <a:ext cx="2879812" cy="51435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579600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303498"/>
            <a:ext cx="2304256" cy="2340260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en-US" noProof="0" dirty="0"/>
              <a:t>Questions During the Presentation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BEDCC63-34CE-4309-869A-9629370C5D5C}"/>
              </a:ext>
            </a:extLst>
          </p:cNvPr>
          <p:cNvSpPr txBox="1"/>
          <p:nvPr userDrawn="1"/>
        </p:nvSpPr>
        <p:spPr>
          <a:xfrm>
            <a:off x="1304020" y="24137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2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5688123" y="0"/>
            <a:ext cx="3060341" cy="514354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41649" y="375506"/>
            <a:ext cx="1923998" cy="690922"/>
          </a:xfrm>
          <a:solidFill>
            <a:srgbClr val="00A5E5"/>
          </a:solidFill>
        </p:spPr>
        <p:txBody>
          <a:bodyPr wrap="none" lIns="216000" tIns="144000" rIns="216000" bIns="144000" anchor="ctr" anchorCtr="0">
            <a:spAutoFit/>
          </a:bodyPr>
          <a:lstStyle>
            <a:lvl1pPr algn="l">
              <a:defRPr sz="2600" b="1" spc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CONTENT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pic>
        <p:nvPicPr>
          <p:cNvPr id="26" name="Obrázek 25"/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/>
          <a:stretch/>
        </p:blipFill>
        <p:spPr>
          <a:xfrm>
            <a:off x="0" y="1131590"/>
            <a:ext cx="1115616" cy="190695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7" name="Zástupný symbol pro obrázek 10"/>
          <p:cNvSpPr>
            <a:spLocks noGrp="1"/>
          </p:cNvSpPr>
          <p:nvPr>
            <p:ph type="pic" sz="quarter" idx="11" hasCustomPrompt="1"/>
          </p:nvPr>
        </p:nvSpPr>
        <p:spPr>
          <a:xfrm>
            <a:off x="5688123" y="15466"/>
            <a:ext cx="3060590" cy="5076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27634"/>
            <a:ext cx="3492500" cy="32400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 b="1">
                <a:latin typeface="+mj-lt"/>
              </a:defRPr>
            </a:lvl1pPr>
            <a:lvl2pPr>
              <a:defRPr sz="1300" b="1">
                <a:latin typeface="+mj-lt"/>
              </a:defRPr>
            </a:lvl2pPr>
            <a:lvl3pPr>
              <a:defRPr sz="1300" b="1">
                <a:latin typeface="+mj-lt"/>
              </a:defRPr>
            </a:lvl3pPr>
            <a:lvl4pPr>
              <a:defRPr sz="1300" b="1">
                <a:latin typeface="+mj-lt"/>
              </a:defRPr>
            </a:lvl4pPr>
            <a:lvl5pPr>
              <a:defRPr sz="1300" b="1">
                <a:latin typeface="+mj-lt"/>
              </a:defRPr>
            </a:lvl5pPr>
          </a:lstStyle>
          <a:p>
            <a:pPr>
              <a:spcAft>
                <a:spcPts val="1600"/>
              </a:spcAft>
            </a:pPr>
            <a:r>
              <a:rPr lang="en-US" sz="1300" b="1" noProof="0" dirty="0">
                <a:latin typeface="+mj-lt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1059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3024336"/>
            <a:ext cx="8748465" cy="211916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1347614"/>
            <a:ext cx="8748465" cy="3795886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3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2D3475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4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92" r:id="rId3"/>
    <p:sldLayoutId id="2147483705" r:id="rId4"/>
    <p:sldLayoutId id="2147483664" r:id="rId5"/>
    <p:sldLayoutId id="2147483693" r:id="rId6"/>
    <p:sldLayoutId id="2147483699" r:id="rId7"/>
    <p:sldLayoutId id="2147483700" r:id="rId8"/>
    <p:sldLayoutId id="2147483702" r:id="rId9"/>
    <p:sldLayoutId id="2147483701" r:id="rId10"/>
    <p:sldLayoutId id="2147483694" r:id="rId11"/>
    <p:sldLayoutId id="2147483703" r:id="rId12"/>
    <p:sldLayoutId id="2147483695" r:id="rId13"/>
    <p:sldLayoutId id="2147483706" r:id="rId14"/>
    <p:sldLayoutId id="2147483697" r:id="rId15"/>
    <p:sldLayoutId id="2147483698" r:id="rId16"/>
    <p:sldLayoutId id="2147483678" r:id="rId17"/>
    <p:sldLayoutId id="2147483696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9.png"/><Relationship Id="rId21" Type="http://schemas.openxmlformats.org/officeDocument/2006/relationships/image" Target="../media/image66.sv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9.pn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6.svg"/><Relationship Id="rId18" Type="http://schemas.openxmlformats.org/officeDocument/2006/relationships/image" Target="../media/image81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sv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5" Type="http://schemas.openxmlformats.org/officeDocument/2006/relationships/image" Target="../media/image78.svg"/><Relationship Id="rId10" Type="http://schemas.openxmlformats.org/officeDocument/2006/relationships/image" Target="../media/image73.png"/><Relationship Id="rId4" Type="http://schemas.openxmlformats.org/officeDocument/2006/relationships/image" Target="../media/image68.sv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lubal.com/de/support-und-schulungen/schulungen/webinare/00268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dlubal.com/de/downloads-und-infos/dokumente/online-handbuecher/rfem-6-analyse-von-bauzustaenden-fuer-rfem-6" TargetMode="External"/><Relationship Id="rId4" Type="http://schemas.openxmlformats.org/officeDocument/2006/relationships/hyperlink" Target="https://www.dlubal.com/de/downloads-und-infos/dokumente/online-handbuecher/rfem-6-geotechnische-analy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für Statik und Dynamik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71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>
            <a:extLst>
              <a:ext uri="{FF2B5EF4-FFF2-40B4-BE49-F238E27FC236}">
                <a16:creationId xmlns:a16="http://schemas.microsoft.com/office/drawing/2014/main" id="{D38F1FF7-C022-41C8-B6A5-A64D6F15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" y="2518774"/>
            <a:ext cx="1536055" cy="70104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Geo-Zonen-Tool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Querschnittswerte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446773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FAQs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&amp;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Knowledge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Base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42228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solidFill>
                  <a:schemeClr val="tx2"/>
                </a:solidFill>
                <a:latin typeface="+mj-lt"/>
              </a:rPr>
              <a:t>Modelle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zum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Herunterladen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07C5CB1-7B04-4550-B7E5-C9B630759171}"/>
              </a:ext>
            </a:extLst>
          </p:cNvPr>
          <p:cNvCxnSpPr>
            <a:cxnSpLocks/>
          </p:cNvCxnSpPr>
          <p:nvPr/>
        </p:nvCxnSpPr>
        <p:spPr>
          <a:xfrm>
            <a:off x="6714235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3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177EED-2776-470C-8BA9-1A40A0AA650A}"/>
              </a:ext>
            </a:extLst>
          </p:cNvPr>
          <p:cNvCxnSpPr>
            <a:cxnSpLocks/>
          </p:cNvCxnSpPr>
          <p:nvPr/>
        </p:nvCxnSpPr>
        <p:spPr>
          <a:xfrm>
            <a:off x="6552220" y="3363838"/>
            <a:ext cx="0" cy="1765474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bietet ein Online-Tool zur Ermittlung der charakteristischen Lastwerte der entsprechenden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Lastzone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C41E022D-514E-43C2-AFFC-BF6722546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9" y="2822457"/>
            <a:ext cx="1794536" cy="1405476"/>
          </a:xfrm>
          <a:prstGeom prst="rect">
            <a:avLst/>
          </a:prstGeom>
        </p:spPr>
      </p:pic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7"/>
            <a:ext cx="1878851" cy="701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Das kostenfreie Online-Tool ermöglicht, aus einer umfangreichen Profildatenbank Standardprofile auszuwählen oder parametrisierte Querschnitte zu definieren und deren Querschnittswerte zu berechnen.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658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Schauen Sie sich die häufig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gestellen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Fragen an unser Support-Team sowie die hilfreichen Tipps und Tricks in unseren Fachbeiträgen an, um Ihre Arbeit effizienter zu gestalten.</a:t>
            </a: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D8B8BEED-9732-4B50-B39C-D3EACB1F952F}"/>
              </a:ext>
            </a:extLst>
          </p:cNvPr>
          <p:cNvSpPr txBox="1">
            <a:spLocks/>
          </p:cNvSpPr>
          <p:nvPr/>
        </p:nvSpPr>
        <p:spPr>
          <a:xfrm>
            <a:off x="6642228" y="2103698"/>
            <a:ext cx="185420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Hier finden Sie eine Vielzahl an Beispieldateien, die Sie beim Einstieg in die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-Programme bzw. bei deren Anwendung unterstützen.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9FB5840-39B3-4ACA-9C92-26D82A40D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1" y="2822458"/>
            <a:ext cx="1794534" cy="140547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A640E4C7-A0CE-4FA7-BDE5-61DA3B70B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5" y="2822457"/>
            <a:ext cx="1794535" cy="1405476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3E373C4-848D-46DE-AF04-BB30A7F92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"/>
          <a:stretch/>
        </p:blipFill>
        <p:spPr>
          <a:xfrm>
            <a:off x="6739010" y="2518716"/>
            <a:ext cx="2009454" cy="1708217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33AF107-B061-44D7-A310-F2FE55440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300581"/>
            <a:ext cx="1587993" cy="1035647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7631EBD-EA81-4B20-B608-7EB7BD4BD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08" y="3795886"/>
            <a:ext cx="596364" cy="39295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15ABD937-E664-4E65-8BB8-12913D646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24926"/>
            <a:ext cx="2186071" cy="1437686"/>
          </a:xfrm>
          <a:prstGeom prst="rect">
            <a:avLst/>
          </a:prstGeom>
        </p:spPr>
      </p:pic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B19B8CF3-8E43-4F35-AB20-536281C8EA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4806" y="4417163"/>
            <a:ext cx="485638" cy="485638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9" name="Grafický objekt 48">
            <a:extLst>
              <a:ext uri="{FF2B5EF4-FFF2-40B4-BE49-F238E27FC236}">
                <a16:creationId xmlns:a16="http://schemas.microsoft.com/office/drawing/2014/main" id="{1B8F9849-BDBF-44B0-84C8-BCF3FDE4DC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5" y="4417162"/>
            <a:ext cx="485637" cy="485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88825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3" name="Grafický objekt 52">
            <a:extLst>
              <a:ext uri="{FF2B5EF4-FFF2-40B4-BE49-F238E27FC236}">
                <a16:creationId xmlns:a16="http://schemas.microsoft.com/office/drawing/2014/main" id="{234DB766-1D14-4672-A93C-E421886BF2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4039" y="4409235"/>
            <a:ext cx="485636" cy="485636"/>
          </a:xfrm>
          <a:prstGeom prst="rect">
            <a:avLst/>
          </a:prstGeom>
        </p:spPr>
      </p:pic>
      <p:sp>
        <p:nvSpPr>
          <p:cNvPr id="54" name="Obdélník 53">
            <a:extLst>
              <a:ext uri="{FF2B5EF4-FFF2-40B4-BE49-F238E27FC236}">
                <a16:creationId xmlns:a16="http://schemas.microsoft.com/office/drawing/2014/main" id="{9CEDCD32-E5D6-4B96-B4A2-55E2FA69078B}"/>
              </a:ext>
            </a:extLst>
          </p:cNvPr>
          <p:cNvSpPr/>
          <p:nvPr/>
        </p:nvSpPr>
        <p:spPr>
          <a:xfrm>
            <a:off x="7371100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7" name="Grafický objekt 56">
            <a:extLst>
              <a:ext uri="{FF2B5EF4-FFF2-40B4-BE49-F238E27FC236}">
                <a16:creationId xmlns:a16="http://schemas.microsoft.com/office/drawing/2014/main" id="{4254A16D-9825-4EBA-A62A-7E25F82DAFF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16314" y="4409235"/>
            <a:ext cx="485637" cy="485637"/>
          </a:xfrm>
          <a:prstGeom prst="rect">
            <a:avLst/>
          </a:prstGeom>
        </p:spPr>
      </p:pic>
      <p:sp>
        <p:nvSpPr>
          <p:cNvPr id="60" name="Ovál 59">
            <a:extLst>
              <a:ext uri="{FF2B5EF4-FFF2-40B4-BE49-F238E27FC236}">
                <a16:creationId xmlns:a16="http://schemas.microsoft.com/office/drawing/2014/main" id="{2281F97F-E632-4EF3-92C4-3CECF1394711}"/>
              </a:ext>
            </a:extLst>
          </p:cNvPr>
          <p:cNvSpPr/>
          <p:nvPr/>
        </p:nvSpPr>
        <p:spPr>
          <a:xfrm>
            <a:off x="7751477" y="879562"/>
            <a:ext cx="687711" cy="687711"/>
          </a:xfrm>
          <a:prstGeom prst="ellipse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00DD42BC-B235-4982-99AC-F25230A746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25081" y="1014223"/>
            <a:ext cx="358487" cy="3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1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A4E3766C-3901-4A94-A05E-78F25417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574" y="919091"/>
            <a:ext cx="670507" cy="670507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EAF4803D-21F5-40BD-86AB-D2646CBEE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3158" y="1885229"/>
            <a:ext cx="564506" cy="43693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E4D1DB9D-82D9-4888-A65C-BA2DA0BE4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5" y="2123096"/>
            <a:ext cx="3654783" cy="30204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Youtube-Kanal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-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Webinare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Videos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Webshop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mit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Preisen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63564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Testversionen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37464" y="1223842"/>
            <a:ext cx="1800200" cy="826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latin typeface="+mj-lt"/>
              </a:rPr>
              <a:t>Kostenloser</a:t>
            </a:r>
            <a:r>
              <a:rPr lang="en-US" dirty="0">
                <a:latin typeface="+mj-lt"/>
              </a:rPr>
              <a:t> Support per E-Mail und Live-Chat</a:t>
            </a:r>
            <a:endParaRPr lang="de-DE" dirty="0"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2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Sehen Sie sich die Videos und Webinare zur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Statiksoftware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von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8"/>
            <a:ext cx="187885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Erstellen Sie Ihr individuelles Softwarepaket und sehen Sie alle Preise online!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718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Sie lernen am besten, wie Sie mit unseren Programmen umgehen, indem Sie sie einfach selbst testen.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Laden Sie sich die 90-Tage-Testversion unserer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Statikprogramme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b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herunter.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93782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722E69D-3E3B-4C34-81A6-90C1E3DB9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5" y="2428537"/>
            <a:ext cx="1794534" cy="179939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6D8AD59-E748-4603-BDB0-CD948A9E3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66" y="2822458"/>
            <a:ext cx="1794536" cy="14054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0E8554B8-3278-4099-A778-253A75DD6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2457"/>
            <a:ext cx="1794535" cy="1405476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51516605-9349-4B73-8AE2-3B05D766D655}"/>
              </a:ext>
            </a:extLst>
          </p:cNvPr>
          <p:cNvSpPr/>
          <p:nvPr/>
        </p:nvSpPr>
        <p:spPr>
          <a:xfrm>
            <a:off x="6038820" y="2509506"/>
            <a:ext cx="610836" cy="6108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EB59ED92-7E60-4A9A-B068-B75C7AA96429}"/>
              </a:ext>
            </a:extLst>
          </p:cNvPr>
          <p:cNvSpPr txBox="1">
            <a:spLocks/>
          </p:cNvSpPr>
          <p:nvPr/>
        </p:nvSpPr>
        <p:spPr>
          <a:xfrm>
            <a:off x="5966058" y="2676803"/>
            <a:ext cx="756360" cy="396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cs-CZ" sz="800" dirty="0">
                <a:solidFill>
                  <a:schemeClr val="bg1"/>
                </a:solidFill>
                <a:latin typeface="+mj-lt"/>
              </a:rPr>
              <a:t>90-TAGE-</a:t>
            </a:r>
            <a:br>
              <a:rPr lang="cs-CZ" sz="800" dirty="0">
                <a:solidFill>
                  <a:schemeClr val="bg1"/>
                </a:solidFill>
                <a:latin typeface="+mj-lt"/>
              </a:rPr>
            </a:br>
            <a:r>
              <a:rPr lang="cs-CZ" sz="600" dirty="0">
                <a:solidFill>
                  <a:schemeClr val="bg1"/>
                </a:solidFill>
                <a:latin typeface="+mj-lt"/>
              </a:rPr>
              <a:t>TESTVERSION</a:t>
            </a:r>
            <a:endParaRPr lang="de-DE" sz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6" name="Grafický objekt 55">
            <a:extLst>
              <a:ext uri="{FF2B5EF4-FFF2-40B4-BE49-F238E27FC236}">
                <a16:creationId xmlns:a16="http://schemas.microsoft.com/office/drawing/2014/main" id="{4EF87ADD-9E84-4E36-9D90-DD1229FC4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8770" y="4421128"/>
            <a:ext cx="477709" cy="477709"/>
          </a:xfrm>
          <a:prstGeom prst="rect">
            <a:avLst/>
          </a:prstGeom>
        </p:spPr>
      </p:pic>
      <p:pic>
        <p:nvPicPr>
          <p:cNvPr id="59" name="Grafický objekt 58">
            <a:extLst>
              <a:ext uri="{FF2B5EF4-FFF2-40B4-BE49-F238E27FC236}">
                <a16:creationId xmlns:a16="http://schemas.microsoft.com/office/drawing/2014/main" id="{4E709F7D-8941-4CF1-B7DC-9D997CA9AD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4" y="4417163"/>
            <a:ext cx="485638" cy="485638"/>
          </a:xfrm>
          <a:prstGeom prst="rect">
            <a:avLst/>
          </a:prstGeom>
        </p:spPr>
      </p:pic>
      <p:pic>
        <p:nvPicPr>
          <p:cNvPr id="62" name="Grafický objekt 61">
            <a:extLst>
              <a:ext uri="{FF2B5EF4-FFF2-40B4-BE49-F238E27FC236}">
                <a16:creationId xmlns:a16="http://schemas.microsoft.com/office/drawing/2014/main" id="{5341DD4C-4CF6-470A-9010-C490911F2B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8996" y="4409235"/>
            <a:ext cx="485636" cy="485636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23A2B69C-ED99-41A6-82EA-F6C1CF3EE1B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" y="2482272"/>
            <a:ext cx="265207" cy="1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54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1">
            <a:extLst>
              <a:ext uri="{FF2B5EF4-FFF2-40B4-BE49-F238E27FC236}">
                <a16:creationId xmlns:a16="http://schemas.microsoft.com/office/drawing/2014/main" id="{2CC984EA-5048-4144-A1BB-A557CD534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000" y="411511"/>
            <a:ext cx="7810387" cy="468052"/>
          </a:xfrm>
        </p:spPr>
        <p:txBody>
          <a:bodyPr/>
          <a:lstStyle/>
          <a:p>
            <a:pPr lvl="0"/>
            <a:r>
              <a:rPr lang="de-DE" dirty="0"/>
              <a:t>Hier finden Sie weitere Informationen zu </a:t>
            </a:r>
            <a:r>
              <a:rPr lang="de-DE" dirty="0" err="1"/>
              <a:t>Dlubal</a:t>
            </a:r>
            <a:r>
              <a:rPr lang="de-DE" dirty="0"/>
              <a:t> Software</a:t>
            </a:r>
            <a:endParaRPr lang="en-US" dirty="0"/>
          </a:p>
        </p:txBody>
      </p:sp>
      <p:sp>
        <p:nvSpPr>
          <p:cNvPr id="4" name="Zástupný symbol pro obsah 4">
            <a:extLst>
              <a:ext uri="{FF2B5EF4-FFF2-40B4-BE49-F238E27FC236}">
                <a16:creationId xmlns:a16="http://schemas.microsoft.com/office/drawing/2014/main" id="{F4BE9F0A-F2F0-42FF-9654-C846E8AC094D}"/>
              </a:ext>
            </a:extLst>
          </p:cNvPr>
          <p:cNvSpPr txBox="1">
            <a:spLocks/>
          </p:cNvSpPr>
          <p:nvPr/>
        </p:nvSpPr>
        <p:spPr>
          <a:xfrm>
            <a:off x="575556" y="4407954"/>
            <a:ext cx="2412268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50" b="1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en-US" sz="1050" b="1">
                <a:solidFill>
                  <a:srgbClr val="2D3475"/>
                </a:solidFill>
                <a:latin typeface="+mj-lt"/>
              </a:rPr>
              <a:t> Software GmbH</a:t>
            </a:r>
            <a:endParaRPr lang="cs-CZ" sz="1050" b="1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de-DE" sz="1000">
                <a:solidFill>
                  <a:srgbClr val="2D3475"/>
                </a:solidFill>
                <a:latin typeface="+mj-lt"/>
              </a:rPr>
              <a:t>Am </a:t>
            </a:r>
            <a:r>
              <a:rPr lang="de-DE" sz="1000" err="1">
                <a:solidFill>
                  <a:srgbClr val="2D3475"/>
                </a:solidFill>
                <a:latin typeface="+mj-lt"/>
              </a:rPr>
              <a:t>Zellweg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 2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93464 Tiefenbach</a:t>
            </a:r>
            <a:endParaRPr lang="cs-CZ" sz="1000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Germany</a:t>
            </a:r>
            <a:endParaRPr lang="en-US" sz="100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E7F43D-C132-4FAA-9444-2D8D97D1F76A}"/>
              </a:ext>
            </a:extLst>
          </p:cNvPr>
          <p:cNvSpPr txBox="1">
            <a:spLocks/>
          </p:cNvSpPr>
          <p:nvPr/>
        </p:nvSpPr>
        <p:spPr>
          <a:xfrm>
            <a:off x="2735796" y="4407954"/>
            <a:ext cx="230425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>
                <a:solidFill>
                  <a:srgbClr val="2D3475"/>
                </a:solidFill>
                <a:latin typeface="+mj-lt"/>
              </a:rPr>
              <a:t>Telefon: +49 9673 9203-0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E-Mail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: info@dlubal.com </a:t>
            </a: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70772B53-759B-4DA1-B6A7-0F6EA9F6F322}"/>
              </a:ext>
            </a:extLst>
          </p:cNvPr>
          <p:cNvSpPr txBox="1">
            <a:spLocks/>
          </p:cNvSpPr>
          <p:nvPr/>
        </p:nvSpPr>
        <p:spPr>
          <a:xfrm>
            <a:off x="179512" y="3090844"/>
            <a:ext cx="2124236" cy="669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Besuchen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unsere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Webseite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  <a:p>
            <a:pPr marL="0" indent="0" algn="ctr">
              <a:lnSpc>
                <a:spcPts val="15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A5E5"/>
                </a:solidFill>
                <a:latin typeface="+mj-lt"/>
              </a:rPr>
              <a:t>www.dlubal.com</a:t>
            </a:r>
            <a:endParaRPr lang="en-US" sz="1500" b="1" dirty="0">
              <a:solidFill>
                <a:srgbClr val="00A5E5"/>
              </a:solidFill>
              <a:latin typeface="+mj-lt"/>
            </a:endParaRP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96562838-89E7-48C9-B1B5-2013C900FF0F}"/>
              </a:ext>
            </a:extLst>
          </p:cNvPr>
          <p:cNvSpPr txBox="1">
            <a:spLocks/>
          </p:cNvSpPr>
          <p:nvPr/>
        </p:nvSpPr>
        <p:spPr>
          <a:xfrm>
            <a:off x="4752020" y="2175706"/>
            <a:ext cx="1368152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de-DE" sz="1200" b="1" dirty="0">
                <a:solidFill>
                  <a:srgbClr val="2D3475"/>
                </a:solidFill>
                <a:latin typeface="+mj-lt"/>
              </a:rPr>
              <a:t>Sehen Sie den Einsatz von </a:t>
            </a:r>
            <a:r>
              <a:rPr lang="de-DE" sz="1200" b="1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1200" b="1" dirty="0">
                <a:solidFill>
                  <a:srgbClr val="2D3475"/>
                </a:solidFill>
                <a:latin typeface="+mj-lt"/>
              </a:rPr>
              <a:t> Software in einem Webinar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8" name="Zástupný symbol pro obsah 4">
            <a:extLst>
              <a:ext uri="{FF2B5EF4-FFF2-40B4-BE49-F238E27FC236}">
                <a16:creationId xmlns:a16="http://schemas.microsoft.com/office/drawing/2014/main" id="{42E01BAE-553F-4526-9D82-63D78AF8350C}"/>
              </a:ext>
            </a:extLst>
          </p:cNvPr>
          <p:cNvSpPr txBox="1">
            <a:spLocks/>
          </p:cNvSpPr>
          <p:nvPr/>
        </p:nvSpPr>
        <p:spPr>
          <a:xfrm>
            <a:off x="6120172" y="2175706"/>
            <a:ext cx="1224136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err="1">
                <a:solidFill>
                  <a:srgbClr val="2D3475"/>
                </a:solidFill>
                <a:latin typeface="+mj-lt"/>
              </a:rPr>
              <a:t>Kostenlose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Testversion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herunterladen</a:t>
            </a:r>
            <a:endParaRPr lang="en-US" sz="1200" b="1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93FC385-55E6-4A52-A96B-D34573DEC38A}"/>
              </a:ext>
            </a:extLst>
          </p:cNvPr>
          <p:cNvCxnSpPr/>
          <p:nvPr/>
        </p:nvCxnSpPr>
        <p:spPr>
          <a:xfrm>
            <a:off x="2447764" y="173520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4">
            <a:extLst>
              <a:ext uri="{FF2B5EF4-FFF2-40B4-BE49-F238E27FC236}">
                <a16:creationId xmlns:a16="http://schemas.microsoft.com/office/drawing/2014/main" id="{60ADDF49-EC1D-4EB0-A3F9-6F3B7C7E68B1}"/>
              </a:ext>
            </a:extLst>
          </p:cNvPr>
          <p:cNvSpPr txBox="1">
            <a:spLocks/>
          </p:cNvSpPr>
          <p:nvPr/>
        </p:nvSpPr>
        <p:spPr>
          <a:xfrm>
            <a:off x="2717560" y="1599642"/>
            <a:ext cx="1764196" cy="1908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Videos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aufgezeichnete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Newsletter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Veranstaltungen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Messen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/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Seminare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Knowledge Base-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Artikel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455BF82-2CEC-462C-874A-9655B169048F}"/>
              </a:ext>
            </a:extLst>
          </p:cNvPr>
          <p:cNvCxnSpPr/>
          <p:nvPr/>
        </p:nvCxnSpPr>
        <p:spPr>
          <a:xfrm>
            <a:off x="2447764" y="2389192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65BA73C-FF69-4361-B1F4-03628347AC3F}"/>
              </a:ext>
            </a:extLst>
          </p:cNvPr>
          <p:cNvCxnSpPr/>
          <p:nvPr/>
        </p:nvCxnSpPr>
        <p:spPr>
          <a:xfrm>
            <a:off x="2447764" y="267982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AA158466-2267-4041-B232-F3C6180C7A9E}"/>
              </a:ext>
            </a:extLst>
          </p:cNvPr>
          <p:cNvCxnSpPr/>
          <p:nvPr/>
        </p:nvCxnSpPr>
        <p:spPr>
          <a:xfrm>
            <a:off x="2447764" y="3183818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448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F5BD6643-2663-4422-A15F-BC11962E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52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33AE74-2E01-4DEE-90CE-478E3D81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B4F424C-B085-4214-B08F-5715564F0D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059832" y="411511"/>
            <a:ext cx="919511" cy="330072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0B6AEAC-5BE7-4124-BC79-7970B95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956" y="1085893"/>
            <a:ext cx="4085137" cy="1865672"/>
          </a:xfrm>
        </p:spPr>
        <p:txBody>
          <a:bodyPr/>
          <a:lstStyle/>
          <a:p>
            <a:r>
              <a:rPr lang="de-DE" sz="2800" dirty="0"/>
              <a:t>Geotechnische Analyse mit Bauzuständen </a:t>
            </a:r>
            <a:br>
              <a:rPr lang="de-DE" sz="2800" dirty="0"/>
            </a:br>
            <a:r>
              <a:rPr lang="de-DE" sz="2800" dirty="0"/>
              <a:t>in RFEM 6</a:t>
            </a:r>
            <a:endParaRPr lang="cs-CZ" sz="2800" dirty="0"/>
          </a:p>
        </p:txBody>
      </p:sp>
      <p:sp>
        <p:nvSpPr>
          <p:cNvPr id="14" name="Zástupný symbol pro text 6">
            <a:extLst>
              <a:ext uri="{FF2B5EF4-FFF2-40B4-BE49-F238E27FC236}">
                <a16:creationId xmlns:a16="http://schemas.microsoft.com/office/drawing/2014/main" id="{C4CB20CF-95B9-4321-9384-0DA8D2C5D4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459" y="339502"/>
            <a:ext cx="1839341" cy="917610"/>
          </a:xfrm>
        </p:spPr>
        <p:txBody>
          <a:bodyPr/>
          <a:lstStyle/>
          <a:p>
            <a:pPr lvl="0"/>
            <a:r>
              <a:rPr lang="en-US" sz="1100" dirty="0"/>
              <a:t>Dipl.-Ing. (FH) Andreas Hörold</a:t>
            </a:r>
          </a:p>
          <a:p>
            <a:pPr lvl="1"/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Marketing &amp; Public Relations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sp>
        <p:nvSpPr>
          <p:cNvPr id="17" name="Zástupný symbol pro text 7">
            <a:extLst>
              <a:ext uri="{FF2B5EF4-FFF2-40B4-BE49-F238E27FC236}">
                <a16:creationId xmlns:a16="http://schemas.microsoft.com/office/drawing/2014/main" id="{F238C92E-412A-458A-B463-999F534917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7957" y="1563638"/>
            <a:ext cx="1914240" cy="900100"/>
          </a:xfrm>
        </p:spPr>
        <p:txBody>
          <a:bodyPr/>
          <a:lstStyle/>
          <a:p>
            <a:pPr lvl="0"/>
            <a:r>
              <a:rPr lang="de-DE" sz="1100" dirty="0"/>
              <a:t>Dipl.-Ing. Juliane Stopper-Akdag</a:t>
            </a:r>
            <a:endParaRPr lang="en-US" sz="1100" dirty="0"/>
          </a:p>
          <a:p>
            <a:pPr lvl="1"/>
            <a:r>
              <a:rPr lang="en-US" dirty="0"/>
              <a:t>Co-</a:t>
            </a:r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Product Engineering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6BD0E97-6F29-4786-A80C-FCB0F50BD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516" y="411511"/>
            <a:ext cx="671476" cy="5036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E1325C-E172-4CBE-82BE-33646E27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9600" y="1620004"/>
            <a:ext cx="673200" cy="504900"/>
          </a:xfrm>
          <a:prstGeom prst="rect">
            <a:avLst/>
          </a:prstGeom>
        </p:spPr>
      </p:pic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04A866F1-B4D5-4FE5-9852-C59CCFB160F6}"/>
              </a:ext>
            </a:extLst>
          </p:cNvPr>
          <p:cNvSpPr txBox="1">
            <a:spLocks/>
          </p:cNvSpPr>
          <p:nvPr/>
        </p:nvSpPr>
        <p:spPr>
          <a:xfrm>
            <a:off x="920291" y="2787774"/>
            <a:ext cx="1914240" cy="90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800"/>
              </a:lnSpc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b="0" kern="1200">
                <a:solidFill>
                  <a:srgbClr val="00A5E5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/>
              <a:t>Dipl.-Ing. (FH) Alexander Meierhofer</a:t>
            </a:r>
            <a:endParaRPr lang="en-US" sz="1100" dirty="0"/>
          </a:p>
          <a:p>
            <a:pPr lvl="1"/>
            <a:r>
              <a:rPr lang="en-US" dirty="0"/>
              <a:t>Co-</a:t>
            </a:r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Head of Product Engineering Concrete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2D89207-9AC1-487D-B8B9-516798DC8D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1934" y="2844140"/>
            <a:ext cx="673199" cy="5049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FEECF82-57A6-4852-89A1-13740D7B4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765" y="1995686"/>
            <a:ext cx="2772751" cy="21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28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715549-9D1C-4057-BE8B-D9B91CBCA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21" name="Zástupný symbol pro obsah 3">
            <a:extLst>
              <a:ext uri="{FF2B5EF4-FFF2-40B4-BE49-F238E27FC236}">
                <a16:creationId xmlns:a16="http://schemas.microsoft.com/office/drawing/2014/main" id="{6A17DF0F-1321-4A2B-A193-F1A792B3A35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EC4B109F-8BCC-4F89-81E9-721AB067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03498"/>
            <a:ext cx="2304256" cy="1332148"/>
          </a:xfrm>
        </p:spPr>
        <p:txBody>
          <a:bodyPr>
            <a:normAutofit/>
          </a:bodyPr>
          <a:lstStyle/>
          <a:p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während</a:t>
            </a:r>
            <a:r>
              <a:rPr lang="en-US" dirty="0"/>
              <a:t> der </a:t>
            </a:r>
            <a:r>
              <a:rPr lang="en-US" dirty="0" err="1"/>
              <a:t>Präsentation</a:t>
            </a:r>
            <a:endParaRPr lang="en-US" dirty="0"/>
          </a:p>
        </p:txBody>
      </p:sp>
      <p:sp>
        <p:nvSpPr>
          <p:cNvPr id="23" name="Zástupný symbol pro číslo snímku 2">
            <a:extLst>
              <a:ext uri="{FF2B5EF4-FFF2-40B4-BE49-F238E27FC236}">
                <a16:creationId xmlns:a16="http://schemas.microsoft.com/office/drawing/2014/main" id="{8BA12710-DA59-4A0F-991B-193E0A80C83F}"/>
              </a:ext>
            </a:extLst>
          </p:cNvPr>
          <p:cNvSpPr txBox="1">
            <a:spLocks/>
          </p:cNvSpPr>
          <p:nvPr/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11BFD13-F401-4653-B39A-1669F7354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36000"/>
            <a:ext cx="324000" cy="28998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CF62754C-04BB-4A27-9691-77256129AA38}"/>
              </a:ext>
            </a:extLst>
          </p:cNvPr>
          <p:cNvSpPr txBox="1"/>
          <p:nvPr/>
        </p:nvSpPr>
        <p:spPr>
          <a:xfrm>
            <a:off x="723350" y="1764000"/>
            <a:ext cx="1755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GoToTraining-Bedienpanel</a:t>
            </a:r>
            <a:endParaRPr lang="en-US" sz="1100" dirty="0">
              <a:latin typeface="+mj-lt"/>
            </a:endParaRPr>
          </a:p>
          <a:p>
            <a:r>
              <a:rPr lang="cs-CZ" sz="1100" b="1" dirty="0">
                <a:latin typeface="+mj-lt"/>
              </a:rPr>
              <a:t>Desktop</a:t>
            </a:r>
            <a:endParaRPr lang="en-US" sz="1100" b="1" dirty="0">
              <a:latin typeface="+mj-lt"/>
            </a:endParaRP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160ACE1-F2F2-48D6-AE28-C56D842F44BF}"/>
              </a:ext>
            </a:extLst>
          </p:cNvPr>
          <p:cNvCxnSpPr/>
          <p:nvPr/>
        </p:nvCxnSpPr>
        <p:spPr>
          <a:xfrm>
            <a:off x="4283968" y="951570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22DB2FA-0ECF-486C-95D8-69FBC2D47C03}"/>
              </a:ext>
            </a:extLst>
          </p:cNvPr>
          <p:cNvCxnSpPr/>
          <p:nvPr/>
        </p:nvCxnSpPr>
        <p:spPr>
          <a:xfrm>
            <a:off x="7056276" y="1095586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657D2E03-D3DC-48BD-9367-D90737291D7D}"/>
              </a:ext>
            </a:extLst>
          </p:cNvPr>
          <p:cNvSpPr txBox="1"/>
          <p:nvPr/>
        </p:nvSpPr>
        <p:spPr>
          <a:xfrm>
            <a:off x="3167844" y="627534"/>
            <a:ext cx="1230420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Bedienpanel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ein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oder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ausblenden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feld 16">
            <a:extLst>
              <a:ext uri="{FF2B5EF4-FFF2-40B4-BE49-F238E27FC236}">
                <a16:creationId xmlns:a16="http://schemas.microsoft.com/office/drawing/2014/main" id="{3D0DE62B-8D42-4991-BBAC-C7FEB3307683}"/>
              </a:ext>
            </a:extLst>
          </p:cNvPr>
          <p:cNvSpPr txBox="1"/>
          <p:nvPr/>
        </p:nvSpPr>
        <p:spPr>
          <a:xfrm>
            <a:off x="827584" y="2395241"/>
            <a:ext cx="1728192" cy="22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200" dirty="0">
                <a:solidFill>
                  <a:srgbClr val="2D3475"/>
                </a:solidFill>
                <a:latin typeface="Function Pro Book" pitchFamily="34" charset="-18"/>
              </a:rPr>
              <a:t>E-Mail: </a:t>
            </a:r>
            <a:r>
              <a:rPr lang="de-DE" sz="1200" b="1" dirty="0">
                <a:solidFill>
                  <a:srgbClr val="2D3475"/>
                </a:solidFill>
                <a:latin typeface="Function Pro Book" pitchFamily="34" charset="-18"/>
              </a:rPr>
              <a:t>info@dlubal.com</a:t>
            </a:r>
          </a:p>
        </p:txBody>
      </p:sp>
      <p:pic>
        <p:nvPicPr>
          <p:cNvPr id="42" name="Grafický objekt 10">
            <a:extLst>
              <a:ext uri="{FF2B5EF4-FFF2-40B4-BE49-F238E27FC236}">
                <a16:creationId xmlns:a16="http://schemas.microsoft.com/office/drawing/2014/main" id="{E977262B-864D-4E07-AAE1-42A3FE4F8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56" y="2408553"/>
            <a:ext cx="383012" cy="215444"/>
          </a:xfrm>
          <a:prstGeom prst="rect">
            <a:avLst/>
          </a:prstGeom>
        </p:spPr>
      </p:pic>
      <p:pic>
        <p:nvPicPr>
          <p:cNvPr id="43" name="Grafik 15">
            <a:extLst>
              <a:ext uri="{FF2B5EF4-FFF2-40B4-BE49-F238E27FC236}">
                <a16:creationId xmlns:a16="http://schemas.microsoft.com/office/drawing/2014/main" id="{6BF0D8CA-EFC8-4460-B59C-7F42066CA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053" y="688938"/>
            <a:ext cx="2264789" cy="3977716"/>
          </a:xfrm>
          <a:prstGeom prst="rect">
            <a:avLst/>
          </a:prstGeom>
        </p:spPr>
      </p:pic>
      <p:sp>
        <p:nvSpPr>
          <p:cNvPr id="44" name="TextovéPole 43">
            <a:extLst>
              <a:ext uri="{FF2B5EF4-FFF2-40B4-BE49-F238E27FC236}">
                <a16:creationId xmlns:a16="http://schemas.microsoft.com/office/drawing/2014/main" id="{269C6AB5-C415-4CD9-9040-1AB5EA0BE968}"/>
              </a:ext>
            </a:extLst>
          </p:cNvPr>
          <p:cNvSpPr txBox="1"/>
          <p:nvPr/>
        </p:nvSpPr>
        <p:spPr>
          <a:xfrm>
            <a:off x="7425429" y="782962"/>
            <a:ext cx="1044116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Audioein-stellungen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anpassen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5B5B392C-2E01-4E52-9F51-4B970B5E0A40}"/>
              </a:ext>
            </a:extLst>
          </p:cNvPr>
          <p:cNvCxnSpPr/>
          <p:nvPr/>
        </p:nvCxnSpPr>
        <p:spPr>
          <a:xfrm>
            <a:off x="4283968" y="3601147"/>
            <a:ext cx="720080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B3E649E1-F30D-4277-B47B-153EBAC10CA1}"/>
              </a:ext>
            </a:extLst>
          </p:cNvPr>
          <p:cNvSpPr txBox="1"/>
          <p:nvPr/>
        </p:nvSpPr>
        <p:spPr>
          <a:xfrm>
            <a:off x="3167844" y="3442412"/>
            <a:ext cx="1230420" cy="317470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Fragen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stellen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0079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délník 6">
            <a:extLst>
              <a:ext uri="{FF2B5EF4-FFF2-40B4-BE49-F238E27FC236}">
                <a16:creationId xmlns:a16="http://schemas.microsoft.com/office/drawing/2014/main" id="{9603237A-7057-425E-B77C-E244217612BC}"/>
              </a:ext>
            </a:extLst>
          </p:cNvPr>
          <p:cNvSpPr/>
          <p:nvPr/>
        </p:nvSpPr>
        <p:spPr>
          <a:xfrm>
            <a:off x="0" y="4299942"/>
            <a:ext cx="8748713" cy="843558"/>
          </a:xfrm>
          <a:prstGeom prst="rect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0652F687-5438-43E8-8A72-28783C05D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601" y="3863182"/>
            <a:ext cx="1571430" cy="1047156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24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D06B0E4-F393-4D14-9850-1B2E523C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63" y="3864854"/>
            <a:ext cx="1571430" cy="1047156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24000"/>
              </a:prstClr>
            </a:outerShdw>
          </a:effectLst>
        </p:spPr>
      </p:pic>
      <p:pic>
        <p:nvPicPr>
          <p:cNvPr id="29" name="Grafik 28" descr="Ein Bild, das Text, Tisch enthält.&#10;&#10;Automatisch generierte Beschreibung">
            <a:extLst>
              <a:ext uri="{FF2B5EF4-FFF2-40B4-BE49-F238E27FC236}">
                <a16:creationId xmlns:a16="http://schemas.microsoft.com/office/drawing/2014/main" id="{05029A31-D123-4898-B43F-AE8D87DC8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162" y="3861828"/>
            <a:ext cx="1571431" cy="1047157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24000"/>
              </a:prstClr>
            </a:outerShdw>
          </a:effectLst>
        </p:spPr>
      </p:pic>
      <p:pic>
        <p:nvPicPr>
          <p:cNvPr id="33" name="Grafik 32" descr="Ein Bild, das Text, Antenne enthält.&#10;&#10;Automatisch generierte Beschreibung">
            <a:extLst>
              <a:ext uri="{FF2B5EF4-FFF2-40B4-BE49-F238E27FC236}">
                <a16:creationId xmlns:a16="http://schemas.microsoft.com/office/drawing/2014/main" id="{E946BE01-6D24-493D-A3A2-3A498DBCC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24" y="3861828"/>
            <a:ext cx="1571430" cy="1047156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24000"/>
              </a:prst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B242C40-95DD-44DF-B7BE-E00A77E7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24" y="243483"/>
            <a:ext cx="1340056" cy="572584"/>
          </a:xfrm>
        </p:spPr>
        <p:txBody>
          <a:bodyPr/>
          <a:lstStyle/>
          <a:p>
            <a:r>
              <a:rPr lang="en-US" dirty="0" err="1"/>
              <a:t>Inhalt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56506F-BABE-489E-84A7-810A08B5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4</a:t>
            </a:r>
            <a:endParaRPr lang="cs-CZ" dirty="0"/>
          </a:p>
        </p:txBody>
      </p:sp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7A5F9578-AF99-4EF0-AD62-622BF60D18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197812" y="2358193"/>
            <a:ext cx="3497088" cy="251793"/>
          </a:xfrm>
        </p:spPr>
        <p:txBody>
          <a:bodyPr/>
          <a:lstStyle/>
          <a:p>
            <a:r>
              <a:rPr lang="de-DE" dirty="0"/>
              <a:t>Webinar - Geotechnische Analysen in Bauzuständen in RFEM 6</a:t>
            </a:r>
            <a:endParaRPr lang="cs-CZ" dirty="0"/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8A6CA514-BA0C-434C-8130-98B955696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9202"/>
            <a:ext cx="507345" cy="57590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9927D5B-4B35-41D0-B9D0-E0D705BCF0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0545"/>
          <a:stretch/>
        </p:blipFill>
        <p:spPr>
          <a:xfrm>
            <a:off x="7145209" y="3858742"/>
            <a:ext cx="1571431" cy="104715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C7E28CC9-25A3-4EAA-B971-86C32CC18280}"/>
              </a:ext>
            </a:extLst>
          </p:cNvPr>
          <p:cNvGrpSpPr/>
          <p:nvPr/>
        </p:nvGrpSpPr>
        <p:grpSpPr>
          <a:xfrm>
            <a:off x="578440" y="915566"/>
            <a:ext cx="7825151" cy="2801280"/>
            <a:chOff x="897507" y="1222276"/>
            <a:chExt cx="7174862" cy="2138191"/>
          </a:xfrm>
        </p:grpSpPr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6473611B-BA25-4ABA-AD10-B79FA565AD18}"/>
                </a:ext>
              </a:extLst>
            </p:cNvPr>
            <p:cNvSpPr txBox="1"/>
            <p:nvPr/>
          </p:nvSpPr>
          <p:spPr>
            <a:xfrm>
              <a:off x="897507" y="1746721"/>
              <a:ext cx="432913" cy="307777"/>
            </a:xfrm>
            <a:prstGeom prst="rect">
              <a:avLst/>
            </a:prstGeom>
            <a:solidFill>
              <a:srgbClr val="EFF9FE"/>
            </a:solidFill>
          </p:spPr>
          <p:txBody>
            <a:bodyPr wrap="none" lIns="108000" rIns="108000" rtlCol="0" anchor="ctr" anchorCtr="0">
              <a:spAutoFit/>
            </a:bodyPr>
            <a:lstStyle/>
            <a:p>
              <a:pPr algn="ctr"/>
              <a:r>
                <a:rPr lang="cs-CZ" sz="1400" b="1" dirty="0">
                  <a:latin typeface="+mj-lt"/>
                </a:rPr>
                <a:t>02</a:t>
              </a:r>
              <a:endParaRPr lang="en-US" b="1" dirty="0">
                <a:latin typeface="+mj-lt"/>
              </a:endParaRP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44206B84-CDC9-4819-8E41-BD327E9A3A20}"/>
                </a:ext>
              </a:extLst>
            </p:cNvPr>
            <p:cNvSpPr txBox="1"/>
            <p:nvPr/>
          </p:nvSpPr>
          <p:spPr>
            <a:xfrm>
              <a:off x="907888" y="2181254"/>
              <a:ext cx="432913" cy="307777"/>
            </a:xfrm>
            <a:prstGeom prst="rect">
              <a:avLst/>
            </a:prstGeom>
            <a:solidFill>
              <a:srgbClr val="EFF9FE"/>
            </a:solidFill>
          </p:spPr>
          <p:txBody>
            <a:bodyPr wrap="none" lIns="108000" rIns="108000" rtlCol="0" anchor="ctr" anchorCtr="0">
              <a:spAutoFit/>
            </a:bodyPr>
            <a:lstStyle/>
            <a:p>
              <a:pPr algn="ctr"/>
              <a:r>
                <a:rPr lang="cs-CZ" sz="1400" b="1" dirty="0">
                  <a:latin typeface="+mj-lt"/>
                </a:rPr>
                <a:t>03</a:t>
              </a:r>
              <a:endParaRPr lang="en-US" b="1" dirty="0">
                <a:latin typeface="+mj-lt"/>
              </a:endParaRP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C2DAD1F1-666B-45A0-9B0D-67ADD934307F}"/>
                </a:ext>
              </a:extLst>
            </p:cNvPr>
            <p:cNvSpPr txBox="1"/>
            <p:nvPr/>
          </p:nvSpPr>
          <p:spPr>
            <a:xfrm>
              <a:off x="907888" y="2621777"/>
              <a:ext cx="432913" cy="307777"/>
            </a:xfrm>
            <a:prstGeom prst="rect">
              <a:avLst/>
            </a:prstGeom>
            <a:solidFill>
              <a:srgbClr val="EFF9FE"/>
            </a:solidFill>
          </p:spPr>
          <p:txBody>
            <a:bodyPr wrap="none" lIns="108000" rIns="108000" rtlCol="0" anchor="ctr" anchorCtr="0">
              <a:spAutoFit/>
            </a:bodyPr>
            <a:lstStyle/>
            <a:p>
              <a:pPr algn="ctr"/>
              <a:r>
                <a:rPr lang="cs-CZ" sz="1400" b="1" dirty="0">
                  <a:latin typeface="+mj-lt"/>
                </a:rPr>
                <a:t>0</a:t>
              </a:r>
              <a:r>
                <a:rPr lang="de-DE" sz="1400" b="1" dirty="0">
                  <a:latin typeface="+mj-lt"/>
                </a:rPr>
                <a:t>4</a:t>
              </a:r>
              <a:endParaRPr lang="en-US" b="1" dirty="0">
                <a:latin typeface="+mj-lt"/>
              </a:endParaRP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C059C888-E105-40A0-B9D3-8AF36EA16B63}"/>
                </a:ext>
              </a:extLst>
            </p:cNvPr>
            <p:cNvSpPr txBox="1"/>
            <p:nvPr/>
          </p:nvSpPr>
          <p:spPr>
            <a:xfrm>
              <a:off x="901451" y="1309944"/>
              <a:ext cx="425025" cy="307777"/>
            </a:xfrm>
            <a:prstGeom prst="rect">
              <a:avLst/>
            </a:prstGeom>
            <a:solidFill>
              <a:srgbClr val="EFF9FE"/>
            </a:solidFill>
          </p:spPr>
          <p:txBody>
            <a:bodyPr wrap="none" lIns="108000" rIns="108000" rtlCol="0" anchor="ctr" anchorCtr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01</a:t>
              </a:r>
              <a:endParaRPr lang="en-US" b="1" dirty="0">
                <a:latin typeface="+mj-lt"/>
              </a:endParaRP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4B78BDC0-4A06-4D40-B0F6-DFDA328409D9}"/>
                </a:ext>
              </a:extLst>
            </p:cNvPr>
            <p:cNvSpPr txBox="1"/>
            <p:nvPr/>
          </p:nvSpPr>
          <p:spPr>
            <a:xfrm>
              <a:off x="1369015" y="1222276"/>
              <a:ext cx="6703354" cy="213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  <a:spcAft>
                  <a:spcPts val="1200"/>
                </a:spcAft>
              </a:pPr>
              <a:r>
                <a:rPr lang="de-DE" sz="1400" b="1" dirty="0">
                  <a:latin typeface="+mj-lt"/>
                </a:rPr>
                <a:t>Theorieexkurs</a:t>
              </a:r>
            </a:p>
            <a:p>
              <a:pPr>
                <a:lnSpc>
                  <a:spcPct val="200000"/>
                </a:lnSpc>
                <a:spcAft>
                  <a:spcPts val="1200"/>
                </a:spcAft>
              </a:pPr>
              <a:r>
                <a:rPr lang="de-DE" sz="1400" b="1" dirty="0">
                  <a:latin typeface="+mj-lt"/>
                </a:rPr>
                <a:t>Definition der Bauzustände für die geotechnische Analyse</a:t>
              </a:r>
            </a:p>
            <a:p>
              <a:pPr>
                <a:lnSpc>
                  <a:spcPct val="200000"/>
                </a:lnSpc>
                <a:spcAft>
                  <a:spcPts val="1200"/>
                </a:spcAft>
              </a:pPr>
              <a:r>
                <a:rPr lang="de-DE" sz="1400" b="1" dirty="0">
                  <a:latin typeface="+mj-lt"/>
                </a:rPr>
                <a:t>Statische Analyse und Ergebnisse</a:t>
              </a:r>
            </a:p>
            <a:p>
              <a:pPr>
                <a:lnSpc>
                  <a:spcPct val="200000"/>
                </a:lnSpc>
                <a:spcAft>
                  <a:spcPts val="1200"/>
                </a:spcAft>
              </a:pPr>
              <a:r>
                <a:rPr lang="de-DE" sz="1400" b="1" dirty="0">
                  <a:latin typeface="+mj-lt"/>
                </a:rPr>
                <a:t>Anwenderfrage - Unebene Geländeoberfläche</a:t>
              </a:r>
            </a:p>
            <a:p>
              <a:pPr>
                <a:lnSpc>
                  <a:spcPct val="200000"/>
                </a:lnSpc>
                <a:spcAft>
                  <a:spcPts val="1200"/>
                </a:spcAft>
              </a:pPr>
              <a:r>
                <a:rPr lang="de-DE" sz="1400" b="1" dirty="0">
                  <a:latin typeface="+mj-lt"/>
                </a:rPr>
                <a:t>Ausblick</a:t>
              </a:r>
              <a:endParaRPr lang="cs-CZ" sz="1400" b="1" dirty="0">
                <a:latin typeface="+mj-lt"/>
              </a:endParaRPr>
            </a:p>
          </p:txBody>
        </p:sp>
      </p:grpSp>
      <p:sp>
        <p:nvSpPr>
          <p:cNvPr id="4" name="TextovéPole 4">
            <a:extLst>
              <a:ext uri="{FF2B5EF4-FFF2-40B4-BE49-F238E27FC236}">
                <a16:creationId xmlns:a16="http://schemas.microsoft.com/office/drawing/2014/main" id="{C13B6E7D-D7D8-FE5F-A49A-6B835739E223}"/>
              </a:ext>
            </a:extLst>
          </p:cNvPr>
          <p:cNvSpPr txBox="1"/>
          <p:nvPr/>
        </p:nvSpPr>
        <p:spPr>
          <a:xfrm>
            <a:off x="598057" y="3353175"/>
            <a:ext cx="432913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5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3431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FFD075-2D6C-4EFF-AC0C-330D64B21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5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DF5EB53-A86C-4653-8A8C-65FC7EE9BD21}"/>
              </a:ext>
            </a:extLst>
          </p:cNvPr>
          <p:cNvSpPr/>
          <p:nvPr/>
        </p:nvSpPr>
        <p:spPr>
          <a:xfrm>
            <a:off x="7070123" y="1347614"/>
            <a:ext cx="1678590" cy="3795886"/>
          </a:xfrm>
          <a:prstGeom prst="rect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20CC9D0-8301-46F8-927C-698D4CB9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57" y="895841"/>
            <a:ext cx="8280920" cy="441564"/>
          </a:xfrm>
        </p:spPr>
        <p:txBody>
          <a:bodyPr/>
          <a:lstStyle/>
          <a:p>
            <a:r>
              <a:rPr lang="de-DE" sz="2000" dirty="0"/>
              <a:t>Maßgebliche mechanische Eigenschaften von Boden</a:t>
            </a:r>
            <a:endParaRPr lang="cs-CZ" sz="2000" dirty="0"/>
          </a:p>
        </p:txBody>
      </p:sp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0DEF6A83-9B26-4AA8-AE00-6BFA2E61B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95486"/>
            <a:ext cx="8424428" cy="270612"/>
          </a:xfrm>
        </p:spPr>
        <p:txBody>
          <a:bodyPr/>
          <a:lstStyle/>
          <a:p>
            <a:r>
              <a:rPr lang="de-DE" dirty="0"/>
              <a:t>Exkurs: Materialverhalten &amp; Relevanz der Lasthistorie</a:t>
            </a:r>
            <a:endParaRPr lang="en-US" dirty="0"/>
          </a:p>
        </p:txBody>
      </p:sp>
      <p:sp>
        <p:nvSpPr>
          <p:cNvPr id="18" name="Zástupný symbol pro text 25">
            <a:extLst>
              <a:ext uri="{FF2B5EF4-FFF2-40B4-BE49-F238E27FC236}">
                <a16:creationId xmlns:a16="http://schemas.microsoft.com/office/drawing/2014/main" id="{1A008968-BCCF-4622-A88A-FB1A3B55854B}"/>
              </a:ext>
            </a:extLst>
          </p:cNvPr>
          <p:cNvSpPr txBox="1">
            <a:spLocks/>
          </p:cNvSpPr>
          <p:nvPr/>
        </p:nvSpPr>
        <p:spPr>
          <a:xfrm>
            <a:off x="321045" y="1455626"/>
            <a:ext cx="6974522" cy="16882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0825" indent="-250825">
              <a:spcAft>
                <a:spcPts val="1200"/>
              </a:spcAft>
            </a:pPr>
            <a:r>
              <a:rPr lang="de-DE" dirty="0">
                <a:latin typeface="+mj-lt"/>
              </a:rPr>
              <a:t>Spannungsabhängige Steifigkeit </a:t>
            </a:r>
          </a:p>
          <a:p>
            <a:pPr marL="250825" indent="-250825">
              <a:spcAft>
                <a:spcPts val="1200"/>
              </a:spcAft>
            </a:pPr>
            <a:r>
              <a:rPr lang="de-DE" dirty="0">
                <a:latin typeface="+mj-lt"/>
              </a:rPr>
              <a:t>Abhängig der Steifigkeit von der Belastungsrichtung </a:t>
            </a:r>
          </a:p>
          <a:p>
            <a:pPr marL="250825" indent="-250825">
              <a:spcAft>
                <a:spcPts val="1200"/>
              </a:spcAft>
            </a:pPr>
            <a:r>
              <a:rPr lang="de-DE" dirty="0">
                <a:latin typeface="+mj-lt"/>
              </a:rPr>
              <a:t>Irreversible Verformungen</a:t>
            </a:r>
            <a:endParaRPr lang="cs-CZ" dirty="0">
              <a:latin typeface="+mj-lt"/>
            </a:endParaRPr>
          </a:p>
        </p:txBody>
      </p:sp>
      <p:pic>
        <p:nvPicPr>
          <p:cNvPr id="6" name="Grafik 5" descr="Ein Bild, das Himmel, Gras, draußen, Natur enthält.&#10;&#10;Automatisch generierte Beschreibung">
            <a:extLst>
              <a:ext uri="{FF2B5EF4-FFF2-40B4-BE49-F238E27FC236}">
                <a16:creationId xmlns:a16="http://schemas.microsoft.com/office/drawing/2014/main" id="{04880678-05EB-4EF6-970F-D417FB98A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1" r="78726" b="9186"/>
          <a:stretch/>
        </p:blipFill>
        <p:spPr>
          <a:xfrm>
            <a:off x="7513127" y="472485"/>
            <a:ext cx="835050" cy="4671015"/>
          </a:xfrm>
          <a:prstGeom prst="rect">
            <a:avLst/>
          </a:prstGeom>
        </p:spPr>
      </p:pic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FBFE8317-C016-D507-3996-AC9BEA71A9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197812" y="2358193"/>
            <a:ext cx="3497088" cy="251793"/>
          </a:xfrm>
        </p:spPr>
        <p:txBody>
          <a:bodyPr/>
          <a:lstStyle/>
          <a:p>
            <a:r>
              <a:rPr lang="de-DE" dirty="0"/>
              <a:t>Webinar - Geotechnische Analysen in Bauzuständen in RFEM 6</a:t>
            </a:r>
            <a:endParaRPr lang="cs-CZ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44E2F33-B000-5F09-D3AD-2F2DD7D32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1" y="2571750"/>
            <a:ext cx="5347623" cy="206241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61FB595-2575-A3D0-ADCF-EF8AC1509227}"/>
              </a:ext>
            </a:extLst>
          </p:cNvPr>
          <p:cNvSpPr txBox="1"/>
          <p:nvPr/>
        </p:nvSpPr>
        <p:spPr>
          <a:xfrm>
            <a:off x="705259" y="4681835"/>
            <a:ext cx="50654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/>
              <a:t>Quelle: Empfehlungen des Arbeitskreises Numerik in der Geotechnik – EANG, 2014</a:t>
            </a:r>
          </a:p>
        </p:txBody>
      </p:sp>
    </p:spTree>
    <p:extLst>
      <p:ext uri="{BB962C8B-B14F-4D97-AF65-F5344CB8AC3E}">
        <p14:creationId xmlns:p14="http://schemas.microsoft.com/office/powerpoint/2010/main" val="1276788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FFD075-2D6C-4EFF-AC0C-330D64B21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6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DF5EB53-A86C-4653-8A8C-65FC7EE9BD21}"/>
              </a:ext>
            </a:extLst>
          </p:cNvPr>
          <p:cNvSpPr/>
          <p:nvPr/>
        </p:nvSpPr>
        <p:spPr>
          <a:xfrm>
            <a:off x="7070123" y="1347614"/>
            <a:ext cx="1678590" cy="3795886"/>
          </a:xfrm>
          <a:prstGeom prst="rect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20CC9D0-8301-46F8-927C-698D4CB9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57" y="895841"/>
            <a:ext cx="8280920" cy="441564"/>
          </a:xfrm>
        </p:spPr>
        <p:txBody>
          <a:bodyPr/>
          <a:lstStyle/>
          <a:p>
            <a:r>
              <a:rPr lang="de-DE" sz="2000" dirty="0"/>
              <a:t>Bedeutung der Lasthistorie</a:t>
            </a:r>
            <a:endParaRPr lang="cs-CZ" sz="2000" dirty="0"/>
          </a:p>
        </p:txBody>
      </p:sp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0DEF6A83-9B26-4AA8-AE00-6BFA2E61B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95486"/>
            <a:ext cx="8424428" cy="270612"/>
          </a:xfrm>
        </p:spPr>
        <p:txBody>
          <a:bodyPr/>
          <a:lstStyle/>
          <a:p>
            <a:r>
              <a:rPr lang="de-DE" dirty="0"/>
              <a:t>Exkurs: Materialverhalten &amp; Relevanz der Lasthistorie</a:t>
            </a:r>
            <a:endParaRPr lang="en-US" dirty="0"/>
          </a:p>
        </p:txBody>
      </p:sp>
      <p:sp>
        <p:nvSpPr>
          <p:cNvPr id="18" name="Zástupný symbol pro text 25">
            <a:extLst>
              <a:ext uri="{FF2B5EF4-FFF2-40B4-BE49-F238E27FC236}">
                <a16:creationId xmlns:a16="http://schemas.microsoft.com/office/drawing/2014/main" id="{1A008968-BCCF-4622-A88A-FB1A3B55854B}"/>
              </a:ext>
            </a:extLst>
          </p:cNvPr>
          <p:cNvSpPr txBox="1">
            <a:spLocks/>
          </p:cNvSpPr>
          <p:nvPr/>
        </p:nvSpPr>
        <p:spPr>
          <a:xfrm>
            <a:off x="395287" y="1365617"/>
            <a:ext cx="7117835" cy="5097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0825" indent="-250825">
              <a:spcAft>
                <a:spcPts val="1200"/>
              </a:spcAft>
            </a:pPr>
            <a:r>
              <a:rPr lang="de-DE" dirty="0">
                <a:latin typeface="+mj-lt"/>
              </a:rPr>
              <a:t>keine Eindeutigkeit für den aus einem Spannungszustand folgenden Dehnungszustand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DD7690A-9092-7025-F3BB-7FC848909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97"/>
          <a:stretch/>
        </p:blipFill>
        <p:spPr>
          <a:xfrm>
            <a:off x="793251" y="1851670"/>
            <a:ext cx="2916324" cy="234793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5624B87E-E720-B09F-9A13-A68971E7829C}"/>
              </a:ext>
            </a:extLst>
          </p:cNvPr>
          <p:cNvCxnSpPr>
            <a:cxnSpLocks/>
          </p:cNvCxnSpPr>
          <p:nvPr/>
        </p:nvCxnSpPr>
        <p:spPr>
          <a:xfrm>
            <a:off x="958806" y="3216346"/>
            <a:ext cx="315228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C465221-A13E-6145-0FF2-604C200393D5}"/>
              </a:ext>
            </a:extLst>
          </p:cNvPr>
          <p:cNvCxnSpPr>
            <a:cxnSpLocks/>
          </p:cNvCxnSpPr>
          <p:nvPr/>
        </p:nvCxnSpPr>
        <p:spPr>
          <a:xfrm>
            <a:off x="1274034" y="3216346"/>
            <a:ext cx="0" cy="875419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54136E99-DA63-5FC6-D7B8-AA672B32D269}"/>
              </a:ext>
            </a:extLst>
          </p:cNvPr>
          <p:cNvCxnSpPr>
            <a:cxnSpLocks/>
          </p:cNvCxnSpPr>
          <p:nvPr/>
        </p:nvCxnSpPr>
        <p:spPr>
          <a:xfrm>
            <a:off x="2390158" y="3216346"/>
            <a:ext cx="0" cy="875419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ástupný symbol pro text 25">
            <a:extLst>
              <a:ext uri="{FF2B5EF4-FFF2-40B4-BE49-F238E27FC236}">
                <a16:creationId xmlns:a16="http://schemas.microsoft.com/office/drawing/2014/main" id="{848DB4D4-9D40-FA87-1CB2-C108A5C9BB2A}"/>
              </a:ext>
            </a:extLst>
          </p:cNvPr>
          <p:cNvSpPr txBox="1">
            <a:spLocks/>
          </p:cNvSpPr>
          <p:nvPr/>
        </p:nvSpPr>
        <p:spPr>
          <a:xfrm>
            <a:off x="661343" y="4533493"/>
            <a:ext cx="6408780" cy="49048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  <a:buFont typeface="Symbol" panose="05050102010706020507" pitchFamily="18" charset="2"/>
              <a:buChar char="®"/>
            </a:pPr>
            <a:r>
              <a:rPr lang="de-DE" dirty="0">
                <a:latin typeface="+mj-lt"/>
              </a:rPr>
              <a:t>Für realistische Berechnungsergebnisse ist die korrekte Erfassung geplanter Bauphasen Voraussetzung.</a:t>
            </a:r>
            <a:endParaRPr lang="cs-CZ" dirty="0">
              <a:latin typeface="+mj-lt"/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A11F8A0-495C-6EBD-2707-CBF7EBE62C20}"/>
              </a:ext>
            </a:extLst>
          </p:cNvPr>
          <p:cNvCxnSpPr>
            <a:cxnSpLocks/>
          </p:cNvCxnSpPr>
          <p:nvPr/>
        </p:nvCxnSpPr>
        <p:spPr>
          <a:xfrm>
            <a:off x="1274034" y="3216346"/>
            <a:ext cx="1116124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5F79892B-3061-4473-DEFF-F4503D98C08E}"/>
              </a:ext>
            </a:extLst>
          </p:cNvPr>
          <p:cNvCxnSpPr>
            <a:cxnSpLocks/>
          </p:cNvCxnSpPr>
          <p:nvPr/>
        </p:nvCxnSpPr>
        <p:spPr>
          <a:xfrm>
            <a:off x="958806" y="3843130"/>
            <a:ext cx="1292607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FFDE2F44-2374-F391-910F-D787299B6BC6}"/>
              </a:ext>
            </a:extLst>
          </p:cNvPr>
          <p:cNvGrpSpPr/>
          <p:nvPr/>
        </p:nvGrpSpPr>
        <p:grpSpPr>
          <a:xfrm>
            <a:off x="1009742" y="4129152"/>
            <a:ext cx="498393" cy="382911"/>
            <a:chOff x="1009742" y="4277716"/>
            <a:chExt cx="498393" cy="382911"/>
          </a:xfrm>
        </p:grpSpPr>
        <p:sp>
          <p:nvSpPr>
            <p:cNvPr id="58" name="Geschweifte Klammer links 57">
              <a:extLst>
                <a:ext uri="{FF2B5EF4-FFF2-40B4-BE49-F238E27FC236}">
                  <a16:creationId xmlns:a16="http://schemas.microsoft.com/office/drawing/2014/main" id="{FDE0B0CA-2F29-50D3-C82C-5ED7674D4EBA}"/>
                </a:ext>
              </a:extLst>
            </p:cNvPr>
            <p:cNvSpPr/>
            <p:nvPr/>
          </p:nvSpPr>
          <p:spPr>
            <a:xfrm rot="16200000">
              <a:off x="1040766" y="4246692"/>
              <a:ext cx="202245" cy="2642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46CEBC60-8A19-D06A-C5D1-DC004E0927C3}"/>
                </a:ext>
              </a:extLst>
            </p:cNvPr>
            <p:cNvSpPr txBox="1"/>
            <p:nvPr/>
          </p:nvSpPr>
          <p:spPr>
            <a:xfrm>
              <a:off x="1076087" y="4291295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∆</a:t>
              </a:r>
              <a:r>
                <a:rPr lang="de-DE" dirty="0">
                  <a:sym typeface="Symbol" panose="05050102010706020507" pitchFamily="18" charset="2"/>
                </a:rPr>
                <a:t></a:t>
              </a:r>
              <a:endParaRPr lang="de-DE" dirty="0"/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C8EBF59B-FE89-F004-B007-075EBE0294CA}"/>
              </a:ext>
            </a:extLst>
          </p:cNvPr>
          <p:cNvGrpSpPr/>
          <p:nvPr/>
        </p:nvGrpSpPr>
        <p:grpSpPr>
          <a:xfrm>
            <a:off x="126680" y="3219822"/>
            <a:ext cx="635785" cy="626782"/>
            <a:chOff x="126680" y="3368386"/>
            <a:chExt cx="635785" cy="626782"/>
          </a:xfrm>
        </p:grpSpPr>
        <p:sp>
          <p:nvSpPr>
            <p:cNvPr id="57" name="Geschweifte Klammer links 56">
              <a:extLst>
                <a:ext uri="{FF2B5EF4-FFF2-40B4-BE49-F238E27FC236}">
                  <a16:creationId xmlns:a16="http://schemas.microsoft.com/office/drawing/2014/main" id="{8AEF2257-F8E2-A050-0BB1-5BB75C80610A}"/>
                </a:ext>
              </a:extLst>
            </p:cNvPr>
            <p:cNvSpPr/>
            <p:nvPr/>
          </p:nvSpPr>
          <p:spPr>
            <a:xfrm>
              <a:off x="560220" y="3368386"/>
              <a:ext cx="202245" cy="62678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6F9765EF-ED46-3E78-1462-7E0020FDD4F8}"/>
                </a:ext>
              </a:extLst>
            </p:cNvPr>
            <p:cNvSpPr txBox="1"/>
            <p:nvPr/>
          </p:nvSpPr>
          <p:spPr>
            <a:xfrm>
              <a:off x="126680" y="3451608"/>
              <a:ext cx="505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∆</a:t>
              </a:r>
              <a:r>
                <a:rPr lang="de-DE" dirty="0">
                  <a:sym typeface="Symbol" panose="05050102010706020507" pitchFamily="18" charset="2"/>
                </a:rPr>
                <a:t></a:t>
              </a:r>
              <a:endParaRPr lang="de-DE" dirty="0"/>
            </a:p>
          </p:txBody>
        </p: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E3BF76F0-B997-48BE-DAE1-7B37877621B2}"/>
              </a:ext>
            </a:extLst>
          </p:cNvPr>
          <p:cNvGrpSpPr/>
          <p:nvPr/>
        </p:nvGrpSpPr>
        <p:grpSpPr>
          <a:xfrm>
            <a:off x="2251413" y="4129152"/>
            <a:ext cx="432048" cy="382911"/>
            <a:chOff x="2251413" y="4277716"/>
            <a:chExt cx="432048" cy="382911"/>
          </a:xfrm>
        </p:grpSpPr>
        <p:sp>
          <p:nvSpPr>
            <p:cNvPr id="59" name="Geschweifte Klammer links 58">
              <a:extLst>
                <a:ext uri="{FF2B5EF4-FFF2-40B4-BE49-F238E27FC236}">
                  <a16:creationId xmlns:a16="http://schemas.microsoft.com/office/drawing/2014/main" id="{9B509CBC-90AA-8C93-A689-1C139AF08278}"/>
                </a:ext>
              </a:extLst>
            </p:cNvPr>
            <p:cNvSpPr/>
            <p:nvPr/>
          </p:nvSpPr>
          <p:spPr>
            <a:xfrm rot="16200000">
              <a:off x="2219664" y="4309466"/>
              <a:ext cx="202245" cy="13874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4CFE4BCE-6DC1-88F6-BC6A-5881BC0ABD06}"/>
                </a:ext>
              </a:extLst>
            </p:cNvPr>
            <p:cNvSpPr txBox="1"/>
            <p:nvPr/>
          </p:nvSpPr>
          <p:spPr>
            <a:xfrm>
              <a:off x="2251413" y="4291295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∆</a:t>
              </a:r>
              <a:r>
                <a:rPr lang="de-DE" dirty="0">
                  <a:sym typeface="Symbol" panose="05050102010706020507" pitchFamily="18" charset="2"/>
                </a:rPr>
                <a:t></a:t>
              </a:r>
              <a:endParaRPr lang="de-DE" dirty="0"/>
            </a:p>
          </p:txBody>
        </p:sp>
      </p:grpSp>
      <p:pic>
        <p:nvPicPr>
          <p:cNvPr id="4" name="Grafik 3" descr="Ein Bild, das Himmel, Gras, draußen, Natur enthält.&#10;&#10;Automatisch generierte Beschreibung">
            <a:extLst>
              <a:ext uri="{FF2B5EF4-FFF2-40B4-BE49-F238E27FC236}">
                <a16:creationId xmlns:a16="http://schemas.microsoft.com/office/drawing/2014/main" id="{DBEAB852-9E52-4D93-8C2E-2A3F8C375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51" r="78726" b="9186"/>
          <a:stretch/>
        </p:blipFill>
        <p:spPr>
          <a:xfrm>
            <a:off x="7513127" y="472485"/>
            <a:ext cx="835050" cy="467101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ADC047A-241B-AD6C-3F5C-5890D75C6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983" y="2158398"/>
            <a:ext cx="2274245" cy="1671650"/>
          </a:xfrm>
          <a:prstGeom prst="rect">
            <a:avLst/>
          </a:prstGeom>
        </p:spPr>
      </p:pic>
      <p:sp>
        <p:nvSpPr>
          <p:cNvPr id="12" name="Zástupný obsah 3">
            <a:extLst>
              <a:ext uri="{FF2B5EF4-FFF2-40B4-BE49-F238E27FC236}">
                <a16:creationId xmlns:a16="http://schemas.microsoft.com/office/drawing/2014/main" id="{152FE99F-6744-AFF7-6774-E8A0F8B6AE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197812" y="2358193"/>
            <a:ext cx="3497088" cy="251793"/>
          </a:xfrm>
        </p:spPr>
        <p:txBody>
          <a:bodyPr/>
          <a:lstStyle/>
          <a:p>
            <a:r>
              <a:rPr lang="de-DE" dirty="0"/>
              <a:t>Webinar - Geotechnische Analysen in Bauzuständen in RFEM 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695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FFD075-2D6C-4EFF-AC0C-330D64B21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7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DF5EB53-A86C-4653-8A8C-65FC7EE9BD21}"/>
              </a:ext>
            </a:extLst>
          </p:cNvPr>
          <p:cNvSpPr/>
          <p:nvPr/>
        </p:nvSpPr>
        <p:spPr>
          <a:xfrm>
            <a:off x="7070123" y="1347614"/>
            <a:ext cx="1678590" cy="3795886"/>
          </a:xfrm>
          <a:prstGeom prst="rect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20CC9D0-8301-46F8-927C-698D4CB9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57" y="895841"/>
            <a:ext cx="8280920" cy="441564"/>
          </a:xfrm>
        </p:spPr>
        <p:txBody>
          <a:bodyPr/>
          <a:lstStyle/>
          <a:p>
            <a:r>
              <a:rPr lang="de-DE" sz="2000" dirty="0"/>
              <a:t>Parameter</a:t>
            </a:r>
            <a:endParaRPr lang="cs-CZ" sz="2000" dirty="0"/>
          </a:p>
        </p:txBody>
      </p:sp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0DEF6A83-9B26-4AA8-AE00-6BFA2E61B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95486"/>
            <a:ext cx="8424428" cy="270612"/>
          </a:xfrm>
        </p:spPr>
        <p:txBody>
          <a:bodyPr/>
          <a:lstStyle/>
          <a:p>
            <a:r>
              <a:rPr lang="de-DE" dirty="0"/>
              <a:t>Input für das nichtlinear elastische Materialmodell</a:t>
            </a:r>
            <a:endParaRPr lang="en-US" dirty="0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4637D15-8182-E6F3-1863-3D3F0E1D0B04}"/>
              </a:ext>
            </a:extLst>
          </p:cNvPr>
          <p:cNvGrpSpPr/>
          <p:nvPr/>
        </p:nvGrpSpPr>
        <p:grpSpPr>
          <a:xfrm>
            <a:off x="400286" y="1355474"/>
            <a:ext cx="4603762" cy="3037617"/>
            <a:chOff x="417547" y="1501959"/>
            <a:chExt cx="4477748" cy="2905995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AE3EF4D-FDBB-459E-180E-D0EDB3F42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547" y="1501959"/>
              <a:ext cx="4477748" cy="2905995"/>
            </a:xfrm>
            <a:prstGeom prst="rect">
              <a:avLst/>
            </a:prstGeom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39749710-9398-CC8B-F999-F1A16EFFA0D7}"/>
                </a:ext>
              </a:extLst>
            </p:cNvPr>
            <p:cNvSpPr/>
            <p:nvPr/>
          </p:nvSpPr>
          <p:spPr>
            <a:xfrm>
              <a:off x="1295636" y="2648916"/>
              <a:ext cx="1233744" cy="60691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49B1F1F-3C93-960E-BB4A-9EB7C69F66B7}"/>
              </a:ext>
            </a:extLst>
          </p:cNvPr>
          <p:cNvGrpSpPr/>
          <p:nvPr/>
        </p:nvGrpSpPr>
        <p:grpSpPr>
          <a:xfrm>
            <a:off x="5249666" y="1634086"/>
            <a:ext cx="2971429" cy="676190"/>
            <a:chOff x="3395728" y="415396"/>
            <a:chExt cx="2971429" cy="676190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31C3326-4F08-921A-42A6-AEEF4BD9E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5728" y="415396"/>
              <a:ext cx="2971429" cy="676190"/>
            </a:xfrm>
            <a:prstGeom prst="rect">
              <a:avLst/>
            </a:prstGeom>
          </p:spPr>
        </p:pic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F44FB146-6208-B8DB-1568-996FE39EDFCA}"/>
                </a:ext>
              </a:extLst>
            </p:cNvPr>
            <p:cNvSpPr/>
            <p:nvPr/>
          </p:nvSpPr>
          <p:spPr>
            <a:xfrm>
              <a:off x="3395728" y="431026"/>
              <a:ext cx="2971428" cy="6449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15E3622-F80F-D365-11FD-6490A21D635F}"/>
              </a:ext>
            </a:extLst>
          </p:cNvPr>
          <p:cNvGrpSpPr/>
          <p:nvPr/>
        </p:nvGrpSpPr>
        <p:grpSpPr>
          <a:xfrm>
            <a:off x="5239967" y="2606957"/>
            <a:ext cx="3072380" cy="1786134"/>
            <a:chOff x="4968044" y="3249869"/>
            <a:chExt cx="3072380" cy="17861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feld 1">
                  <a:extLst>
                    <a:ext uri="{FF2B5EF4-FFF2-40B4-BE49-F238E27FC236}">
                      <a16:creationId xmlns:a16="http://schemas.microsoft.com/office/drawing/2014/main" id="{608F1680-1F08-B14F-5AB6-A3EB031FDE68}"/>
                    </a:ext>
                  </a:extLst>
                </p:cNvPr>
                <p:cNvSpPr txBox="1"/>
                <p:nvPr/>
              </p:nvSpPr>
              <p:spPr>
                <a:xfrm>
                  <a:off x="4968044" y="3249870"/>
                  <a:ext cx="5026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𝑜𝑒𝑑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" name="Textfeld 1">
                  <a:extLst>
                    <a:ext uri="{FF2B5EF4-FFF2-40B4-BE49-F238E27FC236}">
                      <a16:creationId xmlns:a16="http://schemas.microsoft.com/office/drawing/2014/main" id="{608F1680-1F08-B14F-5AB6-A3EB031FDE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8044" y="3249870"/>
                  <a:ext cx="502638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0976" r="-4878" b="-1777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>
                  <a:extLst>
                    <a:ext uri="{FF2B5EF4-FFF2-40B4-BE49-F238E27FC236}">
                      <a16:creationId xmlns:a16="http://schemas.microsoft.com/office/drawing/2014/main" id="{BF29F4B0-964D-7B3E-357A-8DE2C009E681}"/>
                    </a:ext>
                  </a:extLst>
                </p:cNvPr>
                <p:cNvSpPr txBox="1"/>
                <p:nvPr/>
              </p:nvSpPr>
              <p:spPr>
                <a:xfrm>
                  <a:off x="4968044" y="3624133"/>
                  <a:ext cx="824521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𝑜𝑒𝑑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" name="Textfeld 3">
                  <a:extLst>
                    <a:ext uri="{FF2B5EF4-FFF2-40B4-BE49-F238E27FC236}">
                      <a16:creationId xmlns:a16="http://schemas.microsoft.com/office/drawing/2014/main" id="{BF29F4B0-964D-7B3E-357A-8DE2C009E6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8044" y="3624133"/>
                  <a:ext cx="824521" cy="299249"/>
                </a:xfrm>
                <a:prstGeom prst="rect">
                  <a:avLst/>
                </a:prstGeom>
                <a:blipFill>
                  <a:blip r:embed="rId6"/>
                  <a:stretch>
                    <a:fillRect l="-6667" r="-5185" b="-2857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>
                  <a:extLst>
                    <a:ext uri="{FF2B5EF4-FFF2-40B4-BE49-F238E27FC236}">
                      <a16:creationId xmlns:a16="http://schemas.microsoft.com/office/drawing/2014/main" id="{66B8A10B-B0CF-9E72-1C1F-C8045A2AC8D8}"/>
                    </a:ext>
                  </a:extLst>
                </p:cNvPr>
                <p:cNvSpPr txBox="1"/>
                <p:nvPr/>
              </p:nvSpPr>
              <p:spPr>
                <a:xfrm>
                  <a:off x="4968044" y="4021560"/>
                  <a:ext cx="474810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" name="Textfeld 5">
                  <a:extLst>
                    <a:ext uri="{FF2B5EF4-FFF2-40B4-BE49-F238E27FC236}">
                      <a16:creationId xmlns:a16="http://schemas.microsoft.com/office/drawing/2014/main" id="{66B8A10B-B0CF-9E72-1C1F-C8045A2AC8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8044" y="4021560"/>
                  <a:ext cx="474810" cy="299249"/>
                </a:xfrm>
                <a:prstGeom prst="rect">
                  <a:avLst/>
                </a:prstGeom>
                <a:blipFill>
                  <a:blip r:embed="rId7"/>
                  <a:stretch>
                    <a:fillRect l="-11688" r="-10390" b="-2857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10CD243B-E474-FE0A-850C-6AECDC7443BC}"/>
                    </a:ext>
                  </a:extLst>
                </p:cNvPr>
                <p:cNvSpPr txBox="1"/>
                <p:nvPr/>
              </p:nvSpPr>
              <p:spPr>
                <a:xfrm>
                  <a:off x="4972794" y="4418987"/>
                  <a:ext cx="25564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10CD243B-E474-FE0A-850C-6AECDC7443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2794" y="4418987"/>
                  <a:ext cx="255646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1905" r="-1190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8DFB1613-5067-64E0-C9BD-F3D678C74152}"/>
                    </a:ext>
                  </a:extLst>
                </p:cNvPr>
                <p:cNvSpPr txBox="1"/>
                <p:nvPr/>
              </p:nvSpPr>
              <p:spPr>
                <a:xfrm>
                  <a:off x="5792565" y="3249869"/>
                  <a:ext cx="209371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𝑒𝑑𝑜𝑚𝑒𝑡𝑒𝑟𝑠𝑡𝑒𝑖𝑓𝑖𝑔𝑘𝑒𝑖𝑡</m:t>
                        </m:r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8DFB1613-5067-64E0-C9BD-F3D678C741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2565" y="3249869"/>
                  <a:ext cx="2093714" cy="246221"/>
                </a:xfrm>
                <a:prstGeom prst="rect">
                  <a:avLst/>
                </a:prstGeom>
                <a:blipFill>
                  <a:blip r:embed="rId9"/>
                  <a:stretch>
                    <a:fillRect l="-1749" r="-2332" b="-325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B68D69AA-C37C-DBFE-9593-87F8D3CB77F8}"/>
                    </a:ext>
                  </a:extLst>
                </p:cNvPr>
                <p:cNvSpPr txBox="1"/>
                <p:nvPr/>
              </p:nvSpPr>
              <p:spPr>
                <a:xfrm>
                  <a:off x="5792565" y="3650646"/>
                  <a:ext cx="2247859" cy="2659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16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𝑒𝑓𝑒𝑟𝑒𝑛𝑧𝑤𝑒𝑟𝑡</m:t>
                      </m:r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𝑜𝑒𝑑</m:t>
                          </m:r>
                        </m:sub>
                      </m:sSub>
                    </m:oMath>
                  </a14:m>
                  <a:r>
                    <a:rPr lang="de-DE" sz="1600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a14:m>
                  <a:r>
                    <a:rPr lang="de-DE" sz="1600" dirty="0"/>
                    <a:t>)</a:t>
                  </a:r>
                </a:p>
              </p:txBody>
            </p:sp>
          </mc:Choice>
          <mc:Fallback xmlns="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B68D69AA-C37C-DBFE-9593-87F8D3CB77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2565" y="3650646"/>
                  <a:ext cx="2247859" cy="265970"/>
                </a:xfrm>
                <a:prstGeom prst="rect">
                  <a:avLst/>
                </a:prstGeom>
                <a:blipFill>
                  <a:blip r:embed="rId10"/>
                  <a:stretch>
                    <a:fillRect l="-3252" t="-20455" r="-4607" b="-4090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11803F6C-E4B9-381B-B1FC-6AF7CF9320F7}"/>
                    </a:ext>
                  </a:extLst>
                </p:cNvPr>
                <p:cNvSpPr txBox="1"/>
                <p:nvPr/>
              </p:nvSpPr>
              <p:spPr>
                <a:xfrm>
                  <a:off x="5804787" y="4051423"/>
                  <a:ext cx="183575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𝑒𝑓𝑒𝑟𝑒𝑛𝑧𝑠𝑝𝑎𝑛𝑛𝑢𝑛𝑔</m:t>
                        </m:r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11803F6C-E4B9-381B-B1FC-6AF7CF9320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4787" y="4051423"/>
                  <a:ext cx="1835759" cy="246221"/>
                </a:xfrm>
                <a:prstGeom prst="rect">
                  <a:avLst/>
                </a:prstGeom>
                <a:blipFill>
                  <a:blip r:embed="rId11"/>
                  <a:stretch>
                    <a:fillRect l="-1993" r="-2658" b="-3170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8424423A-C869-A4BC-5C6A-71BA7E607614}"/>
                    </a:ext>
                  </a:extLst>
                </p:cNvPr>
                <p:cNvSpPr txBox="1"/>
                <p:nvPr/>
              </p:nvSpPr>
              <p:spPr>
                <a:xfrm>
                  <a:off x="5792565" y="4434375"/>
                  <a:ext cx="152785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𝑆𝑡𝑒𝑖𝑓𝑒𝑒𝑥𝑝𝑜𝑛𝑒𝑛𝑡</m:t>
                        </m:r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8424423A-C869-A4BC-5C6A-71BA7E6076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2565" y="4434375"/>
                  <a:ext cx="1527854" cy="246221"/>
                </a:xfrm>
                <a:prstGeom prst="rect">
                  <a:avLst/>
                </a:prstGeom>
                <a:blipFill>
                  <a:blip r:embed="rId12"/>
                  <a:stretch>
                    <a:fillRect l="-2800" r="-2000" b="-325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2FBCD896-9E7B-9CF2-4A19-1D10DA25D391}"/>
                    </a:ext>
                  </a:extLst>
                </p:cNvPr>
                <p:cNvSpPr txBox="1"/>
                <p:nvPr/>
              </p:nvSpPr>
              <p:spPr>
                <a:xfrm>
                  <a:off x="4991777" y="4789782"/>
                  <a:ext cx="256063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de-DE" sz="1600" dirty="0">
                      <a:latin typeface="Cambria Math" panose="02040503050406030204" pitchFamily="18" charset="0"/>
                    </a:rPr>
                    <a:t>0,5 (Sande) bis 1,0 (Ton)</a:t>
                  </a:r>
                </a:p>
              </p:txBody>
            </p:sp>
          </mc:Choice>
          <mc:Fallback xmlns="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2FBCD896-9E7B-9CF2-4A19-1D10DA25D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1777" y="4789782"/>
                  <a:ext cx="2560637" cy="246221"/>
                </a:xfrm>
                <a:prstGeom prst="rect">
                  <a:avLst/>
                </a:prstGeom>
                <a:blipFill>
                  <a:blip r:embed="rId13"/>
                  <a:stretch>
                    <a:fillRect l="-1900" t="-26829" r="-3800" b="-4634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Zástupný obsah 3">
            <a:extLst>
              <a:ext uri="{FF2B5EF4-FFF2-40B4-BE49-F238E27FC236}">
                <a16:creationId xmlns:a16="http://schemas.microsoft.com/office/drawing/2014/main" id="{C6330550-5A4E-BBD9-5092-53187077D89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197812" y="2358193"/>
            <a:ext cx="3497088" cy="251793"/>
          </a:xfrm>
        </p:spPr>
        <p:txBody>
          <a:bodyPr/>
          <a:lstStyle/>
          <a:p>
            <a:r>
              <a:rPr lang="de-DE" dirty="0"/>
              <a:t>Webinar - Geotechnische Analysen in Bauzuständen in RFEM 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747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FFD075-2D6C-4EFF-AC0C-330D64B21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8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DF5EB53-A86C-4653-8A8C-65FC7EE9BD21}"/>
              </a:ext>
            </a:extLst>
          </p:cNvPr>
          <p:cNvSpPr/>
          <p:nvPr/>
        </p:nvSpPr>
        <p:spPr>
          <a:xfrm>
            <a:off x="7070123" y="1347614"/>
            <a:ext cx="1678590" cy="3795886"/>
          </a:xfrm>
          <a:prstGeom prst="rect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20CC9D0-8301-46F8-927C-698D4CB9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57" y="895841"/>
            <a:ext cx="8280920" cy="441564"/>
          </a:xfrm>
        </p:spPr>
        <p:txBody>
          <a:bodyPr/>
          <a:lstStyle/>
          <a:p>
            <a:r>
              <a:rPr lang="de-DE" sz="2000" dirty="0"/>
              <a:t>Parameter</a:t>
            </a:r>
            <a:endParaRPr lang="cs-CZ" sz="2000" dirty="0"/>
          </a:p>
        </p:txBody>
      </p:sp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0DEF6A83-9B26-4AA8-AE00-6BFA2E61B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95486"/>
            <a:ext cx="8424428" cy="270612"/>
          </a:xfrm>
        </p:spPr>
        <p:txBody>
          <a:bodyPr/>
          <a:lstStyle/>
          <a:p>
            <a:r>
              <a:rPr lang="de-DE" dirty="0"/>
              <a:t>Input für das nichtlinear elastische Materialmodell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7DD5D3C-E8DC-7D37-3183-16D85D203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635646"/>
            <a:ext cx="3831848" cy="2091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C74AFE7D-1C92-EB7B-9B2F-57E901911310}"/>
                  </a:ext>
                </a:extLst>
              </p:cNvPr>
              <p:cNvSpPr txBox="1"/>
              <p:nvPr/>
            </p:nvSpPr>
            <p:spPr>
              <a:xfrm>
                <a:off x="691951" y="4150103"/>
                <a:ext cx="1590179" cy="797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762000"/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𝑜𝑒𝑑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,   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de-DE" sz="1200" dirty="0"/>
                  <a:t>	= 24 MN/m²</a:t>
                </a:r>
              </a:p>
              <a:p>
                <a:pPr defTabSz="762000"/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𝑜𝑒𝑑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1200" dirty="0"/>
                  <a:t>	= 40 MN/m²</a:t>
                </a:r>
              </a:p>
              <a:p>
                <a:pPr defTabSz="762000"/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𝑜𝑒𝑑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𝑀𝐺</m:t>
                        </m:r>
                      </m:sub>
                    </m:sSub>
                  </m:oMath>
                </a14:m>
                <a:r>
                  <a:rPr lang="de-DE" sz="1200" dirty="0"/>
                  <a:t>	= 30 MN/m²</a:t>
                </a:r>
              </a:p>
              <a:p>
                <a:pPr defTabSz="762000"/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𝑜𝑒𝑑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𝑟𝑒𝑓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1200" dirty="0"/>
                  <a:t>	= 58 MN/m²</a:t>
                </a: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C74AFE7D-1C92-EB7B-9B2F-57E901911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51" y="4150103"/>
                <a:ext cx="1590179" cy="797911"/>
              </a:xfrm>
              <a:prstGeom prst="rect">
                <a:avLst/>
              </a:prstGeom>
              <a:blipFill>
                <a:blip r:embed="rId4"/>
                <a:stretch>
                  <a:fillRect l="-3462" t="-6107" r="-5000" b="-83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ástupný symbol pro text 25">
            <a:extLst>
              <a:ext uri="{FF2B5EF4-FFF2-40B4-BE49-F238E27FC236}">
                <a16:creationId xmlns:a16="http://schemas.microsoft.com/office/drawing/2014/main" id="{4185E363-6CA1-10F2-91B4-CD40DAC1D455}"/>
              </a:ext>
            </a:extLst>
          </p:cNvPr>
          <p:cNvSpPr txBox="1">
            <a:spLocks/>
          </p:cNvSpPr>
          <p:nvPr/>
        </p:nvSpPr>
        <p:spPr>
          <a:xfrm>
            <a:off x="319870" y="1337405"/>
            <a:ext cx="3831848" cy="298241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</a:pPr>
            <a:r>
              <a:rPr lang="de-DE" sz="1200" dirty="0">
                <a:latin typeface="+mj-lt"/>
              </a:rPr>
              <a:t>Auszug aus dem Bodengutachten mit</a:t>
            </a:r>
          </a:p>
        </p:txBody>
      </p:sp>
      <p:sp>
        <p:nvSpPr>
          <p:cNvPr id="16" name="Zástupný symbol pro text 25">
            <a:extLst>
              <a:ext uri="{FF2B5EF4-FFF2-40B4-BE49-F238E27FC236}">
                <a16:creationId xmlns:a16="http://schemas.microsoft.com/office/drawing/2014/main" id="{3D853CB1-F4AC-3C2B-4BB1-5DBB4CB94258}"/>
              </a:ext>
            </a:extLst>
          </p:cNvPr>
          <p:cNvSpPr txBox="1">
            <a:spLocks/>
          </p:cNvSpPr>
          <p:nvPr/>
        </p:nvSpPr>
        <p:spPr>
          <a:xfrm>
            <a:off x="319870" y="3851862"/>
            <a:ext cx="3831848" cy="298241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</a:pPr>
            <a:r>
              <a:rPr lang="de-DE" sz="1200" dirty="0">
                <a:latin typeface="+mj-lt"/>
              </a:rPr>
              <a:t>Resultierende Referenzwerte mit</a:t>
            </a:r>
          </a:p>
        </p:txBody>
      </p:sp>
      <p:sp>
        <p:nvSpPr>
          <p:cNvPr id="6" name="Zástupný obsah 3">
            <a:extLst>
              <a:ext uri="{FF2B5EF4-FFF2-40B4-BE49-F238E27FC236}">
                <a16:creationId xmlns:a16="http://schemas.microsoft.com/office/drawing/2014/main" id="{2D5185A3-D8F7-8EB4-FF2E-09771F077B3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197812" y="2358193"/>
            <a:ext cx="3497088" cy="251793"/>
          </a:xfrm>
        </p:spPr>
        <p:txBody>
          <a:bodyPr/>
          <a:lstStyle/>
          <a:p>
            <a:r>
              <a:rPr lang="de-DE" dirty="0"/>
              <a:t>Webinar - Geotechnische Analysen in Bauzuständen in RFEM 6</a:t>
            </a:r>
            <a:endParaRPr lang="cs-CZ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77061FE-59A9-A98F-F04F-07BEF7235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042" y="1332033"/>
            <a:ext cx="3339386" cy="38114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3C229C96-A5EA-58E5-554D-F18BEAA1CAF1}"/>
                  </a:ext>
                </a:extLst>
              </p:cNvPr>
              <p:cNvSpPr txBox="1"/>
              <p:nvPr/>
            </p:nvSpPr>
            <p:spPr>
              <a:xfrm>
                <a:off x="3136351" y="3901243"/>
                <a:ext cx="1074910" cy="1994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de-DE" sz="1200" dirty="0"/>
                  <a:t>=100 kN/m²</a:t>
                </a:r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3C229C96-A5EA-58E5-554D-F18BEAA1C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6351" y="3901243"/>
                <a:ext cx="1074910" cy="199478"/>
              </a:xfrm>
              <a:prstGeom prst="rect">
                <a:avLst/>
              </a:prstGeom>
              <a:blipFill>
                <a:blip r:embed="rId6"/>
                <a:stretch>
                  <a:fillRect l="-5085" t="-24242" r="-7345" b="-3636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907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FFD075-2D6C-4EFF-AC0C-330D64B21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10</a:t>
            </a:r>
            <a:endParaRPr lang="cs-CZ" dirty="0"/>
          </a:p>
        </p:txBody>
      </p:sp>
      <p:sp>
        <p:nvSpPr>
          <p:cNvPr id="32" name="Obdélník 6">
            <a:extLst>
              <a:ext uri="{FF2B5EF4-FFF2-40B4-BE49-F238E27FC236}">
                <a16:creationId xmlns:a16="http://schemas.microsoft.com/office/drawing/2014/main" id="{0F9BD59A-04DA-44FB-8C73-99B97873161F}"/>
              </a:ext>
            </a:extLst>
          </p:cNvPr>
          <p:cNvSpPr/>
          <p:nvPr/>
        </p:nvSpPr>
        <p:spPr>
          <a:xfrm>
            <a:off x="6965136" y="1340494"/>
            <a:ext cx="1781345" cy="3795886"/>
          </a:xfrm>
          <a:prstGeom prst="rect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F9CCF8F2-DC41-445B-9FE4-EA6EB509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45" y="905992"/>
            <a:ext cx="8479941" cy="400850"/>
          </a:xfrm>
        </p:spPr>
        <p:txBody>
          <a:bodyPr/>
          <a:lstStyle/>
          <a:p>
            <a:r>
              <a:rPr lang="de-DE" sz="2000" dirty="0"/>
              <a:t>Weiterführende Links</a:t>
            </a:r>
            <a:endParaRPr lang="cs-CZ" sz="2000" dirty="0"/>
          </a:p>
        </p:txBody>
      </p:sp>
      <p:sp>
        <p:nvSpPr>
          <p:cNvPr id="34" name="Zástupný text 4">
            <a:extLst>
              <a:ext uri="{FF2B5EF4-FFF2-40B4-BE49-F238E27FC236}">
                <a16:creationId xmlns:a16="http://schemas.microsoft.com/office/drawing/2014/main" id="{9367D10A-3FA3-40A3-A432-5A145D68DDE4}"/>
              </a:ext>
            </a:extLst>
          </p:cNvPr>
          <p:cNvSpPr txBox="1">
            <a:spLocks/>
          </p:cNvSpPr>
          <p:nvPr/>
        </p:nvSpPr>
        <p:spPr>
          <a:xfrm>
            <a:off x="0" y="259110"/>
            <a:ext cx="8578898" cy="270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000" b="1" kern="1200" baseline="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74295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500"/>
              </a:spcAft>
            </a:pPr>
            <a:endParaRPr lang="en-US" dirty="0"/>
          </a:p>
        </p:txBody>
      </p:sp>
      <p:sp>
        <p:nvSpPr>
          <p:cNvPr id="36" name="Zástupný symbol pro text 25">
            <a:extLst>
              <a:ext uri="{FF2B5EF4-FFF2-40B4-BE49-F238E27FC236}">
                <a16:creationId xmlns:a16="http://schemas.microsoft.com/office/drawing/2014/main" id="{A625ECAD-D0DA-421E-BC58-495C7C640DBA}"/>
              </a:ext>
            </a:extLst>
          </p:cNvPr>
          <p:cNvSpPr txBox="1">
            <a:spLocks/>
          </p:cNvSpPr>
          <p:nvPr/>
        </p:nvSpPr>
        <p:spPr>
          <a:xfrm>
            <a:off x="6211794" y="3643880"/>
            <a:ext cx="2554802" cy="1240510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endParaRPr lang="cs-CZ" sz="1100" b="0" dirty="0">
              <a:latin typeface="+mj-lt"/>
            </a:endParaRPr>
          </a:p>
        </p:txBody>
      </p:sp>
      <p:sp>
        <p:nvSpPr>
          <p:cNvPr id="37" name="Zástupný symbol pro text 25">
            <a:extLst>
              <a:ext uri="{FF2B5EF4-FFF2-40B4-BE49-F238E27FC236}">
                <a16:creationId xmlns:a16="http://schemas.microsoft.com/office/drawing/2014/main" id="{3A204F0F-2F8C-40DA-A7E3-4E16906982DD}"/>
              </a:ext>
            </a:extLst>
          </p:cNvPr>
          <p:cNvSpPr txBox="1">
            <a:spLocks/>
          </p:cNvSpPr>
          <p:nvPr/>
        </p:nvSpPr>
        <p:spPr>
          <a:xfrm>
            <a:off x="3393457" y="3643880"/>
            <a:ext cx="2550727" cy="1033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endParaRPr lang="cs-CZ" sz="1100" b="0" dirty="0">
              <a:latin typeface="+mj-lt"/>
            </a:endParaRPr>
          </a:p>
        </p:txBody>
      </p:sp>
      <p:sp>
        <p:nvSpPr>
          <p:cNvPr id="41" name="Zástupný symbol pro text 25">
            <a:extLst>
              <a:ext uri="{FF2B5EF4-FFF2-40B4-BE49-F238E27FC236}">
                <a16:creationId xmlns:a16="http://schemas.microsoft.com/office/drawing/2014/main" id="{DADDC20E-7350-4803-871D-EEC1F82BAAEC}"/>
              </a:ext>
            </a:extLst>
          </p:cNvPr>
          <p:cNvSpPr txBox="1">
            <a:spLocks/>
          </p:cNvSpPr>
          <p:nvPr/>
        </p:nvSpPr>
        <p:spPr>
          <a:xfrm>
            <a:off x="503548" y="1655715"/>
            <a:ext cx="3056885" cy="1303030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1200"/>
              </a:spcAft>
            </a:pPr>
            <a:r>
              <a:rPr lang="de-DE" sz="1300" dirty="0">
                <a:latin typeface="+mj-lt"/>
              </a:rPr>
              <a:t>Webinar Bauzustände:</a:t>
            </a:r>
          </a:p>
          <a:p>
            <a:pPr indent="0">
              <a:spcAft>
                <a:spcPts val="1200"/>
              </a:spcAft>
              <a:buNone/>
            </a:pPr>
            <a:r>
              <a:rPr lang="de-DE" sz="1300" dirty="0">
                <a:latin typeface="+mj-lt"/>
              </a:rPr>
              <a:t>	 </a:t>
            </a:r>
          </a:p>
          <a:p>
            <a:pPr marL="171450" indent="-171450">
              <a:spcAft>
                <a:spcPts val="1200"/>
              </a:spcAft>
            </a:pPr>
            <a:r>
              <a:rPr lang="de-DE" sz="1300" dirty="0">
                <a:latin typeface="+mj-lt"/>
              </a:rPr>
              <a:t>Online – Handbücher:	</a:t>
            </a:r>
          </a:p>
          <a:p>
            <a:pPr indent="0">
              <a:spcAft>
                <a:spcPts val="1200"/>
              </a:spcAft>
              <a:buNone/>
            </a:pPr>
            <a:r>
              <a:rPr lang="de-DE" sz="1300" dirty="0">
                <a:latin typeface="+mj-lt"/>
              </a:rPr>
              <a:t> </a:t>
            </a:r>
          </a:p>
        </p:txBody>
      </p:sp>
      <p:sp>
        <p:nvSpPr>
          <p:cNvPr id="42" name="Zástupný symbol pro text 25">
            <a:extLst>
              <a:ext uri="{FF2B5EF4-FFF2-40B4-BE49-F238E27FC236}">
                <a16:creationId xmlns:a16="http://schemas.microsoft.com/office/drawing/2014/main" id="{E4D92538-C5E4-4433-A0B4-A5B0A0334908}"/>
              </a:ext>
            </a:extLst>
          </p:cNvPr>
          <p:cNvSpPr txBox="1">
            <a:spLocks/>
          </p:cNvSpPr>
          <p:nvPr/>
        </p:nvSpPr>
        <p:spPr>
          <a:xfrm>
            <a:off x="3398764" y="1500437"/>
            <a:ext cx="2550727" cy="1033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endParaRPr lang="cs-CZ" sz="1100" dirty="0">
              <a:latin typeface="+mj-lt"/>
            </a:endParaRPr>
          </a:p>
        </p:txBody>
      </p:sp>
      <p:sp>
        <p:nvSpPr>
          <p:cNvPr id="43" name="Zástupný symbol pro text 25">
            <a:extLst>
              <a:ext uri="{FF2B5EF4-FFF2-40B4-BE49-F238E27FC236}">
                <a16:creationId xmlns:a16="http://schemas.microsoft.com/office/drawing/2014/main" id="{486AED0B-6A47-47F5-B12A-31BAFF0A29CB}"/>
              </a:ext>
            </a:extLst>
          </p:cNvPr>
          <p:cNvSpPr txBox="1">
            <a:spLocks/>
          </p:cNvSpPr>
          <p:nvPr/>
        </p:nvSpPr>
        <p:spPr>
          <a:xfrm>
            <a:off x="6180674" y="1500437"/>
            <a:ext cx="2801798" cy="1240510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endParaRPr lang="cs-CZ" sz="1100" dirty="0">
              <a:latin typeface="+mj-lt"/>
            </a:endParaRPr>
          </a:p>
        </p:txBody>
      </p:sp>
      <p:sp>
        <p:nvSpPr>
          <p:cNvPr id="44" name="Zástupný symbol pro text 25">
            <a:extLst>
              <a:ext uri="{FF2B5EF4-FFF2-40B4-BE49-F238E27FC236}">
                <a16:creationId xmlns:a16="http://schemas.microsoft.com/office/drawing/2014/main" id="{9C5FDDAF-E813-4117-8CC4-D4004E47724C}"/>
              </a:ext>
            </a:extLst>
          </p:cNvPr>
          <p:cNvSpPr txBox="1">
            <a:spLocks/>
          </p:cNvSpPr>
          <p:nvPr/>
        </p:nvSpPr>
        <p:spPr>
          <a:xfrm>
            <a:off x="727955" y="4792358"/>
            <a:ext cx="8155905" cy="386539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endParaRPr lang="cs-CZ" sz="1100" b="0" dirty="0">
              <a:highlight>
                <a:srgbClr val="FFFF00"/>
              </a:highlight>
              <a:latin typeface="+mj-lt"/>
            </a:endParaRPr>
          </a:p>
        </p:txBody>
      </p:sp>
      <p:sp>
        <p:nvSpPr>
          <p:cNvPr id="2" name="Zástupný symbol pro text 25">
            <a:extLst>
              <a:ext uri="{FF2B5EF4-FFF2-40B4-BE49-F238E27FC236}">
                <a16:creationId xmlns:a16="http://schemas.microsoft.com/office/drawing/2014/main" id="{540BD5FE-4F0A-5B5D-CA81-E897B2154968}"/>
              </a:ext>
            </a:extLst>
          </p:cNvPr>
          <p:cNvSpPr txBox="1">
            <a:spLocks/>
          </p:cNvSpPr>
          <p:nvPr/>
        </p:nvSpPr>
        <p:spPr>
          <a:xfrm>
            <a:off x="2631239" y="1654875"/>
            <a:ext cx="5947659" cy="1780971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1200"/>
              </a:spcAft>
              <a:buNone/>
            </a:pPr>
            <a:r>
              <a:rPr lang="de-DE" sz="1300" b="0" dirty="0">
                <a:latin typeface="+mj-lt"/>
                <a:hlinkClick r:id="rId3"/>
              </a:rPr>
              <a:t>https://www.dlubal.com/de/support-und-schulungen/schulungen/webinare/002682</a:t>
            </a: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r>
              <a:rPr lang="de-DE" sz="1300" b="0" dirty="0">
                <a:latin typeface="+mj-lt"/>
                <a:hlinkClick r:id="rId4"/>
              </a:rPr>
              <a:t>https://www.dlubal.com/de/downloads-und-infos/dokumente/online-handbuecher/rfem-6-geotechnische-analyse</a:t>
            </a: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r>
              <a:rPr lang="de-DE" sz="1300" b="0" dirty="0">
                <a:latin typeface="+mj-lt"/>
                <a:hlinkClick r:id="rId5"/>
              </a:rPr>
              <a:t>https://www.dlubal.com/de/downloads-und-infos/dokumente/online-handbuecher/rfem-6-analyse-von-bauzustaenden-fuer-rfem-6</a:t>
            </a: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endParaRPr lang="de-DE" sz="1300" b="0" dirty="0">
              <a:latin typeface="+mj-lt"/>
            </a:endParaRPr>
          </a:p>
        </p:txBody>
      </p:sp>
      <p:sp>
        <p:nvSpPr>
          <p:cNvPr id="6" name="Zástupný obsah 3">
            <a:extLst>
              <a:ext uri="{FF2B5EF4-FFF2-40B4-BE49-F238E27FC236}">
                <a16:creationId xmlns:a16="http://schemas.microsoft.com/office/drawing/2014/main" id="{DBB0724E-24B2-1A2A-EF6A-2AE17BC20A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197812" y="2358193"/>
            <a:ext cx="3497088" cy="251793"/>
          </a:xfrm>
        </p:spPr>
        <p:txBody>
          <a:bodyPr/>
          <a:lstStyle/>
          <a:p>
            <a:r>
              <a:rPr lang="de-DE" dirty="0"/>
              <a:t>Webinar - Geotechnische Analysen in Bauzuständen in RFEM 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005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lubal">
      <a:dk1>
        <a:srgbClr val="2D3475"/>
      </a:dk1>
      <a:lt1>
        <a:sysClr val="window" lastClr="FFFFFF"/>
      </a:lt1>
      <a:dk2>
        <a:srgbClr val="00A5E5"/>
      </a:dk2>
      <a:lt2>
        <a:srgbClr val="F2FBFE"/>
      </a:lt2>
      <a:accent1>
        <a:srgbClr val="00A5E5"/>
      </a:accent1>
      <a:accent2>
        <a:srgbClr val="2D3475"/>
      </a:accent2>
      <a:accent3>
        <a:srgbClr val="F2FBFE"/>
      </a:accent3>
      <a:accent4>
        <a:srgbClr val="E4A024"/>
      </a:accent4>
      <a:accent5>
        <a:srgbClr val="3C52A4"/>
      </a:accent5>
      <a:accent6>
        <a:srgbClr val="FFFFFF"/>
      </a:accent6>
      <a:hlink>
        <a:srgbClr val="00A5E5"/>
      </a:hlink>
      <a:folHlink>
        <a:srgbClr val="00A5E5"/>
      </a:folHlink>
    </a:clrScheme>
    <a:fontScheme name="Dlubal">
      <a:majorFont>
        <a:latin typeface="Function Pro Book"/>
        <a:ea typeface="Microsoft YaHei"/>
        <a:cs typeface=""/>
      </a:majorFont>
      <a:minorFont>
        <a:latin typeface="Function Pro Medium"/>
        <a:ea typeface="Microsoft Yi B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738</Words>
  <Application>Microsoft Office PowerPoint</Application>
  <PresentationFormat>Bildschirmpräsentation (16:9)</PresentationFormat>
  <Paragraphs>145</Paragraphs>
  <Slides>13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Calibri</vt:lpstr>
      <vt:lpstr>Wingdings</vt:lpstr>
      <vt:lpstr>Function Pro Medium</vt:lpstr>
      <vt:lpstr>Cambria Math</vt:lpstr>
      <vt:lpstr>Arial</vt:lpstr>
      <vt:lpstr>Symbol</vt:lpstr>
      <vt:lpstr>Function Pro Book</vt:lpstr>
      <vt:lpstr>Office Theme</vt:lpstr>
      <vt:lpstr>Software für Statik und Dynamik</vt:lpstr>
      <vt:lpstr>Geotechnische Analyse mit Bauzuständen  in RFEM 6</vt:lpstr>
      <vt:lpstr>Fragen während der Präsentation</vt:lpstr>
      <vt:lpstr>Inhalt</vt:lpstr>
      <vt:lpstr>Maßgebliche mechanische Eigenschaften von Boden</vt:lpstr>
      <vt:lpstr>Bedeutung der Lasthistorie</vt:lpstr>
      <vt:lpstr>Parameter</vt:lpstr>
      <vt:lpstr>Parameter</vt:lpstr>
      <vt:lpstr>Weiterführende Links</vt:lpstr>
      <vt:lpstr>Kostenlose Online-Dienste</vt:lpstr>
      <vt:lpstr>Kostenlose Online-Dienste</vt:lpstr>
      <vt:lpstr>PowerPoint-Präsentation</vt:lpstr>
      <vt:lpstr>PowerPoint-Präsentation</vt:lpstr>
    </vt:vector>
  </TitlesOfParts>
  <Company>Ing. Software Dlubal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RFEM 6 beta Schulung - Geotechnische Analyse</dc:title>
  <dc:creator>Juliane Stopper</dc:creator>
  <cp:lastModifiedBy>Juliane Stopper</cp:lastModifiedBy>
  <cp:revision>729</cp:revision>
  <dcterms:created xsi:type="dcterms:W3CDTF">2018-11-29T07:45:44Z</dcterms:created>
  <dcterms:modified xsi:type="dcterms:W3CDTF">2022-11-30T07:18:59Z</dcterms:modified>
</cp:coreProperties>
</file>