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0" r:id="rId2"/>
    <p:sldId id="409" r:id="rId3"/>
    <p:sldId id="368" r:id="rId4"/>
    <p:sldId id="370" r:id="rId5"/>
    <p:sldId id="413" r:id="rId6"/>
    <p:sldId id="416" r:id="rId7"/>
    <p:sldId id="407" r:id="rId8"/>
    <p:sldId id="408" r:id="rId9"/>
    <p:sldId id="384" r:id="rId10"/>
    <p:sldId id="385" r:id="rId11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unction Pro Book" panose="020B0502020204020303" pitchFamily="34" charset="0"/>
      <p:regular r:id="rId18"/>
      <p:bold r:id="rId19"/>
      <p:italic r:id="rId20"/>
      <p:boldItalic r:id="rId21"/>
    </p:embeddedFont>
    <p:embeddedFont>
      <p:font typeface="Function Pro Medium" panose="020B0502020204020303" pitchFamily="34" charset="0"/>
      <p:regular r:id="rId22"/>
      <p:bold r:id="rId23"/>
      <p:italic r:id="rId24"/>
      <p:boldItalic r:id="rId2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36" autoAdjust="0"/>
    <p:restoredTop sz="96244" autoAdjust="0"/>
  </p:normalViewPr>
  <p:slideViewPr>
    <p:cSldViewPr>
      <p:cViewPr varScale="1">
        <p:scale>
          <a:sx n="165" d="100"/>
          <a:sy n="165" d="100"/>
        </p:scale>
        <p:origin x="702" y="144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12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35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lubal.com/de/support-und-schulungen/schulungen/online-schulungen/002841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hyperlink" Target="https://www.dlubal.com/de/support-und-schulungen/verkauf/vertriebsteam-kontaktieren" TargetMode="External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21" Type="http://schemas.openxmlformats.org/officeDocument/2006/relationships/image" Target="../media/image55.sv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sv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7.sv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1355123"/>
            <a:ext cx="3312368" cy="2908815"/>
          </a:xfrm>
        </p:spPr>
        <p:txBody>
          <a:bodyPr/>
          <a:lstStyle/>
          <a:p>
            <a:r>
              <a:rPr lang="de-DE" sz="2500" dirty="0"/>
              <a:t>Analyse von Stahlkonstruktionen in RFEM 6 und</a:t>
            </a:r>
            <a:br>
              <a:rPr lang="de-DE" sz="2500" dirty="0"/>
            </a:br>
            <a:r>
              <a:rPr lang="de-DE" sz="2500" dirty="0"/>
              <a:t>RSTAB 9</a:t>
            </a:r>
            <a:endParaRPr lang="cs-CZ" sz="25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63638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Oliver </a:t>
            </a:r>
            <a:r>
              <a:rPr lang="de-DE" sz="1100" dirty="0" err="1"/>
              <a:t>Metzkes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E1325C-E172-4CBE-82BE-33646E2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00" y="1620004"/>
            <a:ext cx="673200" cy="504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7472A9-F82E-5B67-47BF-819738B3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10722" y="1979019"/>
            <a:ext cx="2733278" cy="2204998"/>
          </a:xfrm>
          <a:prstGeom prst="rect">
            <a:avLst/>
          </a:prstGeom>
        </p:spPr>
      </p:pic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49D719F1-BB20-DB4A-1FED-1B15C70EF208}"/>
              </a:ext>
            </a:extLst>
          </p:cNvPr>
          <p:cNvSpPr txBox="1">
            <a:spLocks/>
          </p:cNvSpPr>
          <p:nvPr/>
        </p:nvSpPr>
        <p:spPr>
          <a:xfrm>
            <a:off x="920748" y="2787774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/>
              <a:t>Dipl.-Ing. (FH) Lukas Sühnel</a:t>
            </a:r>
            <a:endParaRPr lang="en-US" sz="1100"/>
          </a:p>
          <a:p>
            <a:pPr lvl="1"/>
            <a:r>
              <a:rPr lang="en-US"/>
              <a:t>Co-Organisator</a:t>
            </a:r>
          </a:p>
          <a:p>
            <a:pPr lvl="2"/>
            <a:r>
              <a:rPr lang="en-US"/>
              <a:t>Product Engineering &amp; Customer Support</a:t>
            </a:r>
            <a:br>
              <a:rPr lang="en-US"/>
            </a:br>
            <a:r>
              <a:rPr lang="en-US"/>
              <a:t>Dlubal Software GmbH</a:t>
            </a:r>
            <a:endParaRPr lang="en-US" dirty="0"/>
          </a:p>
        </p:txBody>
      </p:sp>
      <p:pic>
        <p:nvPicPr>
          <p:cNvPr id="4" name="Obrázek 21">
            <a:extLst>
              <a:ext uri="{FF2B5EF4-FFF2-40B4-BE49-F238E27FC236}">
                <a16:creationId xmlns:a16="http://schemas.microsoft.com/office/drawing/2014/main" id="{666D13A9-7307-A9BC-22D5-6355014DEE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1334" y="2844006"/>
            <a:ext cx="668445" cy="50133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CE05AD-D9C5-692F-ECB8-28DF8F47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2283718"/>
            <a:ext cx="2299469" cy="17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3CCF24F-5160-4A81-21F3-6F56B4CC9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428" y="2355726"/>
            <a:ext cx="255818" cy="5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8BA12710-DA59-4A0F-991B-193E0A80C83F}"/>
              </a:ext>
            </a:extLst>
          </p:cNvPr>
          <p:cNvSpPr txBox="1">
            <a:spLocks/>
          </p:cNvSpPr>
          <p:nvPr/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1604808" cy="690922"/>
          </a:xfrm>
        </p:spPr>
        <p:txBody>
          <a:bodyPr/>
          <a:lstStyle/>
          <a:p>
            <a:r>
              <a:rPr lang="cs-CZ" dirty="0"/>
              <a:t>INHALT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02223F-3B4B-4E2A-81F8-C731AC979CCB}"/>
              </a:ext>
            </a:extLst>
          </p:cNvPr>
          <p:cNvSpPr txBox="1"/>
          <p:nvPr/>
        </p:nvSpPr>
        <p:spPr>
          <a:xfrm>
            <a:off x="1619672" y="1523856"/>
            <a:ext cx="3888432" cy="6909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Modellierung einer Fachwerkbrücke in RSTAB 9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13717-8F24-4188-815A-95D4D9D63D67}"/>
              </a:ext>
            </a:extLst>
          </p:cNvPr>
          <p:cNvSpPr txBox="1"/>
          <p:nvPr/>
        </p:nvSpPr>
        <p:spPr>
          <a:xfrm>
            <a:off x="1083562" y="1523856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8" name="TextovéPole 7">
            <a:extLst>
              <a:ext uri="{FF2B5EF4-FFF2-40B4-BE49-F238E27FC236}">
                <a16:creationId xmlns:a16="http://schemas.microsoft.com/office/drawing/2014/main" id="{70E64C59-EC4E-449F-8FE5-85D51E0CDDC2}"/>
              </a:ext>
            </a:extLst>
          </p:cNvPr>
          <p:cNvSpPr txBox="1"/>
          <p:nvPr/>
        </p:nvSpPr>
        <p:spPr>
          <a:xfrm>
            <a:off x="1619672" y="2214778"/>
            <a:ext cx="4032451" cy="645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Lasteingabe und Kombinatorik</a:t>
            </a:r>
          </a:p>
        </p:txBody>
      </p:sp>
      <p:sp>
        <p:nvSpPr>
          <p:cNvPr id="31" name="TextovéPole 27">
            <a:extLst>
              <a:ext uri="{FF2B5EF4-FFF2-40B4-BE49-F238E27FC236}">
                <a16:creationId xmlns:a16="http://schemas.microsoft.com/office/drawing/2014/main" id="{9754BF4A-80FE-442B-9B53-33620094024D}"/>
              </a:ext>
            </a:extLst>
          </p:cNvPr>
          <p:cNvSpPr txBox="1"/>
          <p:nvPr/>
        </p:nvSpPr>
        <p:spPr>
          <a:xfrm>
            <a:off x="1079621" y="2214778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45569D36-6664-4AD4-8926-398FE092167C}"/>
              </a:ext>
            </a:extLst>
          </p:cNvPr>
          <p:cNvSpPr txBox="1"/>
          <p:nvPr/>
        </p:nvSpPr>
        <p:spPr>
          <a:xfrm>
            <a:off x="1619672" y="2911064"/>
            <a:ext cx="3955852" cy="754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600"/>
              </a:spcAft>
            </a:pPr>
            <a:r>
              <a:rPr lang="de-DE" sz="1300" b="1" dirty="0">
                <a:solidFill>
                  <a:srgbClr val="2D3475"/>
                </a:solidFill>
                <a:latin typeface="Function Pro Book"/>
              </a:rPr>
              <a:t>Ermittlung von Knicklängen mit dem Add-On Strukturstabilität</a:t>
            </a:r>
          </a:p>
        </p:txBody>
      </p:sp>
      <p:sp>
        <p:nvSpPr>
          <p:cNvPr id="11" name="TextovéPole 27">
            <a:extLst>
              <a:ext uri="{FF2B5EF4-FFF2-40B4-BE49-F238E27FC236}">
                <a16:creationId xmlns:a16="http://schemas.microsoft.com/office/drawing/2014/main" id="{7622A9C6-9B6E-49FA-9FAB-ADAD27B9F708}"/>
              </a:ext>
            </a:extLst>
          </p:cNvPr>
          <p:cNvSpPr txBox="1"/>
          <p:nvPr/>
        </p:nvSpPr>
        <p:spPr>
          <a:xfrm>
            <a:off x="1079618" y="2911064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5" name="TextovéPole 7">
            <a:extLst>
              <a:ext uri="{FF2B5EF4-FFF2-40B4-BE49-F238E27FC236}">
                <a16:creationId xmlns:a16="http://schemas.microsoft.com/office/drawing/2014/main" id="{2B4722F5-43C5-5523-5978-1A933C3D4C5E}"/>
              </a:ext>
            </a:extLst>
          </p:cNvPr>
          <p:cNvSpPr txBox="1"/>
          <p:nvPr/>
        </p:nvSpPr>
        <p:spPr>
          <a:xfrm>
            <a:off x="1619672" y="3601986"/>
            <a:ext cx="3955852" cy="754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600"/>
              </a:spcAft>
            </a:pPr>
            <a:r>
              <a:rPr lang="de-DE" sz="1300" b="1" dirty="0">
                <a:solidFill>
                  <a:srgbClr val="2D3475"/>
                </a:solidFill>
                <a:latin typeface="Function Pro Book"/>
              </a:rPr>
              <a:t>Bemessung der Stahlstäbe nach Eurocode 3 mit dem Add-On Stahlbemessung</a:t>
            </a:r>
          </a:p>
        </p:txBody>
      </p:sp>
      <p:sp>
        <p:nvSpPr>
          <p:cNvPr id="6" name="TextovéPole 27">
            <a:extLst>
              <a:ext uri="{FF2B5EF4-FFF2-40B4-BE49-F238E27FC236}">
                <a16:creationId xmlns:a16="http://schemas.microsoft.com/office/drawing/2014/main" id="{1FDD74CB-89C5-0CAB-8926-3A664A2EBA29}"/>
              </a:ext>
            </a:extLst>
          </p:cNvPr>
          <p:cNvSpPr txBox="1"/>
          <p:nvPr/>
        </p:nvSpPr>
        <p:spPr>
          <a:xfrm>
            <a:off x="1079618" y="3601986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F8E8C41-8C21-93DC-FEA6-E0323280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180" y="1769143"/>
            <a:ext cx="2162134" cy="15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/>
      <p:bldP spid="31" grpId="0" animBg="1"/>
      <p:bldP spid="10" grpId="0"/>
      <p:bldP spid="11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F59CB1A4-BC7C-4615-AEBB-3E1ADD95CE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de-DE"/>
              <a:t>Webinar</a:t>
            </a:r>
          </a:p>
        </p:txBody>
      </p:sp>
      <p:sp>
        <p:nvSpPr>
          <p:cNvPr id="14" name="Textfeld 24">
            <a:extLst>
              <a:ext uri="{FF2B5EF4-FFF2-40B4-BE49-F238E27FC236}">
                <a16:creationId xmlns:a16="http://schemas.microsoft.com/office/drawing/2014/main" id="{96F4368C-8FC8-F4FA-A3B4-57B7C17C0DA0}"/>
              </a:ext>
            </a:extLst>
          </p:cNvPr>
          <p:cNvSpPr txBox="1"/>
          <p:nvPr/>
        </p:nvSpPr>
        <p:spPr>
          <a:xfrm>
            <a:off x="323528" y="870401"/>
            <a:ext cx="80048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rgbClr val="2D3475"/>
                </a:solidFill>
                <a:latin typeface="+mj-lt"/>
                <a:ea typeface="+mj-ea"/>
                <a:cs typeface="+mj-cs"/>
              </a:rPr>
              <a:t>Holen Sie das Maximum aus den Add-Ons zur Stahlbemessung heraus!</a:t>
            </a:r>
          </a:p>
        </p:txBody>
      </p:sp>
      <p:sp>
        <p:nvSpPr>
          <p:cNvPr id="13" name="Textfeld 24">
            <a:extLst>
              <a:ext uri="{FF2B5EF4-FFF2-40B4-BE49-F238E27FC236}">
                <a16:creationId xmlns:a16="http://schemas.microsoft.com/office/drawing/2014/main" id="{A8B58BC1-8B84-2287-FF60-FDC44C70FB89}"/>
              </a:ext>
            </a:extLst>
          </p:cNvPr>
          <p:cNvSpPr txBox="1"/>
          <p:nvPr/>
        </p:nvSpPr>
        <p:spPr>
          <a:xfrm>
            <a:off x="827332" y="2595208"/>
            <a:ext cx="471677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de-DE" sz="1100" b="1" dirty="0">
                <a:latin typeface="Function Pro Book" panose="020B0502020204020303" charset="0"/>
              </a:rPr>
              <a:t>In dieser Online-Schulung erhalten Sie</a:t>
            </a:r>
            <a:endParaRPr lang="en-US" sz="1100" dirty="0">
              <a:latin typeface="Function Pro Book" panose="020B0502020204020303" charset="0"/>
            </a:endParaRPr>
          </a:p>
          <a:p>
            <a:pPr marL="171450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latin typeface="Function Pro Book" panose="020B0502020204020303" charset="0"/>
              </a:rPr>
              <a:t>kompaktes Grundlagenwissen für die Stahlbemessung mit wertvollen Hinweisen zum Eurocode 3</a:t>
            </a:r>
          </a:p>
          <a:p>
            <a:pPr marL="171450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latin typeface="Function Pro Book" panose="020B0502020204020303" charset="0"/>
              </a:rPr>
              <a:t>praktische Einblicke bemessungsrelevanter Projektbeispiele</a:t>
            </a:r>
          </a:p>
          <a:p>
            <a:pPr marL="171450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latin typeface="Function Pro Book" panose="020B0502020204020303" charset="0"/>
              </a:rPr>
              <a:t>eine ausführliche Einführung in die Querschnitts- und Stabilitätsnachweise im GZT</a:t>
            </a:r>
          </a:p>
          <a:p>
            <a:pPr marL="171450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latin typeface="Function Pro Book" panose="020B0502020204020303" charset="0"/>
              </a:rPr>
              <a:t>sehr detaillierte Beispiele für Nachweise im GZG</a:t>
            </a:r>
          </a:p>
          <a:p>
            <a:pPr marL="171450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latin typeface="Function Pro Book" panose="020B0502020204020303" charset="0"/>
              </a:rPr>
              <a:t>ein Teilnahmezertifikat nach erfolgreicher Teilnahme</a:t>
            </a:r>
          </a:p>
          <a:p>
            <a:pPr marL="171450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latin typeface="Function Pro Book" panose="020B0502020204020303" charset="0"/>
              </a:rPr>
              <a:t>nach der Teilnahme den Zugang zur Schulungspräsentation mit Videoaufzeichnung und allen Modellen zum Download</a:t>
            </a:r>
          </a:p>
        </p:txBody>
      </p:sp>
      <p:sp>
        <p:nvSpPr>
          <p:cNvPr id="2" name="Zástupný text 4">
            <a:extLst>
              <a:ext uri="{FF2B5EF4-FFF2-40B4-BE49-F238E27FC236}">
                <a16:creationId xmlns:a16="http://schemas.microsoft.com/office/drawing/2014/main" id="{5556FFDC-B62D-8B3C-52DF-AA279B21D3BF}"/>
              </a:ext>
            </a:extLst>
          </p:cNvPr>
          <p:cNvSpPr txBox="1">
            <a:spLocks/>
          </p:cNvSpPr>
          <p:nvPr/>
        </p:nvSpPr>
        <p:spPr>
          <a:xfrm>
            <a:off x="251520" y="195486"/>
            <a:ext cx="4896544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Dlubal Software</a:t>
            </a:r>
          </a:p>
        </p:txBody>
      </p:sp>
      <p:sp>
        <p:nvSpPr>
          <p:cNvPr id="5" name="Zástupný symbol pro text 25">
            <a:extLst>
              <a:ext uri="{FF2B5EF4-FFF2-40B4-BE49-F238E27FC236}">
                <a16:creationId xmlns:a16="http://schemas.microsoft.com/office/drawing/2014/main" id="{B4809228-7440-D77D-9E79-43F5F428E97F}"/>
              </a:ext>
            </a:extLst>
          </p:cNvPr>
          <p:cNvSpPr txBox="1">
            <a:spLocks/>
          </p:cNvSpPr>
          <p:nvPr/>
        </p:nvSpPr>
        <p:spPr>
          <a:xfrm>
            <a:off x="323528" y="1961395"/>
            <a:ext cx="5904656" cy="574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dirty="0">
                <a:latin typeface="+mj-lt"/>
              </a:rPr>
              <a:t>Onlineschulung Eurocode 3 | Stahltragwerke nach DIN EN 1993-1-1</a:t>
            </a:r>
            <a:endParaRPr lang="cs-CZ" b="0" dirty="0">
              <a:latin typeface="+mj-lt"/>
            </a:endParaRPr>
          </a:p>
        </p:txBody>
      </p:sp>
      <p:sp>
        <p:nvSpPr>
          <p:cNvPr id="6" name="Textfeld 24">
            <a:extLst>
              <a:ext uri="{FF2B5EF4-FFF2-40B4-BE49-F238E27FC236}">
                <a16:creationId xmlns:a16="http://schemas.microsoft.com/office/drawing/2014/main" id="{4E4B1D6F-1F95-EA33-DE30-BCC2CEA4D4B0}"/>
              </a:ext>
            </a:extLst>
          </p:cNvPr>
          <p:cNvSpPr txBox="1"/>
          <p:nvPr/>
        </p:nvSpPr>
        <p:spPr>
          <a:xfrm>
            <a:off x="323408" y="2255148"/>
            <a:ext cx="3874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Function Pro Book" panose="020B0502020204020303" charset="0"/>
              </a:rPr>
              <a:t>Datum: 23.05.2023, 8:30 – 12:30 </a:t>
            </a:r>
            <a:r>
              <a:rPr lang="en-US" sz="1100" dirty="0" err="1">
                <a:latin typeface="Function Pro Book" panose="020B0502020204020303" charset="0"/>
              </a:rPr>
              <a:t>Uhr</a:t>
            </a:r>
            <a:endParaRPr lang="de-DE" sz="1100" dirty="0">
              <a:latin typeface="Function Pro Book" panose="020B0502020204020303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142B04-4812-FBFA-8EBE-150F480BB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52220" y="2064698"/>
            <a:ext cx="1601080" cy="160108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85DE2A2-812F-421B-BD25-76AAC808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-122979"/>
            <a:ext cx="1526585" cy="11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49">
            <a:extLst>
              <a:ext uri="{FF2B5EF4-FFF2-40B4-BE49-F238E27FC236}">
                <a16:creationId xmlns:a16="http://schemas.microsoft.com/office/drawing/2014/main" id="{EE6DC8AC-8198-A9EC-A737-85A5D5C76702}"/>
              </a:ext>
            </a:extLst>
          </p:cNvPr>
          <p:cNvSpPr/>
          <p:nvPr/>
        </p:nvSpPr>
        <p:spPr>
          <a:xfrm>
            <a:off x="5598164" y="4113008"/>
            <a:ext cx="900000" cy="9000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C023BB-FF04-F920-FDAD-CB4073D24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88164" y="4203008"/>
            <a:ext cx="720000" cy="720000"/>
          </a:xfrm>
          <a:prstGeom prst="rect">
            <a:avLst/>
          </a:prstGeom>
        </p:spPr>
      </p:pic>
      <p:sp>
        <p:nvSpPr>
          <p:cNvPr id="17" name="Zástupný symbol pro text 25">
            <a:extLst>
              <a:ext uri="{FF2B5EF4-FFF2-40B4-BE49-F238E27FC236}">
                <a16:creationId xmlns:a16="http://schemas.microsoft.com/office/drawing/2014/main" id="{63CADDE8-17D3-0A9F-DC8D-24E83A686375}"/>
              </a:ext>
            </a:extLst>
          </p:cNvPr>
          <p:cNvSpPr txBox="1">
            <a:spLocks/>
          </p:cNvSpPr>
          <p:nvPr/>
        </p:nvSpPr>
        <p:spPr>
          <a:xfrm>
            <a:off x="1322406" y="4496509"/>
            <a:ext cx="4061772" cy="343609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de-DE" sz="1600" dirty="0">
                <a:solidFill>
                  <a:schemeClr val="tx2"/>
                </a:solidFill>
                <a:latin typeface="+mj-lt"/>
              </a:rPr>
              <a:t>Weitere Informationen und Anmeldung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1DDEBA6D-5D6C-A3E3-3B75-9F0671DBAB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552166"/>
              </p:ext>
            </p:extLst>
          </p:nvPr>
        </p:nvGraphicFramePr>
        <p:xfrm>
          <a:off x="926362" y="4563008"/>
          <a:ext cx="396044" cy="21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196720" imgH="1168200" progId="">
                  <p:embed/>
                </p:oleObj>
              </mc:Choice>
              <mc:Fallback>
                <p:oleObj r:id="rId6" imgW="2196720" imgH="1168200" progId="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BB678083-1285-DCB4-ED15-688E3CDB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6362" y="4563008"/>
                        <a:ext cx="396044" cy="210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bdélník 57">
            <a:hlinkClick r:id="rId8"/>
            <a:extLst>
              <a:ext uri="{FF2B5EF4-FFF2-40B4-BE49-F238E27FC236}">
                <a16:creationId xmlns:a16="http://schemas.microsoft.com/office/drawing/2014/main" id="{0166CB0E-0C87-3B5D-03E0-B04F7A9C780E}"/>
              </a:ext>
            </a:extLst>
          </p:cNvPr>
          <p:cNvSpPr/>
          <p:nvPr/>
        </p:nvSpPr>
        <p:spPr>
          <a:xfrm>
            <a:off x="827332" y="4464759"/>
            <a:ext cx="4556846" cy="3957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67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 err="1"/>
              <a:t>Haben</a:t>
            </a:r>
            <a:r>
              <a:rPr lang="en-US" dirty="0"/>
              <a:t> Sie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</a:t>
            </a:r>
            <a:r>
              <a:rPr lang="en-US" dirty="0" err="1"/>
              <a:t>Produkten</a:t>
            </a:r>
            <a:r>
              <a:rPr lang="en-US" dirty="0"/>
              <a:t>?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270270" y="1383618"/>
            <a:ext cx="6930022" cy="756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rgbClr val="2D3475"/>
                </a:solidFill>
                <a:latin typeface="+mj-lt"/>
              </a:rPr>
              <a:t>Treffen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gute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Entscheidung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nehmen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Kontakt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zu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unserem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Vertriebsteam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auf!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708825" y="3877153"/>
            <a:ext cx="2030541" cy="782829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de-DE" sz="2000" dirty="0">
                <a:solidFill>
                  <a:schemeClr val="tx2"/>
                </a:solidFill>
                <a:latin typeface="+mj-lt"/>
              </a:rPr>
              <a:t>Jetzt Termin vereinbaren</a:t>
            </a: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155926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293348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040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8040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70800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0282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0282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>
            <a:extLst>
              <a:ext uri="{FF2B5EF4-FFF2-40B4-BE49-F238E27FC236}">
                <a16:creationId xmlns:a16="http://schemas.microsoft.com/office/drawing/2014/main" id="{AD070E04-F1B9-D604-1F8E-582D7F885F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20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720600" imgH="3720600" progId="">
                  <p:embed/>
                </p:oleObj>
              </mc:Choice>
              <mc:Fallback>
                <p:oleObj r:id="rId9" imgW="3720600" imgH="3720600" progId="">
                  <p:embed/>
                  <p:pic>
                    <p:nvPicPr>
                      <p:cNvPr id="40" name="Objekt 39">
                        <a:extLst>
                          <a:ext uri="{FF2B5EF4-FFF2-40B4-BE49-F238E27FC236}">
                            <a16:creationId xmlns:a16="http://schemas.microsoft.com/office/drawing/2014/main" id="{AD070E04-F1B9-D604-1F8E-582D7F885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0020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1938750" y="3701583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3569390" y="3697503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7" name="Zástupný symbol pro text 25">
            <a:extLst>
              <a:ext uri="{FF2B5EF4-FFF2-40B4-BE49-F238E27FC236}">
                <a16:creationId xmlns:a16="http://schemas.microsoft.com/office/drawing/2014/main" id="{9BC4799B-8500-2632-745C-CA589E7FF6F5}"/>
              </a:ext>
            </a:extLst>
          </p:cNvPr>
          <p:cNvSpPr txBox="1">
            <a:spLocks/>
          </p:cNvSpPr>
          <p:nvPr/>
        </p:nvSpPr>
        <p:spPr>
          <a:xfrm>
            <a:off x="5200030" y="3697502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sv-SE" sz="900" dirty="0">
                <a:solidFill>
                  <a:srgbClr val="2D3475"/>
                </a:solidFill>
                <a:latin typeface="+mj-lt"/>
              </a:rPr>
              <a:t>Dipl.-Ing. (FH) Michael Hansen</a:t>
            </a:r>
            <a:endParaRPr lang="de-DE" sz="900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1938750" y="3878536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3566381" y="3883196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Zástupný symbol pro text 25">
            <a:extLst>
              <a:ext uri="{FF2B5EF4-FFF2-40B4-BE49-F238E27FC236}">
                <a16:creationId xmlns:a16="http://schemas.microsoft.com/office/drawing/2014/main" id="{46622A34-CAEE-5312-F371-722B065A903E}"/>
              </a:ext>
            </a:extLst>
          </p:cNvPr>
          <p:cNvSpPr txBox="1">
            <a:spLocks/>
          </p:cNvSpPr>
          <p:nvPr/>
        </p:nvSpPr>
        <p:spPr>
          <a:xfrm>
            <a:off x="5201711" y="4000680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 &amp; Marketing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BB678083-1285-DCB4-ED15-688E3CDB6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829770"/>
              </p:ext>
            </p:extLst>
          </p:nvPr>
        </p:nvGraphicFramePr>
        <p:xfrm>
          <a:off x="6487410" y="4125399"/>
          <a:ext cx="396044" cy="21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196720" imgH="1168200" progId="">
                  <p:embed/>
                </p:oleObj>
              </mc:Choice>
              <mc:Fallback>
                <p:oleObj r:id="rId11" imgW="2196720" imgH="1168200" progId="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BB678083-1285-DCB4-ED15-688E3CDB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7410" y="4125399"/>
                        <a:ext cx="396044" cy="210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Obdélník 57">
            <a:hlinkClick r:id="rId13"/>
            <a:extLst>
              <a:ext uri="{FF2B5EF4-FFF2-40B4-BE49-F238E27FC236}">
                <a16:creationId xmlns:a16="http://schemas.microsoft.com/office/drawing/2014/main" id="{8937E1E2-DD20-F1AC-7831-1FB71002CD33}"/>
              </a:ext>
            </a:extLst>
          </p:cNvPr>
          <p:cNvSpPr/>
          <p:nvPr/>
        </p:nvSpPr>
        <p:spPr>
          <a:xfrm>
            <a:off x="6444467" y="3915182"/>
            <a:ext cx="2195986" cy="666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4939D-EAD1-C86E-9177-2CA1A7A95E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3266" y="2429175"/>
            <a:ext cx="1136991" cy="11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gestellen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Office PowerPoint</Application>
  <PresentationFormat>Bildschirmpräsentation (16:9)</PresentationFormat>
  <Paragraphs>108</Paragraphs>
  <Slides>10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Function Pro Medium</vt:lpstr>
      <vt:lpstr>Calibri</vt:lpstr>
      <vt:lpstr>Function Pro Book</vt:lpstr>
      <vt:lpstr>Wingdings</vt:lpstr>
      <vt:lpstr>Arial</vt:lpstr>
      <vt:lpstr>Office Theme</vt:lpstr>
      <vt:lpstr>Software für Statik und Dynamik</vt:lpstr>
      <vt:lpstr>Analyse von Stahlkonstruktionen in RFEM 6 und RSTAB 9</vt:lpstr>
      <vt:lpstr>Fragen während der Präsentation</vt:lpstr>
      <vt:lpstr>INHALT</vt:lpstr>
      <vt:lpstr>PowerPoint-Präsentation</vt:lpstr>
      <vt:lpstr>Haben Sie Fragen zu unseren Produkten?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Andreas Hörold</cp:lastModifiedBy>
  <cp:revision>734</cp:revision>
  <cp:lastPrinted>2020-11-16T07:28:00Z</cp:lastPrinted>
  <dcterms:created xsi:type="dcterms:W3CDTF">2018-11-29T07:45:44Z</dcterms:created>
  <dcterms:modified xsi:type="dcterms:W3CDTF">2023-03-07T13:04:47Z</dcterms:modified>
</cp:coreProperties>
</file>