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0" r:id="rId2"/>
    <p:sldId id="409" r:id="rId3"/>
    <p:sldId id="368" r:id="rId4"/>
    <p:sldId id="370" r:id="rId5"/>
    <p:sldId id="416" r:id="rId6"/>
    <p:sldId id="407" r:id="rId7"/>
    <p:sldId id="408" r:id="rId8"/>
    <p:sldId id="384" r:id="rId9"/>
    <p:sldId id="385" r:id="rId10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Function Pro Book" panose="020B0502020204020303" charset="0"/>
      <p:regular r:id="rId17"/>
      <p:bold r:id="rId18"/>
      <p:italic r:id="rId19"/>
      <p:boldItalic r:id="rId20"/>
    </p:embeddedFont>
    <p:embeddedFont>
      <p:font typeface="Function Pro Medium" panose="020B0502020204020303" charset="0"/>
      <p:regular r:id="rId21"/>
      <p:bold r:id="rId22"/>
      <p:italic r:id="rId23"/>
      <p:boldItalic r:id="rId2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7" pos="5511">
          <p15:clr>
            <a:srgbClr val="A4A3A4"/>
          </p15:clr>
        </p15:guide>
        <p15:guide id="8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36" autoAdjust="0"/>
    <p:restoredTop sz="96292" autoAdjust="0"/>
  </p:normalViewPr>
  <p:slideViewPr>
    <p:cSldViewPr>
      <p:cViewPr varScale="1">
        <p:scale>
          <a:sx n="104" d="100"/>
          <a:sy n="104" d="100"/>
        </p:scale>
        <p:origin x="1363" y="72"/>
      </p:cViewPr>
      <p:guideLst>
        <p:guide pos="5511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02.05.2023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125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hyperlink" Target="https://www.dlubal.com/de/support-und-schulungen/verkauf/vertriebsteam-kontaktieren" TargetMode="External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21" Type="http://schemas.openxmlformats.org/officeDocument/2006/relationships/image" Target="../media/image52.sv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sv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4.sv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1355123"/>
            <a:ext cx="3312368" cy="2908815"/>
          </a:xfrm>
        </p:spPr>
        <p:txBody>
          <a:bodyPr/>
          <a:lstStyle/>
          <a:p>
            <a:r>
              <a:rPr lang="de-DE" sz="2300" dirty="0"/>
              <a:t>Geschossweise Berechnung in RFEM 6 mit dem Add-On Gebäudemodell</a:t>
            </a:r>
            <a:endParaRPr lang="cs-CZ" sz="23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Jasmin Hartung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63638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(FH) Bastian Kuhn, </a:t>
            </a:r>
            <a:r>
              <a:rPr lang="de-DE" sz="1100" dirty="0" err="1"/>
              <a:t>M.Sc</a:t>
            </a:r>
            <a:r>
              <a:rPr lang="de-DE" sz="1100" dirty="0"/>
              <a:t>.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E1325C-E172-4CBE-82BE-33646E27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00" y="1620004"/>
            <a:ext cx="673199" cy="5048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B7472A9-F82E-5B67-47BF-819738B3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13593" y="1979019"/>
            <a:ext cx="2727536" cy="2204998"/>
          </a:xfrm>
          <a:prstGeom prst="rect">
            <a:avLst/>
          </a:prstGeom>
        </p:spPr>
      </p:pic>
      <p:sp>
        <p:nvSpPr>
          <p:cNvPr id="3" name="Zástupný symbol pro text 7">
            <a:extLst>
              <a:ext uri="{FF2B5EF4-FFF2-40B4-BE49-F238E27FC236}">
                <a16:creationId xmlns:a16="http://schemas.microsoft.com/office/drawing/2014/main" id="{49D719F1-BB20-DB4A-1FED-1B15C70EF208}"/>
              </a:ext>
            </a:extLst>
          </p:cNvPr>
          <p:cNvSpPr txBox="1">
            <a:spLocks/>
          </p:cNvSpPr>
          <p:nvPr/>
        </p:nvSpPr>
        <p:spPr>
          <a:xfrm>
            <a:off x="920748" y="2787774"/>
            <a:ext cx="1914240" cy="90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Dipl.-Ing. (FH) Stefan Frenzel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4" name="Obrázek 21">
            <a:extLst>
              <a:ext uri="{FF2B5EF4-FFF2-40B4-BE49-F238E27FC236}">
                <a16:creationId xmlns:a16="http://schemas.microsoft.com/office/drawing/2014/main" id="{666D13A9-7307-A9BC-22D5-6355014DEE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1334" y="2844006"/>
            <a:ext cx="668443" cy="5013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3CCF24F-5160-4A81-21F3-6F56B4CC9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4428" y="2355726"/>
            <a:ext cx="255818" cy="56019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65E3AF-A9CD-F791-7D6D-E24BF651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9" y="410236"/>
            <a:ext cx="677354" cy="5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8BA12710-DA59-4A0F-991B-193E0A80C83F}"/>
              </a:ext>
            </a:extLst>
          </p:cNvPr>
          <p:cNvSpPr txBox="1">
            <a:spLocks/>
          </p:cNvSpPr>
          <p:nvPr/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1604808" cy="690922"/>
          </a:xfrm>
        </p:spPr>
        <p:txBody>
          <a:bodyPr/>
          <a:lstStyle/>
          <a:p>
            <a:r>
              <a:rPr lang="cs-CZ" dirty="0"/>
              <a:t>INHALT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702223F-3B4B-4E2A-81F8-C731AC979CCB}"/>
              </a:ext>
            </a:extLst>
          </p:cNvPr>
          <p:cNvSpPr txBox="1"/>
          <p:nvPr/>
        </p:nvSpPr>
        <p:spPr>
          <a:xfrm>
            <a:off x="1619672" y="1523856"/>
            <a:ext cx="2232248" cy="3658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Definition von Geschossen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2313717-8F24-4188-815A-95D4D9D63D67}"/>
              </a:ext>
            </a:extLst>
          </p:cNvPr>
          <p:cNvSpPr txBox="1"/>
          <p:nvPr/>
        </p:nvSpPr>
        <p:spPr>
          <a:xfrm>
            <a:off x="1083562" y="1523856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28" name="TextovéPole 7">
            <a:extLst>
              <a:ext uri="{FF2B5EF4-FFF2-40B4-BE49-F238E27FC236}">
                <a16:creationId xmlns:a16="http://schemas.microsoft.com/office/drawing/2014/main" id="{70E64C59-EC4E-449F-8FE5-85D51E0CDDC2}"/>
              </a:ext>
            </a:extLst>
          </p:cNvPr>
          <p:cNvSpPr txBox="1"/>
          <p:nvPr/>
        </p:nvSpPr>
        <p:spPr>
          <a:xfrm>
            <a:off x="1619267" y="2005776"/>
            <a:ext cx="3600805" cy="341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600"/>
              </a:spcAft>
            </a:pPr>
            <a:r>
              <a:rPr lang="de-DE" sz="1300" b="1" dirty="0">
                <a:latin typeface="+mj-lt"/>
              </a:rPr>
              <a:t>Geschossmodellierung mit starren Ebenen</a:t>
            </a:r>
          </a:p>
        </p:txBody>
      </p:sp>
      <p:sp>
        <p:nvSpPr>
          <p:cNvPr id="31" name="TextovéPole 27">
            <a:extLst>
              <a:ext uri="{FF2B5EF4-FFF2-40B4-BE49-F238E27FC236}">
                <a16:creationId xmlns:a16="http://schemas.microsoft.com/office/drawing/2014/main" id="{9754BF4A-80FE-442B-9B53-33620094024D}"/>
              </a:ext>
            </a:extLst>
          </p:cNvPr>
          <p:cNvSpPr txBox="1"/>
          <p:nvPr/>
        </p:nvSpPr>
        <p:spPr>
          <a:xfrm>
            <a:off x="1079216" y="2005775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7">
            <a:extLst>
              <a:ext uri="{FF2B5EF4-FFF2-40B4-BE49-F238E27FC236}">
                <a16:creationId xmlns:a16="http://schemas.microsoft.com/office/drawing/2014/main" id="{45569D36-6664-4AD4-8926-398FE092167C}"/>
              </a:ext>
            </a:extLst>
          </p:cNvPr>
          <p:cNvSpPr txBox="1"/>
          <p:nvPr/>
        </p:nvSpPr>
        <p:spPr>
          <a:xfrm>
            <a:off x="1623548" y="2490295"/>
            <a:ext cx="2191504" cy="3209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600"/>
              </a:spcAft>
            </a:pPr>
            <a:r>
              <a:rPr lang="de-DE" sz="1300" b="1" dirty="0">
                <a:solidFill>
                  <a:srgbClr val="2D3475"/>
                </a:solidFill>
                <a:latin typeface="Function Pro Book"/>
              </a:rPr>
              <a:t>Ergebnisse in Geschossen</a:t>
            </a:r>
          </a:p>
        </p:txBody>
      </p:sp>
      <p:sp>
        <p:nvSpPr>
          <p:cNvPr id="11" name="TextovéPole 27">
            <a:extLst>
              <a:ext uri="{FF2B5EF4-FFF2-40B4-BE49-F238E27FC236}">
                <a16:creationId xmlns:a16="http://schemas.microsoft.com/office/drawing/2014/main" id="{7622A9C6-9B6E-49FA-9FAB-ADAD27B9F708}"/>
              </a:ext>
            </a:extLst>
          </p:cNvPr>
          <p:cNvSpPr txBox="1"/>
          <p:nvPr/>
        </p:nvSpPr>
        <p:spPr>
          <a:xfrm>
            <a:off x="1075675" y="2490144"/>
            <a:ext cx="432912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5" name="TextovéPole 7">
            <a:extLst>
              <a:ext uri="{FF2B5EF4-FFF2-40B4-BE49-F238E27FC236}">
                <a16:creationId xmlns:a16="http://schemas.microsoft.com/office/drawing/2014/main" id="{4E248C34-E3FF-C94E-9A69-D496BBBA780C}"/>
              </a:ext>
            </a:extLst>
          </p:cNvPr>
          <p:cNvSpPr txBox="1"/>
          <p:nvPr/>
        </p:nvSpPr>
        <p:spPr>
          <a:xfrm>
            <a:off x="1617621" y="2984889"/>
            <a:ext cx="1838255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spcAft>
                <a:spcPts val="1600"/>
              </a:spcAft>
            </a:pPr>
            <a:r>
              <a:rPr lang="de-DE" sz="1300" b="1" dirty="0">
                <a:solidFill>
                  <a:srgbClr val="2D3475"/>
                </a:solidFill>
                <a:latin typeface="Function Pro Book"/>
              </a:rPr>
              <a:t>Bemessung </a:t>
            </a:r>
          </a:p>
        </p:txBody>
      </p:sp>
      <p:sp>
        <p:nvSpPr>
          <p:cNvPr id="7" name="TextovéPole 27">
            <a:extLst>
              <a:ext uri="{FF2B5EF4-FFF2-40B4-BE49-F238E27FC236}">
                <a16:creationId xmlns:a16="http://schemas.microsoft.com/office/drawing/2014/main" id="{3C463A81-6058-AB64-88C5-0744F572D5FF}"/>
              </a:ext>
            </a:extLst>
          </p:cNvPr>
          <p:cNvSpPr txBox="1"/>
          <p:nvPr/>
        </p:nvSpPr>
        <p:spPr>
          <a:xfrm>
            <a:off x="1075675" y="2984889"/>
            <a:ext cx="43669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</a:t>
            </a:r>
            <a:r>
              <a:rPr lang="de-DE" sz="1400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01A9D2A-663E-1B7E-FCAA-962BBB46D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523856"/>
            <a:ext cx="1973428" cy="19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8" grpId="0"/>
      <p:bldP spid="31" grpId="0" animBg="1"/>
      <p:bldP spid="10" grpId="0"/>
      <p:bldP spid="11" grpId="0" animBg="1"/>
      <p:bldP spid="5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 err="1"/>
              <a:t>Haben</a:t>
            </a:r>
            <a:r>
              <a:rPr lang="en-US" dirty="0"/>
              <a:t> Sie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</a:t>
            </a:r>
            <a:r>
              <a:rPr lang="en-US" dirty="0" err="1"/>
              <a:t>Produkten</a:t>
            </a:r>
            <a:r>
              <a:rPr lang="en-US" dirty="0"/>
              <a:t>?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270270" y="1383618"/>
            <a:ext cx="6930022" cy="756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rgbClr val="2D3475"/>
                </a:solidFill>
                <a:latin typeface="+mj-lt"/>
              </a:rPr>
              <a:t>Treffen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gute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Entscheidung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nehmen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Kontakt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zu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unserem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Vertriebsteam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auf!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708825" y="3877153"/>
            <a:ext cx="2030541" cy="782829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de-DE" sz="2000" dirty="0">
                <a:solidFill>
                  <a:schemeClr val="tx2"/>
                </a:solidFill>
                <a:latin typeface="+mj-lt"/>
              </a:rPr>
              <a:t>Jetzt Termin vereinbaren</a:t>
            </a: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155926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293348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040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8040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70800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0282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0282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>
            <a:extLst>
              <a:ext uri="{FF2B5EF4-FFF2-40B4-BE49-F238E27FC236}">
                <a16:creationId xmlns:a16="http://schemas.microsoft.com/office/drawing/2014/main" id="{AD070E04-F1B9-D604-1F8E-582D7F885F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20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720600" imgH="3720600" progId="">
                  <p:embed/>
                </p:oleObj>
              </mc:Choice>
              <mc:Fallback>
                <p:oleObj r:id="rId9" imgW="3720600" imgH="3720600" progId="">
                  <p:embed/>
                  <p:pic>
                    <p:nvPicPr>
                      <p:cNvPr id="40" name="Objekt 39">
                        <a:extLst>
                          <a:ext uri="{FF2B5EF4-FFF2-40B4-BE49-F238E27FC236}">
                            <a16:creationId xmlns:a16="http://schemas.microsoft.com/office/drawing/2014/main" id="{AD070E04-F1B9-D604-1F8E-582D7F885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0020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1938750" y="3701583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3569390" y="3697503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7" name="Zástupný symbol pro text 25">
            <a:extLst>
              <a:ext uri="{FF2B5EF4-FFF2-40B4-BE49-F238E27FC236}">
                <a16:creationId xmlns:a16="http://schemas.microsoft.com/office/drawing/2014/main" id="{9BC4799B-8500-2632-745C-CA589E7FF6F5}"/>
              </a:ext>
            </a:extLst>
          </p:cNvPr>
          <p:cNvSpPr txBox="1">
            <a:spLocks/>
          </p:cNvSpPr>
          <p:nvPr/>
        </p:nvSpPr>
        <p:spPr>
          <a:xfrm>
            <a:off x="5200030" y="3697502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sv-SE" sz="900" dirty="0">
                <a:solidFill>
                  <a:srgbClr val="2D3475"/>
                </a:solidFill>
                <a:latin typeface="+mj-lt"/>
              </a:rPr>
              <a:t>Dipl.-Ing. (FH) Michael Hansen</a:t>
            </a:r>
            <a:endParaRPr lang="de-DE" sz="900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1938750" y="3878536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3566381" y="3883196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Zástupný symbol pro text 25">
            <a:extLst>
              <a:ext uri="{FF2B5EF4-FFF2-40B4-BE49-F238E27FC236}">
                <a16:creationId xmlns:a16="http://schemas.microsoft.com/office/drawing/2014/main" id="{46622A34-CAEE-5312-F371-722B065A903E}"/>
              </a:ext>
            </a:extLst>
          </p:cNvPr>
          <p:cNvSpPr txBox="1">
            <a:spLocks/>
          </p:cNvSpPr>
          <p:nvPr/>
        </p:nvSpPr>
        <p:spPr>
          <a:xfrm>
            <a:off x="5201711" y="4000680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 &amp; Marketing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BB678083-1285-DCB4-ED15-688E3CDB63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829770"/>
              </p:ext>
            </p:extLst>
          </p:nvPr>
        </p:nvGraphicFramePr>
        <p:xfrm>
          <a:off x="6487410" y="4125399"/>
          <a:ext cx="396044" cy="21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196720" imgH="1168200" progId="">
                  <p:embed/>
                </p:oleObj>
              </mc:Choice>
              <mc:Fallback>
                <p:oleObj r:id="rId11" imgW="2196720" imgH="1168200" progId="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BB678083-1285-DCB4-ED15-688E3CDB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7410" y="4125399"/>
                        <a:ext cx="396044" cy="210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Obdélník 57">
            <a:hlinkClick r:id="rId13"/>
            <a:extLst>
              <a:ext uri="{FF2B5EF4-FFF2-40B4-BE49-F238E27FC236}">
                <a16:creationId xmlns:a16="http://schemas.microsoft.com/office/drawing/2014/main" id="{8937E1E2-DD20-F1AC-7831-1FB71002CD33}"/>
              </a:ext>
            </a:extLst>
          </p:cNvPr>
          <p:cNvSpPr/>
          <p:nvPr/>
        </p:nvSpPr>
        <p:spPr>
          <a:xfrm>
            <a:off x="6444467" y="3915182"/>
            <a:ext cx="2195986" cy="666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4939D-EAD1-C86E-9177-2CA1A7A95E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3266" y="2429175"/>
            <a:ext cx="1136991" cy="11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gestellen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451</Words>
  <Application>Microsoft Office PowerPoint</Application>
  <PresentationFormat>Bildschirmpräsentation (16:9)</PresentationFormat>
  <Paragraphs>93</Paragraphs>
  <Slides>9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Function Pro Book</vt:lpstr>
      <vt:lpstr>Calibri</vt:lpstr>
      <vt:lpstr>Wingdings</vt:lpstr>
      <vt:lpstr>Arial</vt:lpstr>
      <vt:lpstr>Function Pro Medium</vt:lpstr>
      <vt:lpstr>Office Theme</vt:lpstr>
      <vt:lpstr>Software für Statik und Dynamik</vt:lpstr>
      <vt:lpstr>Geschossweise Berechnung in RFEM 6 mit dem Add-On Gebäudemodell</vt:lpstr>
      <vt:lpstr>Fragen während der Präsentation</vt:lpstr>
      <vt:lpstr>INHALT</vt:lpstr>
      <vt:lpstr>Haben Sie Fragen zu unseren Produkten?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Jasmin Hartung</cp:lastModifiedBy>
  <cp:revision>759</cp:revision>
  <cp:lastPrinted>2020-11-16T07:28:00Z</cp:lastPrinted>
  <dcterms:created xsi:type="dcterms:W3CDTF">2018-11-29T07:45:44Z</dcterms:created>
  <dcterms:modified xsi:type="dcterms:W3CDTF">2023-05-02T11:11:44Z</dcterms:modified>
</cp:coreProperties>
</file>