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70" r:id="rId2"/>
    <p:sldId id="409" r:id="rId3"/>
    <p:sldId id="368" r:id="rId4"/>
    <p:sldId id="410" r:id="rId5"/>
    <p:sldId id="419" r:id="rId6"/>
    <p:sldId id="420" r:id="rId7"/>
    <p:sldId id="421" r:id="rId8"/>
    <p:sldId id="416" r:id="rId9"/>
    <p:sldId id="407" r:id="rId10"/>
    <p:sldId id="408" r:id="rId11"/>
    <p:sldId id="384" r:id="rId12"/>
    <p:sldId id="385" r:id="rId13"/>
  </p:sldIdLst>
  <p:sldSz cx="9144000" cy="5143500" type="screen16x9"/>
  <p:notesSz cx="6791325" cy="992505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Function Pro Book" panose="020B0502020204020303" charset="0"/>
      <p:regular r:id="rId20"/>
      <p:bold r:id="rId21"/>
      <p:italic r:id="rId22"/>
      <p:boldItalic r:id="rId23"/>
    </p:embeddedFont>
    <p:embeddedFont>
      <p:font typeface="Function Pro Medium" panose="020B0502020204020303" charset="0"/>
      <p:regular r:id="rId24"/>
      <p:bold r:id="rId25"/>
      <p:italic r:id="rId26"/>
      <p:boldItalic r:id="rId27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121">
          <p15:clr>
            <a:srgbClr val="A4A3A4"/>
          </p15:clr>
        </p15:guide>
        <p15:guide id="4" pos="385">
          <p15:clr>
            <a:srgbClr val="A4A3A4"/>
          </p15:clr>
        </p15:guide>
        <p15:guide id="5" orient="horz" pos="2573">
          <p15:clr>
            <a:srgbClr val="A4A3A4"/>
          </p15:clr>
        </p15:guide>
        <p15:guide id="6" orient="horz" pos="3003">
          <p15:clr>
            <a:srgbClr val="A4A3A4"/>
          </p15:clr>
        </p15:guide>
        <p15:guide id="7" pos="5511">
          <p15:clr>
            <a:srgbClr val="A4A3A4"/>
          </p15:clr>
        </p15:guide>
        <p15:guide id="8" pos="22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3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3475"/>
    <a:srgbClr val="00A5E5"/>
    <a:srgbClr val="192661"/>
    <a:srgbClr val="000000"/>
    <a:srgbClr val="DAEFF7"/>
    <a:srgbClr val="131F56"/>
    <a:srgbClr val="43A35A"/>
    <a:srgbClr val="FF00FF"/>
    <a:srgbClr val="C2E4EF"/>
    <a:srgbClr val="EFF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65" autoAdjust="0"/>
    <p:restoredTop sz="94154" autoAdjust="0"/>
  </p:normalViewPr>
  <p:slideViewPr>
    <p:cSldViewPr>
      <p:cViewPr>
        <p:scale>
          <a:sx n="100" d="100"/>
          <a:sy n="100" d="100"/>
        </p:scale>
        <p:origin x="590" y="110"/>
      </p:cViewPr>
      <p:guideLst>
        <p:guide orient="horz" pos="1030"/>
        <p:guide pos="2880"/>
        <p:guide orient="horz" pos="1121"/>
        <p:guide pos="385"/>
        <p:guide orient="horz" pos="2573"/>
        <p:guide orient="horz" pos="3003"/>
        <p:guide pos="5511"/>
        <p:guide pos="2200"/>
      </p:guideLst>
    </p:cSldViewPr>
  </p:slideViewPr>
  <p:outlineViewPr>
    <p:cViewPr>
      <p:scale>
        <a:sx n="33" d="100"/>
        <a:sy n="33" d="100"/>
      </p:scale>
      <p:origin x="0" y="-60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100" d="100"/>
          <a:sy n="100" d="100"/>
        </p:scale>
        <p:origin x="3552" y="84"/>
      </p:cViewPr>
      <p:guideLst>
        <p:guide orient="horz" pos="3126"/>
        <p:guide pos="2139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7CE902-CFA5-4730-AB87-518F9E10607B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B8FBB3-FC9B-4E75-BE34-FCCA8A6F2F9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2278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6846" y="0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F8E3C3-47D6-4689-9FB0-0E405C0680DD}" type="datetimeFigureOut">
              <a:rPr lang="cs-CZ" smtClean="0"/>
              <a:t>15.05.2023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3525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133" y="4714399"/>
            <a:ext cx="5433060" cy="4466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6846" y="9427075"/>
            <a:ext cx="2942908" cy="4962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1675E7-9070-49D7-96FC-786EE9745625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17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723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8569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689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1462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1201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271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8697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858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1675E7-9070-49D7-96FC-786EE9745625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91694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03648" y="2067694"/>
            <a:ext cx="2952328" cy="1080120"/>
          </a:xfrm>
        </p:spPr>
        <p:txBody>
          <a:bodyPr>
            <a:normAutofit/>
          </a:bodyPr>
          <a:lstStyle>
            <a:lvl1pPr algn="l">
              <a:defRPr sz="2350" b="1"/>
            </a:lvl1pPr>
          </a:lstStyle>
          <a:p>
            <a:r>
              <a:rPr lang="cs-CZ" dirty="0" err="1"/>
              <a:t>Structural</a:t>
            </a:r>
            <a:r>
              <a:rPr lang="cs-CZ" dirty="0"/>
              <a:t> </a:t>
            </a:r>
            <a:r>
              <a:rPr lang="cs-CZ" dirty="0" err="1"/>
              <a:t>Analysis</a:t>
            </a:r>
            <a:r>
              <a:rPr lang="cs-CZ" dirty="0"/>
              <a:t> &amp; Design Software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3678"/>
            <a:ext cx="1205132" cy="1368000"/>
          </a:xfrm>
          <a:prstGeom prst="rect">
            <a:avLst/>
          </a:prstGeom>
        </p:spPr>
      </p:pic>
      <p:sp>
        <p:nvSpPr>
          <p:cNvPr id="7" name="Textfeld 1">
            <a:extLst>
              <a:ext uri="{FF2B5EF4-FFF2-40B4-BE49-F238E27FC236}">
                <a16:creationId xmlns:a16="http://schemas.microsoft.com/office/drawing/2014/main" id="{5B2D5E5B-AC05-43BF-A8FB-AB55732DC8E9}"/>
              </a:ext>
            </a:extLst>
          </p:cNvPr>
          <p:cNvSpPr txBox="1"/>
          <p:nvPr userDrawn="1"/>
        </p:nvSpPr>
        <p:spPr>
          <a:xfrm>
            <a:off x="7128795" y="4686404"/>
            <a:ext cx="1835693" cy="2616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cs-CZ" sz="1650" b="1" dirty="0">
                <a:solidFill>
                  <a:srgbClr val="00A5E5"/>
                </a:solidFill>
                <a:latin typeface="Function Pro Book" pitchFamily="34" charset="-18"/>
              </a:rPr>
              <a:t>www.dlubal.com</a:t>
            </a:r>
            <a:endParaRPr lang="de-DE" sz="1650" b="1" dirty="0">
              <a:solidFill>
                <a:srgbClr val="00A5E5"/>
              </a:solidFill>
              <a:latin typeface="Function Pro Book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724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2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9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 err="1"/>
              <a:t>Features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RF-FORM-FINDING</a:t>
            </a:r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5148064" y="1455627"/>
            <a:ext cx="3600649" cy="3204280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  <p:sp>
        <p:nvSpPr>
          <p:cNvPr id="37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35338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0" name="Přímá spojnice 19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chemeClr val="bg1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  <p:sp>
        <p:nvSpPr>
          <p:cNvPr id="36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dirty="0"/>
              <a:t>Overview of the tensile membrane add-on modules 1/2</a:t>
            </a:r>
          </a:p>
        </p:txBody>
      </p:sp>
    </p:spTree>
    <p:extLst>
      <p:ext uri="{BB962C8B-B14F-4D97-AF65-F5344CB8AC3E}">
        <p14:creationId xmlns:p14="http://schemas.microsoft.com/office/powerpoint/2010/main" val="3635574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RWIND – </a:t>
            </a:r>
            <a:r>
              <a:rPr lang="cs-CZ" dirty="0" err="1"/>
              <a:t>Wind</a:t>
            </a:r>
            <a:r>
              <a:rPr lang="cs-CZ" dirty="0"/>
              <a:t> </a:t>
            </a:r>
            <a:r>
              <a:rPr lang="cs-CZ" dirty="0" err="1"/>
              <a:t>Flow</a:t>
            </a:r>
            <a:r>
              <a:rPr lang="cs-CZ" dirty="0"/>
              <a:t> on </a:t>
            </a:r>
            <a:r>
              <a:rPr lang="cs-CZ" dirty="0" err="1"/>
              <a:t>Structures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3" name="Zástupný symbol pro obrázek 5"/>
          <p:cNvSpPr>
            <a:spLocks noGrp="1"/>
          </p:cNvSpPr>
          <p:nvPr>
            <p:ph type="pic" sz="quarter" idx="11" hasCustomPrompt="1"/>
          </p:nvPr>
        </p:nvSpPr>
        <p:spPr>
          <a:xfrm>
            <a:off x="253672" y="2103697"/>
            <a:ext cx="8495041" cy="2556209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 Development</a:t>
            </a:r>
          </a:p>
        </p:txBody>
      </p:sp>
      <p:sp>
        <p:nvSpPr>
          <p:cNvPr id="36" name="Zástupný symbol pro text 25"/>
          <p:cNvSpPr>
            <a:spLocks noGrp="1"/>
          </p:cNvSpPr>
          <p:nvPr>
            <p:ph type="body" sz="quarter" idx="15" hasCustomPrompt="1"/>
          </p:nvPr>
        </p:nvSpPr>
        <p:spPr>
          <a:xfrm>
            <a:off x="360040" y="1455738"/>
            <a:ext cx="4572000" cy="3203575"/>
          </a:xfrm>
        </p:spPr>
        <p:txBody>
          <a:bodyPr>
            <a:normAutofit/>
          </a:bodyPr>
          <a:lstStyle>
            <a:lvl1pPr marL="0" indent="-252000">
              <a:spcBef>
                <a:spcPts val="0"/>
              </a:spcBef>
              <a:spcAft>
                <a:spcPts val="1000"/>
              </a:spcAft>
              <a:defRPr sz="1400" b="1">
                <a:latin typeface="+mn-lt"/>
              </a:defRPr>
            </a:lvl1pPr>
            <a:lvl2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2pPr>
            <a:lvl3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3pPr>
            <a:lvl4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4pPr>
            <a:lvl5pPr>
              <a:spcBef>
                <a:spcPts val="0"/>
              </a:spcBef>
              <a:spcAft>
                <a:spcPts val="1000"/>
              </a:spcAft>
              <a:defRPr b="1">
                <a:latin typeface="+mj-lt"/>
              </a:defRPr>
            </a:lvl5pPr>
          </a:lstStyle>
          <a:p>
            <a:pPr lvl="0"/>
            <a:r>
              <a:rPr lang="cs-CZ" dirty="0" err="1"/>
              <a:t>Content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302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délník 16"/>
          <p:cNvSpPr/>
          <p:nvPr userDrawn="1"/>
        </p:nvSpPr>
        <p:spPr>
          <a:xfrm>
            <a:off x="0" y="0"/>
            <a:ext cx="8748465" cy="5796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/>
          <p:cNvCxnSpPr/>
          <p:nvPr userDrawn="1"/>
        </p:nvCxnSpPr>
        <p:spPr>
          <a:xfrm>
            <a:off x="8748465" y="4767950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Free Online </a:t>
            </a:r>
            <a:r>
              <a:rPr lang="cs-CZ" dirty="0" err="1"/>
              <a:t>Services</a:t>
            </a:r>
            <a:endParaRPr lang="cs-CZ" dirty="0"/>
          </a:p>
        </p:txBody>
      </p:sp>
      <p:cxnSp>
        <p:nvCxnSpPr>
          <p:cNvPr id="27" name="Přímá spojnice 2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1" name="Obrázek 3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2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34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57AB6C07-F631-4FBC-98B2-2DC42A2D5F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00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ek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"/>
          <a:stretch/>
        </p:blipFill>
        <p:spPr>
          <a:xfrm>
            <a:off x="-1" y="0"/>
            <a:ext cx="8748000" cy="5145391"/>
          </a:xfrm>
          <a:prstGeom prst="rect">
            <a:avLst/>
          </a:prstGeom>
        </p:spPr>
      </p:pic>
      <p:sp>
        <p:nvSpPr>
          <p:cNvPr id="1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4" name="Přímá spojnice 1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7" name="Přímá spojnice 16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0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1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23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2484437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Coffee Break</a:t>
            </a:r>
          </a:p>
        </p:txBody>
      </p:sp>
    </p:spTree>
    <p:extLst>
      <p:ext uri="{BB962C8B-B14F-4D97-AF65-F5344CB8AC3E}">
        <p14:creationId xmlns:p14="http://schemas.microsoft.com/office/powerpoint/2010/main" val="4149780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19"/>
            <a:ext cx="8748000" cy="5144153"/>
          </a:xfrm>
          <a:prstGeom prst="rect">
            <a:avLst/>
          </a:prstGeom>
        </p:spPr>
      </p:pic>
      <p:sp>
        <p:nvSpPr>
          <p:cNvPr id="16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7" name="Přímá spojnice 1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cxnSp>
        <p:nvCxnSpPr>
          <p:cNvPr id="19" name="Přímá spojnice 1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3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4" name="Zástupný symbol pro text 6"/>
          <p:cNvSpPr>
            <a:spLocks noGrp="1"/>
          </p:cNvSpPr>
          <p:nvPr>
            <p:ph type="body" sz="quarter" idx="11" hasCustomPrompt="1"/>
          </p:nvPr>
        </p:nvSpPr>
        <p:spPr>
          <a:xfrm>
            <a:off x="755080" y="1599642"/>
            <a:ext cx="2016720" cy="25202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100">
                <a:solidFill>
                  <a:srgbClr val="00A5E5"/>
                </a:solidFill>
              </a:defRPr>
            </a:lvl1pPr>
            <a:lvl2pPr marL="457200" indent="0">
              <a:buNone/>
              <a:defRPr sz="1200">
                <a:solidFill>
                  <a:srgbClr val="00A5E5"/>
                </a:solidFill>
              </a:defRPr>
            </a:lvl2pPr>
            <a:lvl3pPr marL="914400" indent="0">
              <a:buNone/>
              <a:defRPr sz="1200">
                <a:solidFill>
                  <a:srgbClr val="00A5E5"/>
                </a:solidFill>
              </a:defRPr>
            </a:lvl3pPr>
            <a:lvl4pPr marL="1371600" indent="0">
              <a:buNone/>
              <a:defRPr sz="1200">
                <a:solidFill>
                  <a:srgbClr val="00A5E5"/>
                </a:solidFill>
              </a:defRPr>
            </a:lvl4pPr>
            <a:lvl5pPr marL="1828800" indent="0">
              <a:buNone/>
              <a:defRPr sz="1200">
                <a:solidFill>
                  <a:srgbClr val="00A5E5"/>
                </a:solidFill>
              </a:defRPr>
            </a:lvl5pPr>
          </a:lstStyle>
          <a:p>
            <a:pPr lvl="0"/>
            <a:r>
              <a:rPr lang="en-US" noProof="0" dirty="0"/>
              <a:t>Open Discussion</a:t>
            </a:r>
          </a:p>
        </p:txBody>
      </p:sp>
      <p:sp>
        <p:nvSpPr>
          <p:cNvPr id="25" name="Zástupný symbol pro text 10"/>
          <p:cNvSpPr>
            <a:spLocks noGrp="1"/>
          </p:cNvSpPr>
          <p:nvPr>
            <p:ph type="body" sz="quarter" idx="12" hasCustomPrompt="1"/>
          </p:nvPr>
        </p:nvSpPr>
        <p:spPr>
          <a:xfrm>
            <a:off x="719138" y="1995984"/>
            <a:ext cx="3168786" cy="1439862"/>
          </a:xfrm>
        </p:spPr>
        <p:txBody>
          <a:bodyPr>
            <a:normAutofit/>
          </a:bodyPr>
          <a:lstStyle>
            <a:lvl1pPr marL="0" indent="0">
              <a:lnSpc>
                <a:spcPts val="4000"/>
              </a:lnSpc>
              <a:spcBef>
                <a:spcPts val="0"/>
              </a:spcBef>
              <a:buNone/>
              <a:defRPr sz="4200" baseline="0"/>
            </a:lvl1pPr>
            <a:lvl2pPr marL="457200" indent="0">
              <a:spcBef>
                <a:spcPts val="0"/>
              </a:spcBef>
              <a:buNone/>
              <a:defRPr/>
            </a:lvl2pPr>
            <a:lvl3pPr marL="914400" indent="0">
              <a:spcBef>
                <a:spcPts val="0"/>
              </a:spcBef>
              <a:buNone/>
              <a:defRPr/>
            </a:lvl3pPr>
            <a:lvl4pPr marL="1371600" indent="0">
              <a:spcBef>
                <a:spcPts val="0"/>
              </a:spcBef>
              <a:buNone/>
              <a:defRPr/>
            </a:lvl4pPr>
            <a:lvl5pPr marL="182880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noProof="0" dirty="0"/>
              <a:t>Any Questions</a:t>
            </a:r>
          </a:p>
        </p:txBody>
      </p:sp>
    </p:spTree>
    <p:extLst>
      <p:ext uri="{BB962C8B-B14F-4D97-AF65-F5344CB8AC3E}">
        <p14:creationId xmlns:p14="http://schemas.microsoft.com/office/powerpoint/2010/main" val="33187429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 userDrawn="1"/>
        </p:nvSpPr>
        <p:spPr>
          <a:xfrm>
            <a:off x="0" y="1305076"/>
            <a:ext cx="4572000" cy="270683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33317"/>
            <a:ext cx="2904208" cy="1498673"/>
          </a:xfrm>
          <a:prstGeom prst="rect">
            <a:avLst/>
          </a:prstGeom>
        </p:spPr>
      </p:pic>
      <p:sp>
        <p:nvSpPr>
          <p:cNvPr id="9" name="Ovál 8"/>
          <p:cNvSpPr/>
          <p:nvPr userDrawn="1"/>
        </p:nvSpPr>
        <p:spPr>
          <a:xfrm>
            <a:off x="548700" y="1518564"/>
            <a:ext cx="1404000" cy="14041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3" name="Footer Placeholder 3"/>
          <p:cNvSpPr txBox="1">
            <a:spLocks/>
          </p:cNvSpPr>
          <p:nvPr userDrawn="1"/>
        </p:nvSpPr>
        <p:spPr>
          <a:xfrm rot="16200000">
            <a:off x="8154145" y="3778139"/>
            <a:ext cx="1584177" cy="3955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650" b="1" kern="1200">
                <a:solidFill>
                  <a:srgbClr val="00A5E5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150" dirty="0"/>
              <a:t>www.dlubal.com</a:t>
            </a:r>
          </a:p>
        </p:txBody>
      </p:sp>
      <p:cxnSp>
        <p:nvCxnSpPr>
          <p:cNvPr id="24" name="Přímá spojnice 23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" y="1599642"/>
            <a:ext cx="1242000" cy="1242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293702"/>
            <a:ext cx="846000" cy="846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180" y="1293702"/>
            <a:ext cx="846000" cy="846000"/>
          </a:xfrm>
          <a:prstGeom prst="rect">
            <a:avLst/>
          </a:prstGeom>
        </p:spPr>
      </p:pic>
      <p:cxnSp>
        <p:nvCxnSpPr>
          <p:cNvPr id="31" name="Přímá spojnice 30"/>
          <p:cNvCxnSpPr/>
          <p:nvPr userDrawn="1"/>
        </p:nvCxnSpPr>
        <p:spPr>
          <a:xfrm>
            <a:off x="8748465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ázek 5"/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8" b="2335"/>
          <a:stretch/>
        </p:blipFill>
        <p:spPr>
          <a:xfrm>
            <a:off x="6254011" y="1272366"/>
            <a:ext cx="2889989" cy="3871134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687612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ástupný symbol pro text 20"/>
          <p:cNvSpPr>
            <a:spLocks noGrp="1"/>
          </p:cNvSpPr>
          <p:nvPr>
            <p:ph type="body" sz="quarter" idx="11" hasCustomPrompt="1"/>
          </p:nvPr>
        </p:nvSpPr>
        <p:spPr>
          <a:xfrm>
            <a:off x="254000" y="411511"/>
            <a:ext cx="7810387" cy="468052"/>
          </a:xfrm>
        </p:spPr>
        <p:txBody>
          <a:bodyPr>
            <a:noAutofit/>
          </a:bodyPr>
          <a:lstStyle>
            <a:lvl1pPr marL="0" indent="0">
              <a:buNone/>
              <a:defRPr sz="2600" b="1">
                <a:latin typeface="+mj-lt"/>
              </a:defRPr>
            </a:lvl1pPr>
            <a:lvl2pPr marL="457200" indent="0">
              <a:buNone/>
              <a:defRPr sz="2600" b="1">
                <a:latin typeface="+mj-lt"/>
              </a:defRPr>
            </a:lvl2pPr>
            <a:lvl3pPr marL="914400" indent="0">
              <a:buNone/>
              <a:defRPr sz="2600" b="1">
                <a:latin typeface="+mj-lt"/>
              </a:defRPr>
            </a:lvl3pPr>
            <a:lvl4pPr marL="1371600" indent="0">
              <a:buNone/>
              <a:defRPr sz="2600" b="1">
                <a:latin typeface="+mj-lt"/>
              </a:defRPr>
            </a:lvl4pPr>
            <a:lvl5pPr marL="1828800" indent="0">
              <a:buNone/>
              <a:defRPr sz="2600" b="1">
                <a:latin typeface="+mj-lt"/>
              </a:defRPr>
            </a:lvl5pPr>
          </a:lstStyle>
          <a:p>
            <a:pPr lvl="0"/>
            <a:r>
              <a:rPr lang="en-US" noProof="0" dirty="0"/>
              <a:t>Get further detail about </a:t>
            </a:r>
            <a:r>
              <a:rPr lang="en-US" noProof="0" dirty="0" err="1"/>
              <a:t>Dlubal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37635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48" t="23451" r="39660" b="33428"/>
          <a:stretch/>
        </p:blipFill>
        <p:spPr>
          <a:xfrm>
            <a:off x="3463047" y="1206230"/>
            <a:ext cx="2052536" cy="2217906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23" y="3471850"/>
            <a:ext cx="9134877" cy="612068"/>
          </a:xfrm>
        </p:spPr>
        <p:txBody>
          <a:bodyPr>
            <a:normAutofit/>
          </a:bodyPr>
          <a:lstStyle>
            <a:lvl1pPr marL="0" indent="0" algn="ctr">
              <a:buNone/>
              <a:defRPr sz="2600" b="1">
                <a:solidFill>
                  <a:srgbClr val="00A5E5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95187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Obrázek 2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33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Přímá spojnice 34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7" name="Přímá spojnice 36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9" name="Obrázek 38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40" name="Obrázek 3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1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1456283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4" name="Zástupný symbol pro obrázek 16"/>
          <p:cNvSpPr>
            <a:spLocks noGrp="1"/>
          </p:cNvSpPr>
          <p:nvPr>
            <p:ph type="pic" sz="quarter" idx="12"/>
          </p:nvPr>
        </p:nvSpPr>
        <p:spPr>
          <a:xfrm>
            <a:off x="359532" y="2470936"/>
            <a:ext cx="540817" cy="5394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6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7" name="Zástupný symbol pro text 4"/>
          <p:cNvSpPr>
            <a:spLocks noGrp="1"/>
          </p:cNvSpPr>
          <p:nvPr>
            <p:ph type="body" sz="quarter" idx="31" hasCustomPrompt="1"/>
          </p:nvPr>
        </p:nvSpPr>
        <p:spPr>
          <a:xfrm>
            <a:off x="971600" y="339502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8" name="Zástupný symbol pro text 4"/>
          <p:cNvSpPr>
            <a:spLocks noGrp="1"/>
          </p:cNvSpPr>
          <p:nvPr>
            <p:ph type="body" sz="quarter" idx="32" hasCustomPrompt="1"/>
          </p:nvPr>
        </p:nvSpPr>
        <p:spPr>
          <a:xfrm>
            <a:off x="971600" y="1383618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9" name="Zástupný symbol pro text 4"/>
          <p:cNvSpPr>
            <a:spLocks noGrp="1"/>
          </p:cNvSpPr>
          <p:nvPr>
            <p:ph type="body" sz="quarter" idx="33" hasCustomPrompt="1"/>
          </p:nvPr>
        </p:nvSpPr>
        <p:spPr>
          <a:xfrm>
            <a:off x="971600" y="2391730"/>
            <a:ext cx="1836204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5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650287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 TRAINING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724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ázek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"/>
          <a:stretch/>
        </p:blipFill>
        <p:spPr>
          <a:xfrm>
            <a:off x="0" y="0"/>
            <a:ext cx="6448480" cy="5143500"/>
          </a:xfrm>
          <a:prstGeom prst="rect">
            <a:avLst/>
          </a:prstGeom>
        </p:spPr>
      </p:pic>
      <p:sp>
        <p:nvSpPr>
          <p:cNvPr id="2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3" name="Přímá spojnice 32"/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Přímá spojnice 33"/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36" name="Přímá spojnice 3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38" name="Obrázek 3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5580112" y="1203598"/>
            <a:ext cx="3564352" cy="3620356"/>
          </a:xfrm>
          <a:prstGeom prst="rect">
            <a:avLst/>
          </a:prstGeom>
        </p:spPr>
      </p:pic>
      <p:pic>
        <p:nvPicPr>
          <p:cNvPr id="39" name="Obrázek 3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40" name="Zástupný symbol pro obrázek 16"/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1" name="Zástupný symbol pro obrázek 16"/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2196244" cy="2340259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  <p:sp>
        <p:nvSpPr>
          <p:cNvPr id="44" name="Zástupný symbol pro obrázek 42"/>
          <p:cNvSpPr>
            <a:spLocks noGrp="1"/>
          </p:cNvSpPr>
          <p:nvPr>
            <p:ph type="pic" sz="quarter" idx="24" hasCustomPrompt="1"/>
          </p:nvPr>
        </p:nvSpPr>
        <p:spPr>
          <a:xfrm>
            <a:off x="5951549" y="1563638"/>
            <a:ext cx="2909919" cy="2195947"/>
          </a:xfrm>
        </p:spPr>
        <p:txBody>
          <a:bodyPr/>
          <a:lstStyle>
            <a:lvl1pPr>
              <a:tabLst>
                <a:tab pos="2151063" algn="l"/>
              </a:tabLst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45" name="Zástupný symbol pro text 4"/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6" name="Zástupný symbol pro text 4"/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47" name="Zástupný symbol pro text 21"/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86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bdélník 18">
            <a:extLst>
              <a:ext uri="{FF2B5EF4-FFF2-40B4-BE49-F238E27FC236}">
                <a16:creationId xmlns:a16="http://schemas.microsoft.com/office/drawing/2014/main" id="{A2D95C20-4C8A-48E1-9800-5B1B15699FDE}"/>
              </a:ext>
            </a:extLst>
          </p:cNvPr>
          <p:cNvSpPr/>
          <p:nvPr userDrawn="1"/>
        </p:nvSpPr>
        <p:spPr>
          <a:xfrm>
            <a:off x="7092280" y="0"/>
            <a:ext cx="1656184" cy="5143500"/>
          </a:xfrm>
          <a:prstGeom prst="rect">
            <a:avLst/>
          </a:prstGeom>
          <a:solidFill>
            <a:srgbClr val="EFF9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bdélník 19">
            <a:extLst>
              <a:ext uri="{FF2B5EF4-FFF2-40B4-BE49-F238E27FC236}">
                <a16:creationId xmlns:a16="http://schemas.microsoft.com/office/drawing/2014/main" id="{9C84310D-4BAC-4645-B687-85496082069E}"/>
              </a:ext>
            </a:extLst>
          </p:cNvPr>
          <p:cNvSpPr/>
          <p:nvPr userDrawn="1"/>
        </p:nvSpPr>
        <p:spPr>
          <a:xfrm>
            <a:off x="0" y="0"/>
            <a:ext cx="2880000" cy="514350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D74E6BC9-7AE3-4F49-B13C-8F680FBC13C2}"/>
              </a:ext>
            </a:extLst>
          </p:cNvPr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4D188146-1F7E-4861-B8E4-B48341BEF72A}"/>
              </a:ext>
            </a:extLst>
          </p:cNvPr>
          <p:cNvCxnSpPr/>
          <p:nvPr userDrawn="1"/>
        </p:nvCxnSpPr>
        <p:spPr>
          <a:xfrm>
            <a:off x="8748464" y="0"/>
            <a:ext cx="0" cy="51435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nice 22">
            <a:extLst>
              <a:ext uri="{FF2B5EF4-FFF2-40B4-BE49-F238E27FC236}">
                <a16:creationId xmlns:a16="http://schemas.microsoft.com/office/drawing/2014/main" id="{524B9486-77A8-42C9-807E-400A91B70240}"/>
              </a:ext>
            </a:extLst>
          </p:cNvPr>
          <p:cNvCxnSpPr/>
          <p:nvPr userDrawn="1"/>
        </p:nvCxnSpPr>
        <p:spPr>
          <a:xfrm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7">
            <a:extLst>
              <a:ext uri="{FF2B5EF4-FFF2-40B4-BE49-F238E27FC236}">
                <a16:creationId xmlns:a16="http://schemas.microsoft.com/office/drawing/2014/main" id="{BB142333-410E-4F49-9242-99D93D6AE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6" cy="575906"/>
          </a:xfrm>
          <a:prstGeom prst="rect">
            <a:avLst/>
          </a:prstGeom>
        </p:spPr>
      </p:pic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F563B758-B42C-4409-9965-E1F1427A4ADC}"/>
              </a:ext>
            </a:extLst>
          </p:cNvPr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1E62EE5D-1769-45D7-B63D-1DA67040D9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850872A7-36F0-4D43-A66F-F8297F1B08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8" name="Zástupný symbol pro obrázek 16">
            <a:extLst>
              <a:ext uri="{FF2B5EF4-FFF2-40B4-BE49-F238E27FC236}">
                <a16:creationId xmlns:a16="http://schemas.microsoft.com/office/drawing/2014/main" id="{84476FC8-7A06-40A7-9EF4-C59B3255D9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8775" y="411509"/>
            <a:ext cx="794165" cy="79208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9" name="Zástupný symbol pro obrázek 16">
            <a:extLst>
              <a:ext uri="{FF2B5EF4-FFF2-40B4-BE49-F238E27FC236}">
                <a16:creationId xmlns:a16="http://schemas.microsoft.com/office/drawing/2014/main" id="{BCC62426-40F8-4D51-B392-B9FCE3127C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9532" y="2391730"/>
            <a:ext cx="792088" cy="7900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0" name="Zástupný symbol pro text 4">
            <a:extLst>
              <a:ext uri="{FF2B5EF4-FFF2-40B4-BE49-F238E27FC236}">
                <a16:creationId xmlns:a16="http://schemas.microsoft.com/office/drawing/2014/main" id="{6E275934-88F0-4D64-B2C4-8EDB983867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0930" y="1283115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1" name="Zástupný symbol pro text 4">
            <a:extLst>
              <a:ext uri="{FF2B5EF4-FFF2-40B4-BE49-F238E27FC236}">
                <a16:creationId xmlns:a16="http://schemas.microsoft.com/office/drawing/2014/main" id="{5C14653D-9650-4AF3-889C-33F648CB2BA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0930" y="3219822"/>
            <a:ext cx="2212838" cy="784579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  <a:lvl2pPr marL="0" indent="0">
              <a:lnSpc>
                <a:spcPts val="800"/>
              </a:lnSpc>
              <a:spcBef>
                <a:spcPts val="0"/>
              </a:spcBef>
              <a:buNone/>
              <a:defRPr sz="850" b="0">
                <a:solidFill>
                  <a:srgbClr val="00A5E5"/>
                </a:solidFill>
              </a:defRPr>
            </a:lvl2pPr>
            <a:lvl3pPr marL="0" indent="0">
              <a:spcBef>
                <a:spcPts val="600"/>
              </a:spcBef>
              <a:buNone/>
              <a:defRPr sz="850" baseline="0">
                <a:solidFill>
                  <a:schemeClr val="bg1"/>
                </a:solidFill>
                <a:latin typeface="+mj-lt"/>
              </a:defRPr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Name</a:t>
            </a:r>
          </a:p>
          <a:p>
            <a:pPr lvl="1"/>
            <a:r>
              <a:rPr lang="en-US" noProof="0" dirty="0"/>
              <a:t>Function</a:t>
            </a:r>
          </a:p>
          <a:p>
            <a:pPr lvl="2"/>
            <a:r>
              <a:rPr lang="en-US" noProof="0" dirty="0"/>
              <a:t>Technical Support &amp; Sales Engineering</a:t>
            </a:r>
            <a:br>
              <a:rPr lang="en-US" noProof="0" dirty="0"/>
            </a:br>
            <a:r>
              <a:rPr lang="en-US" noProof="0" dirty="0" err="1"/>
              <a:t>Dlubal</a:t>
            </a:r>
            <a:r>
              <a:rPr lang="en-US" noProof="0" dirty="0"/>
              <a:t> Software</a:t>
            </a:r>
          </a:p>
        </p:txBody>
      </p:sp>
      <p:sp>
        <p:nvSpPr>
          <p:cNvPr id="32" name="Zástupný symbol pro text 21">
            <a:extLst>
              <a:ext uri="{FF2B5EF4-FFF2-40B4-BE49-F238E27FC236}">
                <a16:creationId xmlns:a16="http://schemas.microsoft.com/office/drawing/2014/main" id="{524D4E95-6D0C-4294-A875-C22358946E0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275856" y="424800"/>
            <a:ext cx="1469340" cy="330072"/>
          </a:xfrm>
          <a:solidFill>
            <a:srgbClr val="2D3475"/>
          </a:solidFill>
        </p:spPr>
        <p:txBody>
          <a:bodyPr wrap="none" lIns="144000" tIns="72000" rIns="144000" bIns="72000" anchor="ctr" anchorCtr="0">
            <a:spAutoFit/>
          </a:bodyPr>
          <a:lstStyle>
            <a:lvl1pPr marL="0" indent="0" algn="l">
              <a:buNone/>
              <a:defRPr sz="1200" b="1" baseline="0">
                <a:solidFill>
                  <a:schemeClr val="bg1"/>
                </a:solidFill>
                <a:latin typeface="+mj-lt"/>
              </a:defRPr>
            </a:lvl1pPr>
            <a:lvl5pPr>
              <a:defRPr/>
            </a:lvl5pPr>
          </a:lstStyle>
          <a:p>
            <a:pPr lvl="0"/>
            <a:r>
              <a:rPr lang="cs-CZ" dirty="0"/>
              <a:t>Online-</a:t>
            </a:r>
            <a:r>
              <a:rPr lang="cs-CZ" dirty="0" err="1"/>
              <a:t>Schulung</a:t>
            </a:r>
            <a:endParaRPr lang="en-US" dirty="0"/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5C2140A-6C55-4F21-B7C8-9DE61C8DCA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5"/>
          <a:stretch/>
        </p:blipFill>
        <p:spPr>
          <a:xfrm>
            <a:off x="6354000" y="1923998"/>
            <a:ext cx="2835449" cy="2880000"/>
          </a:xfrm>
          <a:prstGeom prst="rect">
            <a:avLst/>
          </a:prstGeom>
        </p:spPr>
      </p:pic>
      <p:sp>
        <p:nvSpPr>
          <p:cNvPr id="34" name="Zástupný symbol pro obrázek 42">
            <a:extLst>
              <a:ext uri="{FF2B5EF4-FFF2-40B4-BE49-F238E27FC236}">
                <a16:creationId xmlns:a16="http://schemas.microsoft.com/office/drawing/2014/main" id="{AA36F288-0F10-4E4B-9359-7196BA32DAC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52219" y="2067694"/>
            <a:ext cx="2479239" cy="2052228"/>
          </a:xfr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8EEBC9BB-E9E3-4BED-8539-472F1CBD1C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03848" y="1095586"/>
            <a:ext cx="3060340" cy="3672452"/>
          </a:xfrm>
        </p:spPr>
        <p:txBody>
          <a:bodyPr anchor="t">
            <a:noAutofit/>
          </a:bodyPr>
          <a:lstStyle>
            <a:lvl1pPr algn="l">
              <a:defRPr sz="3600" b="1" baseline="0"/>
            </a:lvl1pPr>
          </a:lstStyle>
          <a:p>
            <a:r>
              <a:rPr lang="en-US" noProof="0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0319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ovéPole 17"/>
          <p:cNvSpPr txBox="1"/>
          <p:nvPr userDrawn="1"/>
        </p:nvSpPr>
        <p:spPr>
          <a:xfrm>
            <a:off x="1151620" y="22613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bdélník 12"/>
          <p:cNvSpPr/>
          <p:nvPr userDrawn="1"/>
        </p:nvSpPr>
        <p:spPr>
          <a:xfrm>
            <a:off x="0" y="0"/>
            <a:ext cx="2879812" cy="5143500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nice 15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19" name="Rectangle 4"/>
          <p:cNvSpPr/>
          <p:nvPr userDrawn="1"/>
        </p:nvSpPr>
        <p:spPr>
          <a:xfrm>
            <a:off x="0" y="579600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303498"/>
            <a:ext cx="2304256" cy="2340260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en-US" noProof="0" dirty="0"/>
              <a:t>Questions During the Presentation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BEDCC63-34CE-4309-869A-9629370C5D5C}"/>
              </a:ext>
            </a:extLst>
          </p:cNvPr>
          <p:cNvSpPr txBox="1"/>
          <p:nvPr userDrawn="1"/>
        </p:nvSpPr>
        <p:spPr>
          <a:xfrm>
            <a:off x="1304020" y="2413756"/>
            <a:ext cx="1872208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9900" b="1" dirty="0">
                <a:solidFill>
                  <a:schemeClr val="bg1"/>
                </a:solidFill>
                <a:latin typeface="+mj-lt"/>
              </a:rPr>
              <a:t>?</a:t>
            </a:r>
            <a:endParaRPr lang="en-US" sz="199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0285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 userDrawn="1"/>
        </p:nvSpPr>
        <p:spPr>
          <a:xfrm>
            <a:off x="5688123" y="0"/>
            <a:ext cx="3060341" cy="514354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441649" y="375506"/>
            <a:ext cx="1923998" cy="690922"/>
          </a:xfrm>
          <a:solidFill>
            <a:srgbClr val="00A5E5"/>
          </a:solidFill>
        </p:spPr>
        <p:txBody>
          <a:bodyPr wrap="none" lIns="216000" tIns="144000" rIns="216000" bIns="144000" anchor="ctr" anchorCtr="0">
            <a:spAutoFit/>
          </a:bodyPr>
          <a:lstStyle>
            <a:lvl1pPr algn="l">
              <a:defRPr sz="2600" b="1" spc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CONTENT</a:t>
            </a:r>
          </a:p>
        </p:txBody>
      </p:sp>
      <p:cxnSp>
        <p:nvCxnSpPr>
          <p:cNvPr id="21" name="Přímá spojnice 20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4" name="Obrázek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2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pic>
        <p:nvPicPr>
          <p:cNvPr id="26" name="Obrázek 25"/>
          <p:cNvPicPr>
            <a:picLocks noChangeAspect="1"/>
          </p:cNvPicPr>
          <p:nvPr userDrawn="1"/>
        </p:nvPicPr>
        <p:blipFill rotWithShape="1"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6"/>
          <a:stretch/>
        </p:blipFill>
        <p:spPr>
          <a:xfrm>
            <a:off x="0" y="1131590"/>
            <a:ext cx="1115616" cy="1906958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27" name="Zástupný symbol pro obrázek 10"/>
          <p:cNvSpPr>
            <a:spLocks noGrp="1"/>
          </p:cNvSpPr>
          <p:nvPr>
            <p:ph type="pic" sz="quarter" idx="11" hasCustomPrompt="1"/>
          </p:nvPr>
        </p:nvSpPr>
        <p:spPr>
          <a:xfrm>
            <a:off x="5688123" y="15466"/>
            <a:ext cx="3060590" cy="507656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 dirty="0"/>
              <a:t>Picture</a:t>
            </a:r>
            <a:endParaRPr lang="en-US" dirty="0"/>
          </a:p>
        </p:txBody>
      </p:sp>
      <p:sp>
        <p:nvSpPr>
          <p:cNvPr id="30" name="Zástupný symbol pro text 9"/>
          <p:cNvSpPr>
            <a:spLocks noGrp="1"/>
          </p:cNvSpPr>
          <p:nvPr>
            <p:ph type="body" sz="quarter" idx="13" hasCustomPrompt="1"/>
          </p:nvPr>
        </p:nvSpPr>
        <p:spPr>
          <a:xfrm>
            <a:off x="1619250" y="1527634"/>
            <a:ext cx="3492500" cy="3240088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300" b="1">
                <a:latin typeface="+mj-lt"/>
              </a:defRPr>
            </a:lvl1pPr>
            <a:lvl2pPr>
              <a:defRPr sz="1300" b="1">
                <a:latin typeface="+mj-lt"/>
              </a:defRPr>
            </a:lvl2pPr>
            <a:lvl3pPr>
              <a:defRPr sz="1300" b="1">
                <a:latin typeface="+mj-lt"/>
              </a:defRPr>
            </a:lvl3pPr>
            <a:lvl4pPr>
              <a:defRPr sz="1300" b="1">
                <a:latin typeface="+mj-lt"/>
              </a:defRPr>
            </a:lvl4pPr>
            <a:lvl5pPr>
              <a:defRPr sz="1300" b="1">
                <a:latin typeface="+mj-lt"/>
              </a:defRPr>
            </a:lvl5pPr>
          </a:lstStyle>
          <a:p>
            <a:pPr>
              <a:spcAft>
                <a:spcPts val="1600"/>
              </a:spcAft>
            </a:pPr>
            <a:r>
              <a:rPr lang="en-US" sz="1300" b="1" noProof="0" dirty="0">
                <a:latin typeface="+mj-lt"/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410591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3024336"/>
            <a:ext cx="8748465" cy="2119164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685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 userDrawn="1"/>
        </p:nvSpPr>
        <p:spPr>
          <a:xfrm>
            <a:off x="0" y="1347614"/>
            <a:ext cx="8748465" cy="3795886"/>
          </a:xfrm>
          <a:prstGeom prst="rect">
            <a:avLst/>
          </a:prstGeom>
          <a:solidFill>
            <a:srgbClr val="F2FB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6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35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8"/>
          <p:cNvSpPr/>
          <p:nvPr userDrawn="1"/>
        </p:nvSpPr>
        <p:spPr>
          <a:xfrm>
            <a:off x="8748465" y="4767994"/>
            <a:ext cx="395535" cy="375550"/>
          </a:xfrm>
          <a:prstGeom prst="rect">
            <a:avLst/>
          </a:prstGeom>
          <a:solidFill>
            <a:srgbClr val="2D34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29" name="Přímá spojnice 28"/>
          <p:cNvCxnSpPr/>
          <p:nvPr userDrawn="1"/>
        </p:nvCxnSpPr>
        <p:spPr>
          <a:xfrm>
            <a:off x="8748465" y="4767994"/>
            <a:ext cx="395999" cy="44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1953"/>
            <a:ext cx="507345" cy="575906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083656"/>
            <a:ext cx="198000" cy="68400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251520" y="807554"/>
            <a:ext cx="8280920" cy="504056"/>
          </a:xfrm>
        </p:spPr>
        <p:txBody>
          <a:bodyPr anchor="t">
            <a:noAutofit/>
          </a:bodyPr>
          <a:lstStyle>
            <a:lvl1pPr algn="l">
              <a:defRPr sz="2600" b="1" spc="0">
                <a:solidFill>
                  <a:srgbClr val="2D3475"/>
                </a:solidFill>
              </a:defRPr>
            </a:lvl1pPr>
          </a:lstStyle>
          <a:p>
            <a:r>
              <a:rPr lang="cs-CZ" dirty="0"/>
              <a:t>CLT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 flipH="1">
            <a:off x="8748464" y="0"/>
            <a:ext cx="1" cy="5144400"/>
          </a:xfrm>
          <a:prstGeom prst="line">
            <a:avLst/>
          </a:prstGeom>
          <a:ln w="635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  <p:pic>
        <p:nvPicPr>
          <p:cNvPr id="22" name="Obrázek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68" y="195486"/>
            <a:ext cx="169991" cy="159035"/>
          </a:xfrm>
          <a:prstGeom prst="rect">
            <a:avLst/>
          </a:prstGeom>
        </p:spPr>
      </p:pic>
      <p:sp>
        <p:nvSpPr>
          <p:cNvPr id="35" name="Zástupný symbol pro obsah 34"/>
          <p:cNvSpPr>
            <a:spLocks noGrp="1"/>
          </p:cNvSpPr>
          <p:nvPr>
            <p:ph sz="quarter" idx="10" hasCustomPrompt="1"/>
          </p:nvPr>
        </p:nvSpPr>
        <p:spPr>
          <a:xfrm rot="16200000">
            <a:off x="7524000" y="2430000"/>
            <a:ext cx="2878546" cy="25179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850"/>
            </a:lvl1pPr>
            <a:lvl2pPr marL="0" algn="ctr">
              <a:spcBef>
                <a:spcPts val="0"/>
              </a:spcBef>
              <a:defRPr/>
            </a:lvl2pPr>
            <a:lvl3pPr marL="0" algn="ctr">
              <a:spcBef>
                <a:spcPts val="0"/>
              </a:spcBef>
              <a:defRPr/>
            </a:lvl3pPr>
            <a:lvl4pPr marL="0" algn="ctr">
              <a:spcBef>
                <a:spcPts val="0"/>
              </a:spcBef>
              <a:defRPr/>
            </a:lvl4pPr>
            <a:lvl5pPr marL="0" algn="ctr">
              <a:spcBef>
                <a:spcPts val="0"/>
              </a:spcBef>
              <a:defRPr/>
            </a:lvl5pPr>
          </a:lstStyle>
          <a:p>
            <a:pPr lvl="0"/>
            <a:r>
              <a:rPr lang="cs-CZ" dirty="0"/>
              <a:t>Online </a:t>
            </a:r>
            <a:r>
              <a:rPr lang="cs-CZ" dirty="0" err="1"/>
              <a:t>Training</a:t>
            </a:r>
            <a:endParaRPr lang="en-US" dirty="0"/>
          </a:p>
        </p:txBody>
      </p:sp>
      <p:sp>
        <p:nvSpPr>
          <p:cNvPr id="25" name="Zástupný symbol pro text 12"/>
          <p:cNvSpPr>
            <a:spLocks noGrp="1"/>
          </p:cNvSpPr>
          <p:nvPr>
            <p:ph type="body" sz="quarter" idx="14" hasCustomPrompt="1"/>
          </p:nvPr>
        </p:nvSpPr>
        <p:spPr>
          <a:xfrm>
            <a:off x="683568" y="195486"/>
            <a:ext cx="7740860" cy="27061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000" b="1" baseline="0">
                <a:solidFill>
                  <a:srgbClr val="00A5E5"/>
                </a:solidFill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 err="1"/>
              <a:t>Brettsperrholz</a:t>
            </a:r>
            <a:r>
              <a:rPr lang="cs-CZ" dirty="0"/>
              <a:t> </a:t>
            </a:r>
            <a:r>
              <a:rPr lang="cs-CZ" dirty="0" err="1"/>
              <a:t>allgemein</a:t>
            </a:r>
            <a:endParaRPr lang="en-US" dirty="0"/>
          </a:p>
        </p:txBody>
      </p:sp>
      <p:sp>
        <p:nvSpPr>
          <p:cNvPr id="14" name="Zástupný symbol pro text 12"/>
          <p:cNvSpPr>
            <a:spLocks noGrp="1"/>
          </p:cNvSpPr>
          <p:nvPr>
            <p:ph type="body" sz="quarter" idx="13" hasCustomPrompt="1"/>
          </p:nvPr>
        </p:nvSpPr>
        <p:spPr>
          <a:xfrm>
            <a:off x="319608" y="195486"/>
            <a:ext cx="331355" cy="276999"/>
          </a:xfrm>
          <a:solidFill>
            <a:srgbClr val="EFF9FE"/>
          </a:solidFill>
        </p:spPr>
        <p:txBody>
          <a:bodyPr wrap="none" lIns="72000" rIns="72000">
            <a:spAutoFit/>
          </a:bodyPr>
          <a:lstStyle>
            <a:lvl1pPr marL="0" indent="0" algn="ctr">
              <a:spcBef>
                <a:spcPts val="0"/>
              </a:spcBef>
              <a:buNone/>
              <a:defRPr sz="1200" b="1">
                <a:latin typeface="+mj-lt"/>
              </a:defRPr>
            </a:lvl1pPr>
            <a:lvl2pPr indent="0" algn="ctr">
              <a:spcBef>
                <a:spcPts val="0"/>
              </a:spcBef>
              <a:defRPr sz="1300" b="0">
                <a:latin typeface="+mj-lt"/>
              </a:defRPr>
            </a:lvl2pPr>
            <a:lvl3pPr indent="0" algn="ctr">
              <a:spcBef>
                <a:spcPts val="0"/>
              </a:spcBef>
              <a:defRPr sz="1300" b="0">
                <a:latin typeface="+mj-lt"/>
              </a:defRPr>
            </a:lvl3pPr>
            <a:lvl4pPr indent="0" algn="ctr">
              <a:spcBef>
                <a:spcPts val="0"/>
              </a:spcBef>
              <a:defRPr sz="1300" b="0">
                <a:latin typeface="+mj-lt"/>
              </a:defRPr>
            </a:lvl4pPr>
            <a:lvl5pPr indent="0" algn="ctr">
              <a:spcBef>
                <a:spcPts val="0"/>
              </a:spcBef>
              <a:defRPr sz="1300" b="0">
                <a:latin typeface="+mj-lt"/>
              </a:defRPr>
            </a:lvl5pPr>
          </a:lstStyle>
          <a:p>
            <a:pPr lvl="0"/>
            <a:r>
              <a:rPr lang="cs-CZ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112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cs-C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2D3475"/>
                </a:solidFill>
                <a:latin typeface="+mj-lt"/>
              </a:defRPr>
            </a:lvl1pPr>
          </a:lstStyle>
          <a:p>
            <a:fld id="{7E71CA36-E115-48D4-B477-74F9B86E4730}" type="slidenum">
              <a:rPr lang="cs-CZ" smtClean="0"/>
              <a:pPr/>
              <a:t>‹Nr.›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454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2" r:id="rId2"/>
    <p:sldLayoutId id="2147483692" r:id="rId3"/>
    <p:sldLayoutId id="2147483705" r:id="rId4"/>
    <p:sldLayoutId id="2147483664" r:id="rId5"/>
    <p:sldLayoutId id="2147483693" r:id="rId6"/>
    <p:sldLayoutId id="2147483699" r:id="rId7"/>
    <p:sldLayoutId id="2147483700" r:id="rId8"/>
    <p:sldLayoutId id="2147483702" r:id="rId9"/>
    <p:sldLayoutId id="2147483701" r:id="rId10"/>
    <p:sldLayoutId id="2147483694" r:id="rId11"/>
    <p:sldLayoutId id="2147483703" r:id="rId12"/>
    <p:sldLayoutId id="2147483695" r:id="rId13"/>
    <p:sldLayoutId id="2147483706" r:id="rId14"/>
    <p:sldLayoutId id="2147483697" r:id="rId15"/>
    <p:sldLayoutId id="2147483698" r:id="rId16"/>
    <p:sldLayoutId id="2147483678" r:id="rId17"/>
    <p:sldLayoutId id="2147483696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3200" b="1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00A5E5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2.sv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4" Type="http://schemas.openxmlformats.org/officeDocument/2006/relationships/image" Target="../media/image60.sv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13" Type="http://schemas.openxmlformats.org/officeDocument/2006/relationships/hyperlink" Target="https://www.dlubal.com/de/support-und-schulungen/verkauf/vertriebsteam-kontaktieren" TargetMode="External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39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svg"/><Relationship Id="rId18" Type="http://schemas.openxmlformats.org/officeDocument/2006/relationships/image" Target="../media/image55.png"/><Relationship Id="rId3" Type="http://schemas.openxmlformats.org/officeDocument/2006/relationships/image" Target="../media/image41.png"/><Relationship Id="rId21" Type="http://schemas.openxmlformats.org/officeDocument/2006/relationships/image" Target="../media/image58.sv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9.png"/><Relationship Id="rId15" Type="http://schemas.openxmlformats.org/officeDocument/2006/relationships/image" Target="../media/image52.svg"/><Relationship Id="rId10" Type="http://schemas.openxmlformats.org/officeDocument/2006/relationships/image" Target="../media/image47.png"/><Relationship Id="rId19" Type="http://schemas.openxmlformats.org/officeDocument/2006/relationships/image" Target="../media/image56.sv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Software für Statik und Dynamik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71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fický objekt 51">
            <a:extLst>
              <a:ext uri="{FF2B5EF4-FFF2-40B4-BE49-F238E27FC236}">
                <a16:creationId xmlns:a16="http://schemas.microsoft.com/office/drawing/2014/main" id="{A4E3766C-3901-4A94-A05E-78F254179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33574" y="919091"/>
            <a:ext cx="670507" cy="670507"/>
          </a:xfrm>
          <a:prstGeom prst="rect">
            <a:avLst/>
          </a:prstGeom>
        </p:spPr>
      </p:pic>
      <p:pic>
        <p:nvPicPr>
          <p:cNvPr id="44" name="Grafický objekt 43">
            <a:extLst>
              <a:ext uri="{FF2B5EF4-FFF2-40B4-BE49-F238E27FC236}">
                <a16:creationId xmlns:a16="http://schemas.microsoft.com/office/drawing/2014/main" id="{EAF4803D-21F5-40BD-86AB-D2646CBEEB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3158" y="1885229"/>
            <a:ext cx="564506" cy="43693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8" name="Obrázek 47">
            <a:extLst>
              <a:ext uri="{FF2B5EF4-FFF2-40B4-BE49-F238E27FC236}">
                <a16:creationId xmlns:a16="http://schemas.microsoft.com/office/drawing/2014/main" id="{E4D1DB9D-82D9-4888-A65C-BA2DA0BE42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05" y="2123096"/>
            <a:ext cx="3654783" cy="3020404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10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Youtube-Kanal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-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Webinare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,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Videos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Webshop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mit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Preisen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63564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Testversionen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37464" y="1223842"/>
            <a:ext cx="1800200" cy="8266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latin typeface="+mj-lt"/>
              </a:rPr>
              <a:t>Kostenloser</a:t>
            </a:r>
            <a:r>
              <a:rPr lang="en-US" dirty="0">
                <a:latin typeface="+mj-lt"/>
              </a:rPr>
              <a:t> Support per E-Mail und Live-Chat</a:t>
            </a:r>
            <a:endParaRPr lang="de-DE" dirty="0"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2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Sehen Sie sich die Videos und Webinare zur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Statiksoftware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von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8"/>
            <a:ext cx="187885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Erstellen Sie Ihr individuelles Softwarepaket und sehen Sie alle Preise online!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7187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Sie lernen am besten, wie Sie mit unseren Programmen umgehen, indem Sie sie einfach selbst testen.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Laden Sie sich die 90-Tage-Testversion unserer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Statikprogramme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b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</a:b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herunter.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93782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722E69D-3E3B-4C34-81A6-90C1E3DB962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75" y="2428537"/>
            <a:ext cx="1794534" cy="1799397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36D8AD59-E748-4603-BDB0-CD948A9E32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466" y="2822458"/>
            <a:ext cx="1794536" cy="14054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0E8554B8-3278-4099-A778-253A75DD6A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22457"/>
            <a:ext cx="1794535" cy="1405476"/>
          </a:xfrm>
          <a:prstGeom prst="rect">
            <a:avLst/>
          </a:prstGeom>
        </p:spPr>
      </p:pic>
      <p:sp>
        <p:nvSpPr>
          <p:cNvPr id="36" name="Ovál 35">
            <a:extLst>
              <a:ext uri="{FF2B5EF4-FFF2-40B4-BE49-F238E27FC236}">
                <a16:creationId xmlns:a16="http://schemas.microsoft.com/office/drawing/2014/main" id="{51516605-9349-4B73-8AE2-3B05D766D655}"/>
              </a:ext>
            </a:extLst>
          </p:cNvPr>
          <p:cNvSpPr/>
          <p:nvPr/>
        </p:nvSpPr>
        <p:spPr>
          <a:xfrm>
            <a:off x="6038820" y="2509506"/>
            <a:ext cx="610836" cy="61083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EB59ED92-7E60-4A9A-B068-B75C7AA96429}"/>
              </a:ext>
            </a:extLst>
          </p:cNvPr>
          <p:cNvSpPr txBox="1">
            <a:spLocks/>
          </p:cNvSpPr>
          <p:nvPr/>
        </p:nvSpPr>
        <p:spPr>
          <a:xfrm>
            <a:off x="5966058" y="2676803"/>
            <a:ext cx="756360" cy="396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cs-CZ" sz="800" dirty="0">
                <a:solidFill>
                  <a:schemeClr val="bg1"/>
                </a:solidFill>
                <a:latin typeface="+mj-lt"/>
              </a:rPr>
              <a:t>90-TAGE-</a:t>
            </a:r>
            <a:br>
              <a:rPr lang="cs-CZ" sz="800" dirty="0">
                <a:solidFill>
                  <a:schemeClr val="bg1"/>
                </a:solidFill>
                <a:latin typeface="+mj-lt"/>
              </a:rPr>
            </a:br>
            <a:r>
              <a:rPr lang="cs-CZ" sz="600" dirty="0">
                <a:solidFill>
                  <a:schemeClr val="bg1"/>
                </a:solidFill>
                <a:latin typeface="+mj-lt"/>
              </a:rPr>
              <a:t>TESTVERSION</a:t>
            </a:r>
            <a:endParaRPr lang="de-DE" sz="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6" name="Grafický objekt 55">
            <a:extLst>
              <a:ext uri="{FF2B5EF4-FFF2-40B4-BE49-F238E27FC236}">
                <a16:creationId xmlns:a16="http://schemas.microsoft.com/office/drawing/2014/main" id="{4EF87ADD-9E84-4E36-9D90-DD1229FC4F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8770" y="4421128"/>
            <a:ext cx="477709" cy="477709"/>
          </a:xfrm>
          <a:prstGeom prst="rect">
            <a:avLst/>
          </a:prstGeom>
        </p:spPr>
      </p:pic>
      <p:pic>
        <p:nvPicPr>
          <p:cNvPr id="59" name="Grafický objekt 58">
            <a:extLst>
              <a:ext uri="{FF2B5EF4-FFF2-40B4-BE49-F238E27FC236}">
                <a16:creationId xmlns:a16="http://schemas.microsoft.com/office/drawing/2014/main" id="{4E709F7D-8941-4CF1-B7DC-9D997CA9AD8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4" y="4417163"/>
            <a:ext cx="485638" cy="485638"/>
          </a:xfrm>
          <a:prstGeom prst="rect">
            <a:avLst/>
          </a:prstGeom>
        </p:spPr>
      </p:pic>
      <p:pic>
        <p:nvPicPr>
          <p:cNvPr id="62" name="Grafický objekt 61">
            <a:extLst>
              <a:ext uri="{FF2B5EF4-FFF2-40B4-BE49-F238E27FC236}">
                <a16:creationId xmlns:a16="http://schemas.microsoft.com/office/drawing/2014/main" id="{5341DD4C-4CF6-470A-9010-C490911F2BA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8996" y="4409235"/>
            <a:ext cx="485636" cy="485636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23A2B69C-ED99-41A6-82EA-F6C1CF3EE1B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65" y="2482272"/>
            <a:ext cx="265207" cy="17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54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1">
            <a:extLst>
              <a:ext uri="{FF2B5EF4-FFF2-40B4-BE49-F238E27FC236}">
                <a16:creationId xmlns:a16="http://schemas.microsoft.com/office/drawing/2014/main" id="{2CC984EA-5048-4144-A1BB-A557CD5342D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4000" y="411511"/>
            <a:ext cx="7810387" cy="468052"/>
          </a:xfrm>
        </p:spPr>
        <p:txBody>
          <a:bodyPr/>
          <a:lstStyle/>
          <a:p>
            <a:pPr lvl="0"/>
            <a:r>
              <a:rPr lang="de-DE" dirty="0"/>
              <a:t>Hier finden Sie weitere Informationen zu </a:t>
            </a:r>
            <a:r>
              <a:rPr lang="de-DE" dirty="0" err="1"/>
              <a:t>Dlubal</a:t>
            </a:r>
            <a:r>
              <a:rPr lang="de-DE" dirty="0"/>
              <a:t> Software</a:t>
            </a:r>
            <a:endParaRPr lang="en-US" dirty="0"/>
          </a:p>
        </p:txBody>
      </p:sp>
      <p:sp>
        <p:nvSpPr>
          <p:cNvPr id="4" name="Zástupný symbol pro obsah 4">
            <a:extLst>
              <a:ext uri="{FF2B5EF4-FFF2-40B4-BE49-F238E27FC236}">
                <a16:creationId xmlns:a16="http://schemas.microsoft.com/office/drawing/2014/main" id="{F4BE9F0A-F2F0-42FF-9654-C846E8AC094D}"/>
              </a:ext>
            </a:extLst>
          </p:cNvPr>
          <p:cNvSpPr txBox="1">
            <a:spLocks/>
          </p:cNvSpPr>
          <p:nvPr/>
        </p:nvSpPr>
        <p:spPr>
          <a:xfrm>
            <a:off x="575556" y="4407954"/>
            <a:ext cx="2412268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en-US" sz="1050" b="1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en-US" sz="1050" b="1">
                <a:solidFill>
                  <a:srgbClr val="2D3475"/>
                </a:solidFill>
                <a:latin typeface="+mj-lt"/>
              </a:rPr>
              <a:t> Software GmbH</a:t>
            </a:r>
            <a:endParaRPr lang="cs-CZ" sz="1050" b="1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de-DE" sz="1000">
                <a:solidFill>
                  <a:srgbClr val="2D3475"/>
                </a:solidFill>
                <a:latin typeface="+mj-lt"/>
              </a:rPr>
              <a:t>Am </a:t>
            </a:r>
            <a:r>
              <a:rPr lang="de-DE" sz="1000" err="1">
                <a:solidFill>
                  <a:srgbClr val="2D3475"/>
                </a:solidFill>
                <a:latin typeface="+mj-lt"/>
              </a:rPr>
              <a:t>Zellweg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 2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1000">
                <a:solidFill>
                  <a:srgbClr val="2D3475"/>
                </a:solidFill>
                <a:latin typeface="+mj-lt"/>
              </a:rPr>
              <a:t>93464 Tiefenbach</a:t>
            </a:r>
            <a:endParaRPr lang="cs-CZ" sz="1000">
              <a:solidFill>
                <a:srgbClr val="2D3475"/>
              </a:solidFill>
              <a:latin typeface="+mj-lt"/>
            </a:endParaRP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Germany</a:t>
            </a:r>
            <a:endParaRPr lang="en-US" sz="100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E7E7F43D-C132-4FAA-9444-2D8D97D1F76A}"/>
              </a:ext>
            </a:extLst>
          </p:cNvPr>
          <p:cNvSpPr txBox="1">
            <a:spLocks/>
          </p:cNvSpPr>
          <p:nvPr/>
        </p:nvSpPr>
        <p:spPr>
          <a:xfrm>
            <a:off x="2735796" y="4407954"/>
            <a:ext cx="2304256" cy="57606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>
                <a:solidFill>
                  <a:srgbClr val="2D3475"/>
                </a:solidFill>
                <a:latin typeface="+mj-lt"/>
              </a:rPr>
              <a:t>Telefon: +49 9673 9203-0</a:t>
            </a:r>
          </a:p>
          <a:p>
            <a:pPr marL="0" indent="0">
              <a:lnSpc>
                <a:spcPts val="1100"/>
              </a:lnSpc>
              <a:spcBef>
                <a:spcPts val="0"/>
              </a:spcBef>
              <a:buNone/>
            </a:pPr>
            <a:r>
              <a:rPr lang="cs-CZ" sz="1000" err="1">
                <a:solidFill>
                  <a:srgbClr val="2D3475"/>
                </a:solidFill>
                <a:latin typeface="+mj-lt"/>
              </a:rPr>
              <a:t>E-Mail</a:t>
            </a:r>
            <a:r>
              <a:rPr lang="cs-CZ" sz="1000">
                <a:solidFill>
                  <a:srgbClr val="2D3475"/>
                </a:solidFill>
                <a:latin typeface="+mj-lt"/>
              </a:rPr>
              <a:t>: info@dlubal.com </a:t>
            </a:r>
          </a:p>
        </p:txBody>
      </p:sp>
      <p:sp>
        <p:nvSpPr>
          <p:cNvPr id="6" name="Zástupný symbol pro obsah 4">
            <a:extLst>
              <a:ext uri="{FF2B5EF4-FFF2-40B4-BE49-F238E27FC236}">
                <a16:creationId xmlns:a16="http://schemas.microsoft.com/office/drawing/2014/main" id="{70772B53-759B-4DA1-B6A7-0F6EA9F6F322}"/>
              </a:ext>
            </a:extLst>
          </p:cNvPr>
          <p:cNvSpPr txBox="1">
            <a:spLocks/>
          </p:cNvSpPr>
          <p:nvPr/>
        </p:nvSpPr>
        <p:spPr>
          <a:xfrm>
            <a:off x="179512" y="3090844"/>
            <a:ext cx="2124236" cy="66903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500"/>
              </a:lnSpc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Besuchen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unsere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Webseite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  <a:p>
            <a:pPr marL="0" indent="0" algn="ctr">
              <a:lnSpc>
                <a:spcPts val="15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A5E5"/>
                </a:solidFill>
                <a:latin typeface="+mj-lt"/>
              </a:rPr>
              <a:t>www.dlubal.com</a:t>
            </a:r>
            <a:endParaRPr lang="en-US" sz="1500" b="1" dirty="0">
              <a:solidFill>
                <a:srgbClr val="00A5E5"/>
              </a:solidFill>
              <a:latin typeface="+mj-lt"/>
            </a:endParaRPr>
          </a:p>
        </p:txBody>
      </p:sp>
      <p:sp>
        <p:nvSpPr>
          <p:cNvPr id="7" name="Zástupný symbol pro obsah 4">
            <a:extLst>
              <a:ext uri="{FF2B5EF4-FFF2-40B4-BE49-F238E27FC236}">
                <a16:creationId xmlns:a16="http://schemas.microsoft.com/office/drawing/2014/main" id="{96562838-89E7-48C9-B1B5-2013C900FF0F}"/>
              </a:ext>
            </a:extLst>
          </p:cNvPr>
          <p:cNvSpPr txBox="1">
            <a:spLocks/>
          </p:cNvSpPr>
          <p:nvPr/>
        </p:nvSpPr>
        <p:spPr>
          <a:xfrm>
            <a:off x="4752020" y="2175706"/>
            <a:ext cx="1368152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de-DE" sz="1200" b="1" dirty="0">
                <a:solidFill>
                  <a:srgbClr val="2D3475"/>
                </a:solidFill>
                <a:latin typeface="+mj-lt"/>
              </a:rPr>
              <a:t>Sehen Sie den Einsatz von </a:t>
            </a:r>
            <a:r>
              <a:rPr lang="de-DE" sz="1200" b="1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1200" b="1" dirty="0">
                <a:solidFill>
                  <a:srgbClr val="2D3475"/>
                </a:solidFill>
                <a:latin typeface="+mj-lt"/>
              </a:rPr>
              <a:t> Software in einem Webinar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8" name="Zástupný symbol pro obsah 4">
            <a:extLst>
              <a:ext uri="{FF2B5EF4-FFF2-40B4-BE49-F238E27FC236}">
                <a16:creationId xmlns:a16="http://schemas.microsoft.com/office/drawing/2014/main" id="{42E01BAE-553F-4526-9D82-63D78AF8350C}"/>
              </a:ext>
            </a:extLst>
          </p:cNvPr>
          <p:cNvSpPr txBox="1">
            <a:spLocks/>
          </p:cNvSpPr>
          <p:nvPr/>
        </p:nvSpPr>
        <p:spPr>
          <a:xfrm>
            <a:off x="6120172" y="2175706"/>
            <a:ext cx="1224136" cy="792088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200" b="1" err="1">
                <a:solidFill>
                  <a:srgbClr val="2D3475"/>
                </a:solidFill>
                <a:latin typeface="+mj-lt"/>
              </a:rPr>
              <a:t>Kostenlose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Testversion</a:t>
            </a:r>
            <a:r>
              <a:rPr lang="en-US" sz="1200" b="1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err="1">
                <a:solidFill>
                  <a:srgbClr val="2D3475"/>
                </a:solidFill>
                <a:latin typeface="+mj-lt"/>
              </a:rPr>
              <a:t>herunterladen</a:t>
            </a:r>
            <a:endParaRPr lang="en-US" sz="1200" b="1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593FC385-55E6-4A52-A96B-D34573DEC38A}"/>
              </a:ext>
            </a:extLst>
          </p:cNvPr>
          <p:cNvCxnSpPr/>
          <p:nvPr/>
        </p:nvCxnSpPr>
        <p:spPr>
          <a:xfrm>
            <a:off x="2447764" y="173520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ástupný symbol pro obsah 4">
            <a:extLst>
              <a:ext uri="{FF2B5EF4-FFF2-40B4-BE49-F238E27FC236}">
                <a16:creationId xmlns:a16="http://schemas.microsoft.com/office/drawing/2014/main" id="{60ADDF49-EC1D-4EB0-A3F9-6F3B7C7E68B1}"/>
              </a:ext>
            </a:extLst>
          </p:cNvPr>
          <p:cNvSpPr txBox="1">
            <a:spLocks/>
          </p:cNvSpPr>
          <p:nvPr/>
        </p:nvSpPr>
        <p:spPr>
          <a:xfrm>
            <a:off x="2717560" y="1599642"/>
            <a:ext cx="1764196" cy="19082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Videos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aufgezeichnete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Webinare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Newsletter</a:t>
            </a: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Veranstaltungen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 und 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Messen</a:t>
            </a:r>
            <a:r>
              <a:rPr lang="en-US" sz="1200" b="1" dirty="0">
                <a:solidFill>
                  <a:srgbClr val="2D3475"/>
                </a:solidFill>
                <a:latin typeface="+mj-lt"/>
              </a:rPr>
              <a:t>/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Seminare</a:t>
            </a:r>
            <a:endParaRPr lang="cs-CZ" sz="1200" b="1" dirty="0">
              <a:solidFill>
                <a:srgbClr val="2D3475"/>
              </a:solidFill>
              <a:latin typeface="+mj-lt"/>
            </a:endParaRPr>
          </a:p>
          <a:p>
            <a:pPr marL="0" indent="0">
              <a:spcBef>
                <a:spcPts val="0"/>
              </a:spcBef>
              <a:spcAft>
                <a:spcPts val="900"/>
              </a:spcAft>
              <a:buNone/>
            </a:pPr>
            <a:r>
              <a:rPr lang="en-US" sz="1200" b="1" dirty="0">
                <a:solidFill>
                  <a:srgbClr val="2D3475"/>
                </a:solidFill>
                <a:latin typeface="+mj-lt"/>
              </a:rPr>
              <a:t>Knowledge Base-</a:t>
            </a:r>
            <a:r>
              <a:rPr lang="en-US" sz="1200" b="1" dirty="0" err="1">
                <a:solidFill>
                  <a:srgbClr val="2D3475"/>
                </a:solidFill>
                <a:latin typeface="+mj-lt"/>
              </a:rPr>
              <a:t>Artikel</a:t>
            </a:r>
            <a:endParaRPr lang="en-US" sz="1200" b="1" dirty="0">
              <a:solidFill>
                <a:srgbClr val="2D3475"/>
              </a:solidFill>
              <a:latin typeface="+mj-lt"/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455BF82-2CEC-462C-874A-9655B169048F}"/>
              </a:ext>
            </a:extLst>
          </p:cNvPr>
          <p:cNvCxnSpPr/>
          <p:nvPr/>
        </p:nvCxnSpPr>
        <p:spPr>
          <a:xfrm>
            <a:off x="2447764" y="2389192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065BA73C-FF69-4361-B1F4-03628347AC3F}"/>
              </a:ext>
            </a:extLst>
          </p:cNvPr>
          <p:cNvCxnSpPr/>
          <p:nvPr/>
        </p:nvCxnSpPr>
        <p:spPr>
          <a:xfrm>
            <a:off x="2447764" y="2679824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AA158466-2267-4041-B232-F3C6180C7A9E}"/>
              </a:ext>
            </a:extLst>
          </p:cNvPr>
          <p:cNvCxnSpPr/>
          <p:nvPr/>
        </p:nvCxnSpPr>
        <p:spPr>
          <a:xfrm>
            <a:off x="2447764" y="3183818"/>
            <a:ext cx="234000" cy="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3448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nadpis 1">
            <a:extLst>
              <a:ext uri="{FF2B5EF4-FFF2-40B4-BE49-F238E27FC236}">
                <a16:creationId xmlns:a16="http://schemas.microsoft.com/office/drawing/2014/main" id="{F5BD6643-2663-4422-A15F-BC11962EE53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www.dlubal.com</a:t>
            </a:r>
          </a:p>
        </p:txBody>
      </p:sp>
    </p:spTree>
    <p:extLst>
      <p:ext uri="{BB962C8B-B14F-4D97-AF65-F5344CB8AC3E}">
        <p14:creationId xmlns:p14="http://schemas.microsoft.com/office/powerpoint/2010/main" val="33555233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>
            <a:extLst>
              <a:ext uri="{FF2B5EF4-FFF2-40B4-BE49-F238E27FC236}">
                <a16:creationId xmlns:a16="http://schemas.microsoft.com/office/drawing/2014/main" id="{A933AE74-2E01-4DEE-90CE-478E3D813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2</a:t>
            </a:fld>
            <a:endParaRPr lang="cs-CZ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3B4F424C-B085-4214-B08F-5715564F0D68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275856" y="424800"/>
            <a:ext cx="919511" cy="330072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00B6AEAC-5BE7-4124-BC79-7970B956E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7844" y="1203598"/>
            <a:ext cx="3133961" cy="2908815"/>
          </a:xfrm>
        </p:spPr>
        <p:txBody>
          <a:bodyPr/>
          <a:lstStyle/>
          <a:p>
            <a:r>
              <a:rPr lang="de-DE" sz="2800" dirty="0"/>
              <a:t>Grasshopper-RFEM 6:  Neuigkeiten, Tipps &amp; Tricks</a:t>
            </a:r>
            <a:endParaRPr lang="cs-CZ" sz="2800" dirty="0"/>
          </a:p>
        </p:txBody>
      </p:sp>
      <p:sp>
        <p:nvSpPr>
          <p:cNvPr id="14" name="Zástupný symbol pro text 6">
            <a:extLst>
              <a:ext uri="{FF2B5EF4-FFF2-40B4-BE49-F238E27FC236}">
                <a16:creationId xmlns:a16="http://schemas.microsoft.com/office/drawing/2014/main" id="{C4CB20CF-95B9-4321-9384-0DA8D2C5D41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32459" y="339502"/>
            <a:ext cx="1839341" cy="917610"/>
          </a:xfrm>
        </p:spPr>
        <p:txBody>
          <a:bodyPr/>
          <a:lstStyle/>
          <a:p>
            <a:pPr lvl="0"/>
            <a:r>
              <a:rPr lang="en-US" sz="1100" dirty="0"/>
              <a:t>Dipl.-Ing. (FH) Andreas Hörold</a:t>
            </a:r>
          </a:p>
          <a:p>
            <a:pPr lvl="1"/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Marketing &amp; Public Relations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sp>
        <p:nvSpPr>
          <p:cNvPr id="17" name="Zástupný symbol pro text 7">
            <a:extLst>
              <a:ext uri="{FF2B5EF4-FFF2-40B4-BE49-F238E27FC236}">
                <a16:creationId xmlns:a16="http://schemas.microsoft.com/office/drawing/2014/main" id="{F238C92E-412A-458A-B463-999F534917D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27957" y="1527634"/>
            <a:ext cx="1914240" cy="900100"/>
          </a:xfrm>
        </p:spPr>
        <p:txBody>
          <a:bodyPr/>
          <a:lstStyle/>
          <a:p>
            <a:pPr lvl="0"/>
            <a:r>
              <a:rPr lang="de-DE" sz="1100" dirty="0"/>
              <a:t>Dipl.-Ing. (FH) Lukas </a:t>
            </a:r>
            <a:r>
              <a:rPr lang="de-DE" sz="1100" dirty="0" err="1"/>
              <a:t>Sühnel</a:t>
            </a:r>
            <a:endParaRPr lang="en-US" sz="1100" dirty="0"/>
          </a:p>
          <a:p>
            <a:pPr lvl="1"/>
            <a:r>
              <a:rPr lang="en-US" dirty="0"/>
              <a:t>Co-</a:t>
            </a:r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Product Engineering &amp; Customer Support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9" name="Obrázek 18">
            <a:extLst>
              <a:ext uri="{FF2B5EF4-FFF2-40B4-BE49-F238E27FC236}">
                <a16:creationId xmlns:a16="http://schemas.microsoft.com/office/drawing/2014/main" id="{86BD0E97-6F29-4786-A80C-FCB0F50BD7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516" y="411511"/>
            <a:ext cx="671476" cy="50360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F48A6A43-C687-4A99-9AD5-ED9CD53600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8543" y="1583866"/>
            <a:ext cx="668445" cy="501333"/>
          </a:xfrm>
          <a:prstGeom prst="rect">
            <a:avLst/>
          </a:prstGeom>
        </p:spPr>
      </p:pic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FBAB5354-FC13-4D18-83CF-A7B6ACDD453D}"/>
              </a:ext>
            </a:extLst>
          </p:cNvPr>
          <p:cNvSpPr txBox="1">
            <a:spLocks/>
          </p:cNvSpPr>
          <p:nvPr/>
        </p:nvSpPr>
        <p:spPr>
          <a:xfrm>
            <a:off x="924779" y="2698256"/>
            <a:ext cx="1914240" cy="701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ts val="800"/>
              </a:lnSpc>
              <a:spcBef>
                <a:spcPts val="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b="0" kern="1200">
                <a:solidFill>
                  <a:srgbClr val="00A5E5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spcBef>
                <a:spcPts val="6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850" kern="1200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Clr>
                <a:srgbClr val="00A5E5"/>
              </a:buClr>
              <a:buFont typeface="Wingdings" panose="05000000000000000000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100" dirty="0"/>
              <a:t>Paul </a:t>
            </a:r>
            <a:r>
              <a:rPr lang="de-DE" sz="1100" dirty="0" err="1"/>
              <a:t>Sivolgin</a:t>
            </a:r>
            <a:r>
              <a:rPr lang="de-DE" sz="1100" dirty="0"/>
              <a:t>, </a:t>
            </a:r>
            <a:r>
              <a:rPr lang="de-DE" sz="1100" dirty="0" err="1"/>
              <a:t>B.Eng</a:t>
            </a:r>
            <a:r>
              <a:rPr lang="de-DE" sz="1100" dirty="0"/>
              <a:t>.</a:t>
            </a:r>
            <a:endParaRPr lang="en-US" sz="1100" dirty="0"/>
          </a:p>
          <a:p>
            <a:pPr lvl="1"/>
            <a:r>
              <a:rPr lang="en-US" dirty="0"/>
              <a:t>Co-</a:t>
            </a:r>
            <a:r>
              <a:rPr lang="en-US" dirty="0" err="1"/>
              <a:t>Organisator</a:t>
            </a:r>
            <a:endParaRPr lang="en-US" dirty="0"/>
          </a:p>
          <a:p>
            <a:pPr lvl="2"/>
            <a:r>
              <a:rPr lang="en-US" dirty="0"/>
              <a:t>Product Engineering</a:t>
            </a:r>
            <a:br>
              <a:rPr lang="en-US" dirty="0"/>
            </a:br>
            <a:r>
              <a:rPr lang="en-US" dirty="0"/>
              <a:t>Dlubal Software GmbH</a:t>
            </a:r>
          </a:p>
        </p:txBody>
      </p:sp>
      <p:pic>
        <p:nvPicPr>
          <p:cNvPr id="16" name="Obrázek 21">
            <a:extLst>
              <a:ext uri="{FF2B5EF4-FFF2-40B4-BE49-F238E27FC236}">
                <a16:creationId xmlns:a16="http://schemas.microsoft.com/office/drawing/2014/main" id="{2D6648BD-7FD1-4C27-9028-84DF5698BE8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15365" y="2754488"/>
            <a:ext cx="668444" cy="501333"/>
          </a:xfrm>
          <a:prstGeom prst="rect">
            <a:avLst/>
          </a:prstGeom>
        </p:spPr>
      </p:pic>
      <p:pic>
        <p:nvPicPr>
          <p:cNvPr id="5" name="Grafik 4" descr="Ein Bild, das Text, Karte, Screenshot, Diagramm enthält.&#10;&#10;Automatisch generierte Beschreibung">
            <a:extLst>
              <a:ext uri="{FF2B5EF4-FFF2-40B4-BE49-F238E27FC236}">
                <a16:creationId xmlns:a16="http://schemas.microsoft.com/office/drawing/2014/main" id="{A6D0C48A-BBC2-339D-479F-E43E35AF03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8204" y="1977684"/>
            <a:ext cx="2772307" cy="220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53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6715549-9D1C-4057-BE8B-D9B91CBCA3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sp>
        <p:nvSpPr>
          <p:cNvPr id="21" name="Zástupný symbol pro obsah 3">
            <a:extLst>
              <a:ext uri="{FF2B5EF4-FFF2-40B4-BE49-F238E27FC236}">
                <a16:creationId xmlns:a16="http://schemas.microsoft.com/office/drawing/2014/main" id="{6A17DF0F-1321-4A2B-A193-F1A792B3A35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EC4B109F-8BCC-4F89-81E9-721AB0675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03498"/>
            <a:ext cx="2304256" cy="1332148"/>
          </a:xfrm>
        </p:spPr>
        <p:txBody>
          <a:bodyPr>
            <a:normAutofit/>
          </a:bodyPr>
          <a:lstStyle/>
          <a:p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während</a:t>
            </a:r>
            <a:r>
              <a:rPr lang="en-US" dirty="0"/>
              <a:t> der </a:t>
            </a:r>
            <a:r>
              <a:rPr lang="en-US" dirty="0" err="1"/>
              <a:t>Präsentation</a:t>
            </a:r>
            <a:endParaRPr lang="en-US" dirty="0"/>
          </a:p>
        </p:txBody>
      </p:sp>
      <p:sp>
        <p:nvSpPr>
          <p:cNvPr id="23" name="Zástupný symbol pro číslo snímku 2">
            <a:extLst>
              <a:ext uri="{FF2B5EF4-FFF2-40B4-BE49-F238E27FC236}">
                <a16:creationId xmlns:a16="http://schemas.microsoft.com/office/drawing/2014/main" id="{8BA12710-DA59-4A0F-991B-193E0A80C83F}"/>
              </a:ext>
            </a:extLst>
          </p:cNvPr>
          <p:cNvSpPr txBox="1">
            <a:spLocks/>
          </p:cNvSpPr>
          <p:nvPr/>
        </p:nvSpPr>
        <p:spPr>
          <a:xfrm>
            <a:off x="8748713" y="4818186"/>
            <a:ext cx="395287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71CA36-E115-48D4-B477-74F9B86E4730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24" name="Obrázek 23">
            <a:extLst>
              <a:ext uri="{FF2B5EF4-FFF2-40B4-BE49-F238E27FC236}">
                <a16:creationId xmlns:a16="http://schemas.microsoft.com/office/drawing/2014/main" id="{E11BFD13-F401-4653-B39A-1669F73541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1836000"/>
            <a:ext cx="324000" cy="289980"/>
          </a:xfrm>
          <a:prstGeom prst="rect">
            <a:avLst/>
          </a:prstGeom>
        </p:spPr>
      </p:pic>
      <p:sp>
        <p:nvSpPr>
          <p:cNvPr id="25" name="TextovéPole 24">
            <a:extLst>
              <a:ext uri="{FF2B5EF4-FFF2-40B4-BE49-F238E27FC236}">
                <a16:creationId xmlns:a16="http://schemas.microsoft.com/office/drawing/2014/main" id="{CF62754C-04BB-4A27-9691-77256129AA38}"/>
              </a:ext>
            </a:extLst>
          </p:cNvPr>
          <p:cNvSpPr txBox="1"/>
          <p:nvPr/>
        </p:nvSpPr>
        <p:spPr>
          <a:xfrm>
            <a:off x="723350" y="1764000"/>
            <a:ext cx="17556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GoToTraining-Bedienpanel</a:t>
            </a:r>
            <a:endParaRPr lang="en-US" sz="1100" dirty="0">
              <a:latin typeface="+mj-lt"/>
            </a:endParaRPr>
          </a:p>
          <a:p>
            <a:r>
              <a:rPr lang="cs-CZ" sz="1100" b="1" dirty="0">
                <a:latin typeface="+mj-lt"/>
              </a:rPr>
              <a:t>Desktop</a:t>
            </a:r>
            <a:endParaRPr lang="en-US" sz="1100" b="1" dirty="0">
              <a:latin typeface="+mj-lt"/>
            </a:endParaRPr>
          </a:p>
        </p:txBody>
      </p: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4160ACE1-F2F2-48D6-AE28-C56D842F44BF}"/>
              </a:ext>
            </a:extLst>
          </p:cNvPr>
          <p:cNvCxnSpPr/>
          <p:nvPr/>
        </p:nvCxnSpPr>
        <p:spPr>
          <a:xfrm>
            <a:off x="4283968" y="951570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se šipkou 26">
            <a:extLst>
              <a:ext uri="{FF2B5EF4-FFF2-40B4-BE49-F238E27FC236}">
                <a16:creationId xmlns:a16="http://schemas.microsoft.com/office/drawing/2014/main" id="{A22DB2FA-0ECF-486C-95D8-69FBC2D47C03}"/>
              </a:ext>
            </a:extLst>
          </p:cNvPr>
          <p:cNvCxnSpPr/>
          <p:nvPr/>
        </p:nvCxnSpPr>
        <p:spPr>
          <a:xfrm>
            <a:off x="7056276" y="1095586"/>
            <a:ext cx="504056" cy="0"/>
          </a:xfrm>
          <a:prstGeom prst="straightConnector1">
            <a:avLst/>
          </a:prstGeom>
          <a:ln w="63500">
            <a:solidFill>
              <a:srgbClr val="00A5E5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657D2E03-D3DC-48BD-9367-D90737291D7D}"/>
              </a:ext>
            </a:extLst>
          </p:cNvPr>
          <p:cNvSpPr txBox="1"/>
          <p:nvPr/>
        </p:nvSpPr>
        <p:spPr>
          <a:xfrm>
            <a:off x="3167844" y="627534"/>
            <a:ext cx="1230420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Bedienpanel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ein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-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oder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ausblenden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1" name="Textfeld 16">
            <a:extLst>
              <a:ext uri="{FF2B5EF4-FFF2-40B4-BE49-F238E27FC236}">
                <a16:creationId xmlns:a16="http://schemas.microsoft.com/office/drawing/2014/main" id="{3D0DE62B-8D42-4991-BBAC-C7FEB3307683}"/>
              </a:ext>
            </a:extLst>
          </p:cNvPr>
          <p:cNvSpPr txBox="1"/>
          <p:nvPr/>
        </p:nvSpPr>
        <p:spPr>
          <a:xfrm>
            <a:off x="827584" y="2395241"/>
            <a:ext cx="1728192" cy="22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de-DE" sz="1200" dirty="0">
                <a:solidFill>
                  <a:srgbClr val="2D3475"/>
                </a:solidFill>
                <a:latin typeface="Function Pro Book" pitchFamily="34" charset="-18"/>
              </a:rPr>
              <a:t>E-Mail: </a:t>
            </a:r>
            <a:r>
              <a:rPr lang="de-DE" sz="1200" b="1" dirty="0">
                <a:solidFill>
                  <a:srgbClr val="2D3475"/>
                </a:solidFill>
                <a:latin typeface="Function Pro Book" pitchFamily="34" charset="-18"/>
              </a:rPr>
              <a:t>info@dlubal.com</a:t>
            </a:r>
          </a:p>
        </p:txBody>
      </p:sp>
      <p:pic>
        <p:nvPicPr>
          <p:cNvPr id="42" name="Grafický objekt 10">
            <a:extLst>
              <a:ext uri="{FF2B5EF4-FFF2-40B4-BE49-F238E27FC236}">
                <a16:creationId xmlns:a16="http://schemas.microsoft.com/office/drawing/2014/main" id="{E977262B-864D-4E07-AAE1-42A3FE4F8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0556" y="2408553"/>
            <a:ext cx="383012" cy="215444"/>
          </a:xfrm>
          <a:prstGeom prst="rect">
            <a:avLst/>
          </a:prstGeom>
        </p:spPr>
      </p:pic>
      <p:pic>
        <p:nvPicPr>
          <p:cNvPr id="43" name="Grafik 15">
            <a:extLst>
              <a:ext uri="{FF2B5EF4-FFF2-40B4-BE49-F238E27FC236}">
                <a16:creationId xmlns:a16="http://schemas.microsoft.com/office/drawing/2014/main" id="{6BF0D8CA-EFC8-4460-B59C-7F42066CA6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053" y="688938"/>
            <a:ext cx="2264789" cy="3977716"/>
          </a:xfrm>
          <a:prstGeom prst="rect">
            <a:avLst/>
          </a:prstGeom>
        </p:spPr>
      </p:pic>
      <p:sp>
        <p:nvSpPr>
          <p:cNvPr id="44" name="TextovéPole 43">
            <a:extLst>
              <a:ext uri="{FF2B5EF4-FFF2-40B4-BE49-F238E27FC236}">
                <a16:creationId xmlns:a16="http://schemas.microsoft.com/office/drawing/2014/main" id="{269C6AB5-C415-4CD9-9040-1AB5EA0BE968}"/>
              </a:ext>
            </a:extLst>
          </p:cNvPr>
          <p:cNvSpPr txBox="1"/>
          <p:nvPr/>
        </p:nvSpPr>
        <p:spPr>
          <a:xfrm>
            <a:off x="7425429" y="782962"/>
            <a:ext cx="1044116" cy="625247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Audioein-stellungen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anpassen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45" name="Přímá spojnice se šipkou 44">
            <a:extLst>
              <a:ext uri="{FF2B5EF4-FFF2-40B4-BE49-F238E27FC236}">
                <a16:creationId xmlns:a16="http://schemas.microsoft.com/office/drawing/2014/main" id="{5B5B392C-2E01-4E52-9F51-4B970B5E0A40}"/>
              </a:ext>
            </a:extLst>
          </p:cNvPr>
          <p:cNvCxnSpPr/>
          <p:nvPr/>
        </p:nvCxnSpPr>
        <p:spPr>
          <a:xfrm>
            <a:off x="4283968" y="3601147"/>
            <a:ext cx="720080" cy="0"/>
          </a:xfrm>
          <a:prstGeom prst="straightConnector1">
            <a:avLst/>
          </a:prstGeom>
          <a:ln w="63500">
            <a:solidFill>
              <a:srgbClr val="00A5E5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ovéPole 45">
            <a:extLst>
              <a:ext uri="{FF2B5EF4-FFF2-40B4-BE49-F238E27FC236}">
                <a16:creationId xmlns:a16="http://schemas.microsoft.com/office/drawing/2014/main" id="{B3E649E1-F30D-4277-B47B-153EBAC10CA1}"/>
              </a:ext>
            </a:extLst>
          </p:cNvPr>
          <p:cNvSpPr txBox="1"/>
          <p:nvPr/>
        </p:nvSpPr>
        <p:spPr>
          <a:xfrm>
            <a:off x="3167844" y="3442412"/>
            <a:ext cx="1230420" cy="317470"/>
          </a:xfrm>
          <a:prstGeom prst="rect">
            <a:avLst/>
          </a:prstGeom>
          <a:solidFill>
            <a:srgbClr val="2D3475"/>
          </a:solidFill>
        </p:spPr>
        <p:txBody>
          <a:bodyPr wrap="square" lIns="144000" tIns="72000" rIns="144000" bIns="90000" rtlCol="0">
            <a:spAutoFit/>
          </a:bodyPr>
          <a:lstStyle/>
          <a:p>
            <a:pPr algn="ctr"/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Fragen</a:t>
            </a:r>
            <a:r>
              <a:rPr lang="en-US" sz="10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000" b="1" dirty="0" err="1">
                <a:solidFill>
                  <a:schemeClr val="bg1"/>
                </a:solidFill>
                <a:latin typeface="+mj-lt"/>
              </a:rPr>
              <a:t>stellen</a:t>
            </a:r>
            <a:endParaRPr lang="en-US" sz="1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60079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42C40-95DD-44DF-B7BE-E00A77E70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649" y="375506"/>
            <a:ext cx="1595126" cy="690922"/>
          </a:xfrm>
        </p:spPr>
        <p:txBody>
          <a:bodyPr/>
          <a:lstStyle/>
          <a:p>
            <a:r>
              <a:rPr lang="en-US" dirty="0"/>
              <a:t>INHALT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756506F-BABE-489E-84A7-810A08B5B5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4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90ED96-B15F-4E5C-B756-2DC34CB4262D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de-DE" dirty="0"/>
              <a:t>Webinar</a:t>
            </a:r>
            <a:endParaRPr lang="cs-CZ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4B78BDC0-4A06-4D40-B0F6-DFDA328409D9}"/>
              </a:ext>
            </a:extLst>
          </p:cNvPr>
          <p:cNvSpPr txBox="1"/>
          <p:nvPr/>
        </p:nvSpPr>
        <p:spPr>
          <a:xfrm>
            <a:off x="1631809" y="2138032"/>
            <a:ext cx="415613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de-DE" sz="1300" b="1" dirty="0">
                <a:latin typeface="+mj-lt"/>
              </a:rPr>
              <a:t>Einbeziehung vorhandener RFEM 6 Objekte in die GH-Modellierung</a:t>
            </a:r>
            <a:endParaRPr lang="cs-CZ" sz="1300" b="1" dirty="0">
              <a:latin typeface="+mj-lt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978A6E1C-AEFB-4D22-9131-6A1CFC4F7D96}"/>
              </a:ext>
            </a:extLst>
          </p:cNvPr>
          <p:cNvSpPr txBox="1"/>
          <p:nvPr/>
        </p:nvSpPr>
        <p:spPr>
          <a:xfrm>
            <a:off x="1094829" y="1507889"/>
            <a:ext cx="42502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01</a:t>
            </a:r>
            <a:endParaRPr lang="en-US" b="1" dirty="0">
              <a:latin typeface="+mj-lt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6473611B-BA25-4ABA-AD10-B79FA565AD18}"/>
              </a:ext>
            </a:extLst>
          </p:cNvPr>
          <p:cNvSpPr txBox="1"/>
          <p:nvPr/>
        </p:nvSpPr>
        <p:spPr>
          <a:xfrm>
            <a:off x="1099078" y="2201905"/>
            <a:ext cx="432913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cs-CZ" sz="1400" b="1" dirty="0">
                <a:latin typeface="+mj-lt"/>
              </a:rPr>
              <a:t>02</a:t>
            </a:r>
            <a:endParaRPr lang="en-US" b="1" dirty="0"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19C0444-CB78-F76F-8DDB-6BB8FFF410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3482" y="2630475"/>
            <a:ext cx="2733469" cy="151859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6EA8197-31B4-C64E-D89E-2D17704C7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803" y="987574"/>
            <a:ext cx="2908828" cy="1180116"/>
          </a:xfrm>
          <a:prstGeom prst="rect">
            <a:avLst/>
          </a:prstGeom>
        </p:spPr>
      </p:pic>
      <p:sp>
        <p:nvSpPr>
          <p:cNvPr id="12" name="Pfeil: nach unten 11">
            <a:extLst>
              <a:ext uri="{FF2B5EF4-FFF2-40B4-BE49-F238E27FC236}">
                <a16:creationId xmlns:a16="http://schemas.microsoft.com/office/drawing/2014/main" id="{15DB15D5-1785-5BEE-2958-88076996CA5D}"/>
              </a:ext>
            </a:extLst>
          </p:cNvPr>
          <p:cNvSpPr/>
          <p:nvPr/>
        </p:nvSpPr>
        <p:spPr>
          <a:xfrm>
            <a:off x="7144804" y="2211710"/>
            <a:ext cx="251794" cy="4811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ovéPole 19">
            <a:extLst>
              <a:ext uri="{FF2B5EF4-FFF2-40B4-BE49-F238E27FC236}">
                <a16:creationId xmlns:a16="http://schemas.microsoft.com/office/drawing/2014/main" id="{64A964A5-64AE-F5A3-E10D-0798B32725CA}"/>
              </a:ext>
            </a:extLst>
          </p:cNvPr>
          <p:cNvSpPr txBox="1"/>
          <p:nvPr/>
        </p:nvSpPr>
        <p:spPr>
          <a:xfrm>
            <a:off x="1099078" y="2891036"/>
            <a:ext cx="432913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03</a:t>
            </a:r>
            <a:endParaRPr lang="en-US" b="1" dirty="0">
              <a:latin typeface="+mj-lt"/>
            </a:endParaRPr>
          </a:p>
        </p:txBody>
      </p:sp>
      <p:sp>
        <p:nvSpPr>
          <p:cNvPr id="7" name="TextovéPole 19">
            <a:extLst>
              <a:ext uri="{FF2B5EF4-FFF2-40B4-BE49-F238E27FC236}">
                <a16:creationId xmlns:a16="http://schemas.microsoft.com/office/drawing/2014/main" id="{A71AD470-D961-F687-7759-2CD45254F978}"/>
              </a:ext>
            </a:extLst>
          </p:cNvPr>
          <p:cNvSpPr txBox="1"/>
          <p:nvPr/>
        </p:nvSpPr>
        <p:spPr>
          <a:xfrm>
            <a:off x="1083159" y="3580167"/>
            <a:ext cx="436695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04</a:t>
            </a:r>
            <a:endParaRPr lang="en-US" b="1" dirty="0">
              <a:latin typeface="+mj-lt"/>
            </a:endParaRPr>
          </a:p>
        </p:txBody>
      </p:sp>
      <p:sp>
        <p:nvSpPr>
          <p:cNvPr id="10" name="TextovéPole 17">
            <a:extLst>
              <a:ext uri="{FF2B5EF4-FFF2-40B4-BE49-F238E27FC236}">
                <a16:creationId xmlns:a16="http://schemas.microsoft.com/office/drawing/2014/main" id="{74350B5E-793B-007B-4F53-81442D6E5414}"/>
              </a:ext>
            </a:extLst>
          </p:cNvPr>
          <p:cNvSpPr txBox="1"/>
          <p:nvPr/>
        </p:nvSpPr>
        <p:spPr>
          <a:xfrm>
            <a:off x="1631809" y="1515583"/>
            <a:ext cx="4103548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de-DE" sz="1300" b="1" dirty="0">
                <a:latin typeface="+mj-lt"/>
              </a:rPr>
              <a:t>Neue Funktionen der GH-Schnittstelle</a:t>
            </a:r>
          </a:p>
        </p:txBody>
      </p:sp>
      <p:sp>
        <p:nvSpPr>
          <p:cNvPr id="11" name="TextovéPole 17">
            <a:extLst>
              <a:ext uri="{FF2B5EF4-FFF2-40B4-BE49-F238E27FC236}">
                <a16:creationId xmlns:a16="http://schemas.microsoft.com/office/drawing/2014/main" id="{0A097AA8-48EB-43EF-32D1-D29942585F40}"/>
              </a:ext>
            </a:extLst>
          </p:cNvPr>
          <p:cNvSpPr txBox="1"/>
          <p:nvPr/>
        </p:nvSpPr>
        <p:spPr>
          <a:xfrm>
            <a:off x="1619672" y="3585844"/>
            <a:ext cx="41561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de-DE" sz="1300" b="1" dirty="0">
                <a:latin typeface="+mj-lt"/>
              </a:rPr>
              <a:t>Modifizierung von RFEM 6 Strukturen mittels GH</a:t>
            </a:r>
            <a:endParaRPr lang="cs-CZ" sz="1300" b="1" dirty="0">
              <a:latin typeface="+mj-lt"/>
            </a:endParaRPr>
          </a:p>
        </p:txBody>
      </p:sp>
      <p:sp>
        <p:nvSpPr>
          <p:cNvPr id="13" name="TextovéPole 17">
            <a:extLst>
              <a:ext uri="{FF2B5EF4-FFF2-40B4-BE49-F238E27FC236}">
                <a16:creationId xmlns:a16="http://schemas.microsoft.com/office/drawing/2014/main" id="{99BC03D9-32CD-F8E3-6BEF-C154E5789505}"/>
              </a:ext>
            </a:extLst>
          </p:cNvPr>
          <p:cNvSpPr txBox="1"/>
          <p:nvPr/>
        </p:nvSpPr>
        <p:spPr>
          <a:xfrm>
            <a:off x="1631809" y="2898730"/>
            <a:ext cx="41561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de-DE" sz="1300" b="1" dirty="0">
                <a:latin typeface="+mj-lt"/>
              </a:rPr>
              <a:t>Import aus RFEM in GH</a:t>
            </a:r>
            <a:endParaRPr lang="cs-CZ" sz="1300" b="1" dirty="0">
              <a:latin typeface="+mj-lt"/>
            </a:endParaRPr>
          </a:p>
        </p:txBody>
      </p:sp>
      <p:sp>
        <p:nvSpPr>
          <p:cNvPr id="8" name="TextovéPole 19">
            <a:extLst>
              <a:ext uri="{FF2B5EF4-FFF2-40B4-BE49-F238E27FC236}">
                <a16:creationId xmlns:a16="http://schemas.microsoft.com/office/drawing/2014/main" id="{3FEF28B8-F730-C467-B0F1-41BF815C88EA}"/>
              </a:ext>
            </a:extLst>
          </p:cNvPr>
          <p:cNvSpPr txBox="1"/>
          <p:nvPr/>
        </p:nvSpPr>
        <p:spPr>
          <a:xfrm>
            <a:off x="1093636" y="4269298"/>
            <a:ext cx="432913" cy="307777"/>
          </a:xfrm>
          <a:prstGeom prst="rect">
            <a:avLst/>
          </a:prstGeom>
          <a:solidFill>
            <a:srgbClr val="EFF9FE"/>
          </a:solidFill>
        </p:spPr>
        <p:txBody>
          <a:bodyPr wrap="none" lIns="108000" rIns="108000" rtlCol="0" anchor="ctr" anchorCtr="0">
            <a:spAutoFit/>
          </a:bodyPr>
          <a:lstStyle/>
          <a:p>
            <a:pPr algn="ctr"/>
            <a:r>
              <a:rPr lang="de-DE" sz="1400" b="1" dirty="0">
                <a:latin typeface="+mj-lt"/>
              </a:rPr>
              <a:t>05</a:t>
            </a:r>
            <a:endParaRPr lang="en-US" b="1" dirty="0">
              <a:latin typeface="+mj-lt"/>
            </a:endParaRPr>
          </a:p>
        </p:txBody>
      </p:sp>
      <p:sp>
        <p:nvSpPr>
          <p:cNvPr id="14" name="TextovéPole 17">
            <a:extLst>
              <a:ext uri="{FF2B5EF4-FFF2-40B4-BE49-F238E27FC236}">
                <a16:creationId xmlns:a16="http://schemas.microsoft.com/office/drawing/2014/main" id="{5854FDE5-44A0-D208-9220-5540D223B43C}"/>
              </a:ext>
            </a:extLst>
          </p:cNvPr>
          <p:cNvSpPr txBox="1"/>
          <p:nvPr/>
        </p:nvSpPr>
        <p:spPr>
          <a:xfrm>
            <a:off x="1631808" y="4276992"/>
            <a:ext cx="415613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500"/>
              </a:spcAft>
            </a:pPr>
            <a:r>
              <a:rPr lang="de-DE" sz="1300" b="1" dirty="0">
                <a:latin typeface="+mj-lt"/>
              </a:rPr>
              <a:t>Verknüpfung mit Galapagos</a:t>
            </a:r>
          </a:p>
        </p:txBody>
      </p:sp>
    </p:spTree>
    <p:extLst>
      <p:ext uri="{BB962C8B-B14F-4D97-AF65-F5344CB8AC3E}">
        <p14:creationId xmlns:p14="http://schemas.microsoft.com/office/powerpoint/2010/main" val="105196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5</a:t>
            </a:fld>
            <a:endParaRPr lang="cs-CZ" dirty="0"/>
          </a:p>
        </p:txBody>
      </p:sp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F59CB1A4-BC7C-4615-AEBB-3E1ADD95CE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34" name="Zástupný text 5">
            <a:extLst>
              <a:ext uri="{FF2B5EF4-FFF2-40B4-BE49-F238E27FC236}">
                <a16:creationId xmlns:a16="http://schemas.microsoft.com/office/drawing/2014/main" id="{67D9B4CF-E451-4C51-8CD4-98EA1899E7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608" y="195486"/>
            <a:ext cx="331355" cy="276999"/>
          </a:xfrm>
        </p:spPr>
        <p:txBody>
          <a:bodyPr/>
          <a:lstStyle/>
          <a:p>
            <a:r>
              <a:rPr lang="cs-CZ" dirty="0"/>
              <a:t>0</a:t>
            </a:r>
            <a:r>
              <a:rPr lang="de-DE" dirty="0"/>
              <a:t>1</a:t>
            </a:r>
            <a:endParaRPr lang="cs-CZ" dirty="0"/>
          </a:p>
        </p:txBody>
      </p:sp>
      <p:sp>
        <p:nvSpPr>
          <p:cNvPr id="35" name="Zástupný text 6">
            <a:extLst>
              <a:ext uri="{FF2B5EF4-FFF2-40B4-BE49-F238E27FC236}">
                <a16:creationId xmlns:a16="http://schemas.microsoft.com/office/drawing/2014/main" id="{77DFA57D-1600-4DB7-A9CE-F80988217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572" y="218658"/>
            <a:ext cx="7740860" cy="270612"/>
          </a:xfrm>
        </p:spPr>
        <p:txBody>
          <a:bodyPr/>
          <a:lstStyle/>
          <a:p>
            <a:r>
              <a:rPr lang="de-DE" dirty="0"/>
              <a:t>Neue Funktionen der GH-Schnittstelle</a:t>
            </a:r>
          </a:p>
          <a:p>
            <a:endParaRPr lang="de-DE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8" y="843558"/>
            <a:ext cx="11041227" cy="672075"/>
          </a:xfrm>
        </p:spPr>
        <p:txBody>
          <a:bodyPr>
            <a:normAutofit/>
          </a:bodyPr>
          <a:lstStyle/>
          <a:p>
            <a:r>
              <a:rPr lang="en-US" dirty="0"/>
              <a:t>Neue </a:t>
            </a:r>
            <a:r>
              <a:rPr lang="en-US" dirty="0" err="1"/>
              <a:t>Funktionen</a:t>
            </a:r>
            <a:r>
              <a:rPr lang="en-US" dirty="0"/>
              <a:t> der GH-</a:t>
            </a:r>
            <a:r>
              <a:rPr lang="en-US" dirty="0" err="1"/>
              <a:t>Schnittstelle</a:t>
            </a:r>
            <a:endParaRPr lang="en-US" dirty="0"/>
          </a:p>
        </p:txBody>
      </p:sp>
      <p:sp>
        <p:nvSpPr>
          <p:cNvPr id="6" name="TextovéPole 22">
            <a:extLst>
              <a:ext uri="{FF2B5EF4-FFF2-40B4-BE49-F238E27FC236}">
                <a16:creationId xmlns:a16="http://schemas.microsoft.com/office/drawing/2014/main" id="{FAF5DDA5-11FD-247A-452E-DED85831E80D}"/>
              </a:ext>
            </a:extLst>
          </p:cNvPr>
          <p:cNvSpPr txBox="1"/>
          <p:nvPr/>
        </p:nvSpPr>
        <p:spPr>
          <a:xfrm>
            <a:off x="319608" y="1493403"/>
            <a:ext cx="4612432" cy="2878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Abhängigkeit von </a:t>
            </a:r>
            <a:r>
              <a:rPr lang="de-DE" sz="1300" dirty="0" err="1">
                <a:latin typeface="+mj-lt"/>
              </a:rPr>
              <a:t>WebService</a:t>
            </a:r>
            <a:r>
              <a:rPr lang="de-DE" sz="1300" dirty="0">
                <a:latin typeface="+mj-lt"/>
              </a:rPr>
              <a:t> Lizenz entfernt</a:t>
            </a: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Neue Komponenten für Knoten-Freigaben</a:t>
            </a: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Neue Komponente für Knoten-Zwangsverformung</a:t>
            </a:r>
          </a:p>
          <a:p>
            <a:pPr marL="742950" lvl="1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742950" lvl="1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915A091-1945-1275-C4B0-A6194133DC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256" y="2948407"/>
            <a:ext cx="1509395" cy="157634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49D3C4-9D1B-D3ED-DE08-92213ECFA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51911"/>
            <a:ext cx="2552687" cy="2039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3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6</a:t>
            </a:fld>
            <a:endParaRPr lang="cs-CZ" dirty="0"/>
          </a:p>
        </p:txBody>
      </p:sp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F59CB1A4-BC7C-4615-AEBB-3E1ADD95CE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34" name="Zástupný text 5">
            <a:extLst>
              <a:ext uri="{FF2B5EF4-FFF2-40B4-BE49-F238E27FC236}">
                <a16:creationId xmlns:a16="http://schemas.microsoft.com/office/drawing/2014/main" id="{67D9B4CF-E451-4C51-8CD4-98EA1899E7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608" y="195486"/>
            <a:ext cx="331355" cy="276999"/>
          </a:xfrm>
        </p:spPr>
        <p:txBody>
          <a:bodyPr/>
          <a:lstStyle/>
          <a:p>
            <a:r>
              <a:rPr lang="cs-CZ" dirty="0"/>
              <a:t>0</a:t>
            </a:r>
            <a:r>
              <a:rPr lang="de-DE" dirty="0"/>
              <a:t>1</a:t>
            </a:r>
            <a:endParaRPr lang="cs-CZ" dirty="0"/>
          </a:p>
        </p:txBody>
      </p:sp>
      <p:sp>
        <p:nvSpPr>
          <p:cNvPr id="35" name="Zástupný text 6">
            <a:extLst>
              <a:ext uri="{FF2B5EF4-FFF2-40B4-BE49-F238E27FC236}">
                <a16:creationId xmlns:a16="http://schemas.microsoft.com/office/drawing/2014/main" id="{77DFA57D-1600-4DB7-A9CE-F80988217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572" y="218658"/>
            <a:ext cx="7740860" cy="270612"/>
          </a:xfrm>
        </p:spPr>
        <p:txBody>
          <a:bodyPr/>
          <a:lstStyle/>
          <a:p>
            <a:r>
              <a:rPr lang="de-DE" dirty="0"/>
              <a:t>Neue Funktionen der GH-Schnittstelle</a:t>
            </a:r>
          </a:p>
          <a:p>
            <a:endParaRPr lang="de-DE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8" y="843558"/>
            <a:ext cx="11041227" cy="672075"/>
          </a:xfrm>
        </p:spPr>
        <p:txBody>
          <a:bodyPr>
            <a:normAutofit/>
          </a:bodyPr>
          <a:lstStyle/>
          <a:p>
            <a:r>
              <a:rPr lang="en-US" dirty="0"/>
              <a:t>Neue </a:t>
            </a:r>
            <a:r>
              <a:rPr lang="en-US" dirty="0" err="1"/>
              <a:t>Funktionen</a:t>
            </a:r>
            <a:r>
              <a:rPr lang="en-US" dirty="0"/>
              <a:t> in der GH-</a:t>
            </a:r>
            <a:r>
              <a:rPr lang="en-US" dirty="0" err="1"/>
              <a:t>Schnittstelle</a:t>
            </a:r>
            <a:endParaRPr lang="en-US" dirty="0"/>
          </a:p>
        </p:txBody>
      </p:sp>
      <p:sp>
        <p:nvSpPr>
          <p:cNvPr id="6" name="TextovéPole 22">
            <a:extLst>
              <a:ext uri="{FF2B5EF4-FFF2-40B4-BE49-F238E27FC236}">
                <a16:creationId xmlns:a16="http://schemas.microsoft.com/office/drawing/2014/main" id="{FAF5DDA5-11FD-247A-452E-DED85831E80D}"/>
              </a:ext>
            </a:extLst>
          </p:cNvPr>
          <p:cNvSpPr txBox="1"/>
          <p:nvPr/>
        </p:nvSpPr>
        <p:spPr>
          <a:xfrm>
            <a:off x="319608" y="1493403"/>
            <a:ext cx="4612432" cy="2878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Neue Komponente für Start der Berechnung in RFEM 6</a:t>
            </a: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Neue Komponente für Export der Ergebnisse in CSV </a:t>
            </a:r>
            <a:r>
              <a:rPr lang="de-DE" sz="1300" dirty="0" err="1">
                <a:latin typeface="+mj-lt"/>
              </a:rPr>
              <a:t>bzw</a:t>
            </a:r>
            <a:r>
              <a:rPr lang="de-DE" sz="1300" dirty="0">
                <a:latin typeface="+mj-lt"/>
              </a:rPr>
              <a:t> XML Datei</a:t>
            </a: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Erweiterung der </a:t>
            </a:r>
            <a:r>
              <a:rPr lang="de-DE" sz="1300" dirty="0" err="1">
                <a:latin typeface="+mj-lt"/>
              </a:rPr>
              <a:t>Statikanalyse</a:t>
            </a:r>
            <a:r>
              <a:rPr lang="de-DE" sz="1300" dirty="0">
                <a:latin typeface="+mj-lt"/>
              </a:rPr>
              <a:t>-Einstellungen: Anzahl der Iterationen, Laststufen sowie FF-Iterationen</a:t>
            </a: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742950" lvl="1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742950" lvl="1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84BC84A-03CD-E770-6028-46065509A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284" y="3687874"/>
            <a:ext cx="1410188" cy="104875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C752AD5-9A1E-3381-1CDE-684A5A2A2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0493" y="1420083"/>
            <a:ext cx="1739338" cy="89021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A15F517-19E2-22B9-C876-47348C8A47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2810" y="2406736"/>
            <a:ext cx="1563796" cy="105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50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BF71A11-AC8C-4F07-B583-7FB80720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7</a:t>
            </a:fld>
            <a:endParaRPr lang="cs-CZ" dirty="0"/>
          </a:p>
        </p:txBody>
      </p:sp>
      <p:sp>
        <p:nvSpPr>
          <p:cNvPr id="19" name="Zástupný obsah 3">
            <a:extLst>
              <a:ext uri="{FF2B5EF4-FFF2-40B4-BE49-F238E27FC236}">
                <a16:creationId xmlns:a16="http://schemas.microsoft.com/office/drawing/2014/main" id="{F59CB1A4-BC7C-4615-AEBB-3E1ADD95CE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 rot="16200000">
            <a:off x="7524000" y="2430000"/>
            <a:ext cx="2878546" cy="251793"/>
          </a:xfrm>
        </p:spPr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34" name="Zástupný text 5">
            <a:extLst>
              <a:ext uri="{FF2B5EF4-FFF2-40B4-BE49-F238E27FC236}">
                <a16:creationId xmlns:a16="http://schemas.microsoft.com/office/drawing/2014/main" id="{67D9B4CF-E451-4C51-8CD4-98EA1899E7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9608" y="195486"/>
            <a:ext cx="331355" cy="276999"/>
          </a:xfrm>
        </p:spPr>
        <p:txBody>
          <a:bodyPr/>
          <a:lstStyle/>
          <a:p>
            <a:r>
              <a:rPr lang="cs-CZ" dirty="0"/>
              <a:t>0</a:t>
            </a:r>
            <a:r>
              <a:rPr lang="de-DE" dirty="0"/>
              <a:t>1</a:t>
            </a:r>
            <a:endParaRPr lang="cs-CZ" dirty="0"/>
          </a:p>
        </p:txBody>
      </p:sp>
      <p:sp>
        <p:nvSpPr>
          <p:cNvPr id="35" name="Zástupný text 6">
            <a:extLst>
              <a:ext uri="{FF2B5EF4-FFF2-40B4-BE49-F238E27FC236}">
                <a16:creationId xmlns:a16="http://schemas.microsoft.com/office/drawing/2014/main" id="{77DFA57D-1600-4DB7-A9CE-F80988217E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19572" y="218658"/>
            <a:ext cx="7740860" cy="270612"/>
          </a:xfrm>
        </p:spPr>
        <p:txBody>
          <a:bodyPr/>
          <a:lstStyle/>
          <a:p>
            <a:r>
              <a:rPr lang="de-DE" dirty="0"/>
              <a:t>Neue Funktionen der GH-Schnittstelle</a:t>
            </a:r>
          </a:p>
          <a:p>
            <a:endParaRPr lang="de-DE" dirty="0"/>
          </a:p>
        </p:txBody>
      </p:sp>
      <p:sp>
        <p:nvSpPr>
          <p:cNvPr id="32" name="Nadpis 27">
            <a:extLst>
              <a:ext uri="{FF2B5EF4-FFF2-40B4-BE49-F238E27FC236}">
                <a16:creationId xmlns:a16="http://schemas.microsoft.com/office/drawing/2014/main" id="{5F945A80-F521-436F-8927-2A4B90794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608" y="843558"/>
            <a:ext cx="11041227" cy="672075"/>
          </a:xfrm>
        </p:spPr>
        <p:txBody>
          <a:bodyPr>
            <a:normAutofit/>
          </a:bodyPr>
          <a:lstStyle/>
          <a:p>
            <a:r>
              <a:rPr lang="en-US" dirty="0"/>
              <a:t>Neue </a:t>
            </a:r>
            <a:r>
              <a:rPr lang="en-US" dirty="0" err="1"/>
              <a:t>Funktionen</a:t>
            </a:r>
            <a:r>
              <a:rPr lang="en-US" dirty="0"/>
              <a:t> in der GH-</a:t>
            </a:r>
            <a:r>
              <a:rPr lang="en-US" dirty="0" err="1"/>
              <a:t>Schnittstelle</a:t>
            </a:r>
            <a:endParaRPr lang="en-US" dirty="0"/>
          </a:p>
        </p:txBody>
      </p:sp>
      <p:sp>
        <p:nvSpPr>
          <p:cNvPr id="6" name="TextovéPole 22">
            <a:extLst>
              <a:ext uri="{FF2B5EF4-FFF2-40B4-BE49-F238E27FC236}">
                <a16:creationId xmlns:a16="http://schemas.microsoft.com/office/drawing/2014/main" id="{FAF5DDA5-11FD-247A-452E-DED85831E80D}"/>
              </a:ext>
            </a:extLst>
          </p:cNvPr>
          <p:cNvSpPr txBox="1"/>
          <p:nvPr/>
        </p:nvSpPr>
        <p:spPr>
          <a:xfrm>
            <a:off x="319608" y="1493403"/>
            <a:ext cx="4612432" cy="287854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Erweiterung der Flächen Komponente: Steuerung des lokalen Achsensystems sowie der integrierten Objekte</a:t>
            </a: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r>
              <a:rPr lang="de-DE" sz="1300" dirty="0">
                <a:latin typeface="+mj-lt"/>
              </a:rPr>
              <a:t>Erweiterung der Stab Komponente: Stabdrehung mittels Fläche</a:t>
            </a:r>
            <a:endParaRPr lang="de-DE" sz="1300" dirty="0"/>
          </a:p>
          <a:p>
            <a:pPr marL="285750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742950" lvl="1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  <a:p>
            <a:pPr marL="742950" lvl="1" indent="-285750">
              <a:spcAft>
                <a:spcPts val="1600"/>
              </a:spcAft>
              <a:buClr>
                <a:schemeClr val="tx2"/>
              </a:buClr>
              <a:buFont typeface="Wingdings" panose="05000000000000000000" pitchFamily="2" charset="2"/>
              <a:buChar char="§"/>
            </a:pPr>
            <a:endParaRPr lang="de-DE" sz="1300" dirty="0">
              <a:latin typeface="+mj-lt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6E5ACA6-7FFB-E9E3-85ED-E0C10CE77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4108" y="1419622"/>
            <a:ext cx="1236565" cy="314048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9455AC3-90CA-F6FB-E2DB-93C2AFFFDC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300" y="1869921"/>
            <a:ext cx="1116124" cy="304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08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7956884" cy="504056"/>
          </a:xfrm>
        </p:spPr>
        <p:txBody>
          <a:bodyPr/>
          <a:lstStyle/>
          <a:p>
            <a:r>
              <a:rPr lang="en-US" dirty="0" err="1"/>
              <a:t>Haben</a:t>
            </a:r>
            <a:r>
              <a:rPr lang="en-US" dirty="0"/>
              <a:t> Sie </a:t>
            </a:r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zu</a:t>
            </a:r>
            <a:r>
              <a:rPr lang="en-US" dirty="0"/>
              <a:t> </a:t>
            </a:r>
            <a:r>
              <a:rPr lang="en-US" dirty="0" err="1"/>
              <a:t>unseren</a:t>
            </a:r>
            <a:r>
              <a:rPr lang="en-US" dirty="0"/>
              <a:t> </a:t>
            </a:r>
            <a:r>
              <a:rPr lang="en-US" dirty="0" err="1"/>
              <a:t>Produkten</a:t>
            </a:r>
            <a:r>
              <a:rPr lang="en-US" dirty="0"/>
              <a:t>?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8</a:t>
            </a:fld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270270" y="1383618"/>
            <a:ext cx="6930022" cy="7560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rgbClr val="2D3475"/>
                </a:solidFill>
                <a:latin typeface="+mj-lt"/>
              </a:rPr>
              <a:t>Treffen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eine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gute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Entscheidung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und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nehmen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Sie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Kontakt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zu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unserem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</a:t>
            </a:r>
            <a:r>
              <a:rPr lang="en-US" dirty="0" err="1">
                <a:solidFill>
                  <a:srgbClr val="2D3475"/>
                </a:solidFill>
                <a:latin typeface="+mj-lt"/>
              </a:rPr>
              <a:t>Vertriebsteam</a:t>
            </a:r>
            <a:r>
              <a:rPr lang="en-US" dirty="0">
                <a:solidFill>
                  <a:srgbClr val="2D3475"/>
                </a:solidFill>
                <a:latin typeface="+mj-lt"/>
              </a:rPr>
              <a:t> auf!</a:t>
            </a:r>
            <a:endParaRPr lang="de-DE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708825" y="3877153"/>
            <a:ext cx="2030541" cy="782829"/>
          </a:xfrm>
          <a:prstGeom prst="rect">
            <a:avLst/>
          </a:prstGeom>
        </p:spPr>
        <p:txBody>
          <a:bodyPr>
            <a:no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ctr">
              <a:spcAft>
                <a:spcPts val="600"/>
              </a:spcAft>
              <a:buNone/>
            </a:pPr>
            <a:r>
              <a:rPr lang="de-DE" sz="2000" dirty="0">
                <a:solidFill>
                  <a:schemeClr val="tx2"/>
                </a:solidFill>
                <a:latin typeface="+mj-lt"/>
              </a:rPr>
              <a:t>Jetzt Termin vereinbaren</a:t>
            </a:r>
          </a:p>
        </p:txBody>
      </p: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15517" y="4155926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Head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</a:t>
            </a:r>
            <a:r>
              <a:rPr lang="cs-CZ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of</a:t>
            </a: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7022019" y="2293348"/>
            <a:ext cx="1404154" cy="1404155"/>
          </a:xfrm>
          <a:prstGeom prst="rect">
            <a:avLst/>
          </a:prstGeom>
          <a:solidFill>
            <a:srgbClr val="00A5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30" name="Objekt 29">
            <a:extLst>
              <a:ext uri="{FF2B5EF4-FFF2-40B4-BE49-F238E27FC236}">
                <a16:creationId xmlns:a16="http://schemas.microsoft.com/office/drawing/2014/main" id="{15352171-3F37-C4F9-B57A-2E3BCC17ED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6991" y="2211710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3720600" imgH="3720600" progId="">
                  <p:embed/>
                </p:oleObj>
              </mc:Choice>
              <mc:Fallback>
                <p:oleObj r:id="rId3" imgW="3720600" imgH="3720600" progId="">
                  <p:embed/>
                  <p:pic>
                    <p:nvPicPr>
                      <p:cNvPr id="30" name="Objekt 29">
                        <a:extLst>
                          <a:ext uri="{FF2B5EF4-FFF2-40B4-BE49-F238E27FC236}">
                            <a16:creationId xmlns:a16="http://schemas.microsoft.com/office/drawing/2014/main" id="{15352171-3F37-C4F9-B57A-2E3BCC17ED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6991" y="2211710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kt 31">
            <a:extLst>
              <a:ext uri="{FF2B5EF4-FFF2-40B4-BE49-F238E27FC236}">
                <a16:creationId xmlns:a16="http://schemas.microsoft.com/office/drawing/2014/main" id="{7198DBCE-DA1F-E1B7-A080-7FE84C6AEE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08040" y="2211710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720600" imgH="3720600" progId="">
                  <p:embed/>
                </p:oleObj>
              </mc:Choice>
              <mc:Fallback>
                <p:oleObj r:id="rId5" imgW="3720600" imgH="3720600" progId="">
                  <p:embed/>
                  <p:pic>
                    <p:nvPicPr>
                      <p:cNvPr id="32" name="Objekt 31">
                        <a:extLst>
                          <a:ext uri="{FF2B5EF4-FFF2-40B4-BE49-F238E27FC236}">
                            <a16:creationId xmlns:a16="http://schemas.microsoft.com/office/drawing/2014/main" id="{7198DBCE-DA1F-E1B7-A080-7FE84C6AEE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08040" y="2211710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Zástupný symbol pro text 25">
            <a:extLst>
              <a:ext uri="{FF2B5EF4-FFF2-40B4-BE49-F238E27FC236}">
                <a16:creationId xmlns:a16="http://schemas.microsoft.com/office/drawing/2014/main" id="{D81D7E7E-E065-1B3C-7147-7698B0665591}"/>
              </a:ext>
            </a:extLst>
          </p:cNvPr>
          <p:cNvSpPr txBox="1">
            <a:spLocks/>
          </p:cNvSpPr>
          <p:nvPr/>
        </p:nvSpPr>
        <p:spPr>
          <a:xfrm>
            <a:off x="215516" y="3708007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Dipl.-Ing. (FH) Dipl.-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Wirtschaftsing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 (FH) Christian Stautner</a:t>
            </a:r>
          </a:p>
        </p:txBody>
      </p:sp>
      <p:graphicFrame>
        <p:nvGraphicFramePr>
          <p:cNvPr id="36" name="Objekt 35">
            <a:extLst>
              <a:ext uri="{FF2B5EF4-FFF2-40B4-BE49-F238E27FC236}">
                <a16:creationId xmlns:a16="http://schemas.microsoft.com/office/drawing/2014/main" id="{AA900D7A-2F67-7241-EF36-3324D769E0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40282" y="2211710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720600" imgH="3720600" progId="">
                  <p:embed/>
                </p:oleObj>
              </mc:Choice>
              <mc:Fallback>
                <p:oleObj r:id="rId7" imgW="3720600" imgH="3720600" progId="">
                  <p:embed/>
                  <p:pic>
                    <p:nvPicPr>
                      <p:cNvPr id="36" name="Objekt 35">
                        <a:extLst>
                          <a:ext uri="{FF2B5EF4-FFF2-40B4-BE49-F238E27FC236}">
                            <a16:creationId xmlns:a16="http://schemas.microsoft.com/office/drawing/2014/main" id="{AA900D7A-2F67-7241-EF36-3324D769E05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40282" y="2211710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kt 39">
            <a:extLst>
              <a:ext uri="{FF2B5EF4-FFF2-40B4-BE49-F238E27FC236}">
                <a16:creationId xmlns:a16="http://schemas.microsoft.com/office/drawing/2014/main" id="{AD070E04-F1B9-D604-1F8E-582D7F885F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280020" y="2211710"/>
          <a:ext cx="1453403" cy="14534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3720600" imgH="3720600" progId="">
                  <p:embed/>
                </p:oleObj>
              </mc:Choice>
              <mc:Fallback>
                <p:oleObj r:id="rId9" imgW="3720600" imgH="3720600" progId="">
                  <p:embed/>
                  <p:pic>
                    <p:nvPicPr>
                      <p:cNvPr id="40" name="Objekt 39">
                        <a:extLst>
                          <a:ext uri="{FF2B5EF4-FFF2-40B4-BE49-F238E27FC236}">
                            <a16:creationId xmlns:a16="http://schemas.microsoft.com/office/drawing/2014/main" id="{AD070E04-F1B9-D604-1F8E-582D7F885F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280020" y="2211710"/>
                        <a:ext cx="1453403" cy="14534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Zástupný symbol pro text 25">
            <a:extLst>
              <a:ext uri="{FF2B5EF4-FFF2-40B4-BE49-F238E27FC236}">
                <a16:creationId xmlns:a16="http://schemas.microsoft.com/office/drawing/2014/main" id="{99163806-199B-FF35-BECB-B72D3C65A56D}"/>
              </a:ext>
            </a:extLst>
          </p:cNvPr>
          <p:cNvSpPr txBox="1">
            <a:spLocks/>
          </p:cNvSpPr>
          <p:nvPr/>
        </p:nvSpPr>
        <p:spPr>
          <a:xfrm>
            <a:off x="1938750" y="3701583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Bastian Ackermann,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4" name="Zástupný symbol pro text 25">
            <a:extLst>
              <a:ext uri="{FF2B5EF4-FFF2-40B4-BE49-F238E27FC236}">
                <a16:creationId xmlns:a16="http://schemas.microsoft.com/office/drawing/2014/main" id="{22550067-1DC0-BF03-D099-86ECF56E2E65}"/>
              </a:ext>
            </a:extLst>
          </p:cNvPr>
          <p:cNvSpPr txBox="1">
            <a:spLocks/>
          </p:cNvSpPr>
          <p:nvPr/>
        </p:nvSpPr>
        <p:spPr>
          <a:xfrm>
            <a:off x="3569390" y="3697503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900" dirty="0">
                <a:solidFill>
                  <a:srgbClr val="2D3475"/>
                </a:solidFill>
                <a:latin typeface="+mj-lt"/>
              </a:rPr>
              <a:t>Daniel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Dlubal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, </a:t>
            </a:r>
            <a:r>
              <a:rPr lang="de-DE" sz="900" dirty="0" err="1">
                <a:solidFill>
                  <a:srgbClr val="2D3475"/>
                </a:solidFill>
                <a:latin typeface="+mj-lt"/>
              </a:rPr>
              <a:t>M.Sc</a:t>
            </a:r>
            <a:r>
              <a:rPr lang="de-DE" sz="900" dirty="0">
                <a:solidFill>
                  <a:srgbClr val="2D3475"/>
                </a:solidFill>
                <a:latin typeface="+mj-lt"/>
              </a:rPr>
              <a:t>.</a:t>
            </a:r>
          </a:p>
        </p:txBody>
      </p:sp>
      <p:sp>
        <p:nvSpPr>
          <p:cNvPr id="47" name="Zástupný symbol pro text 25">
            <a:extLst>
              <a:ext uri="{FF2B5EF4-FFF2-40B4-BE49-F238E27FC236}">
                <a16:creationId xmlns:a16="http://schemas.microsoft.com/office/drawing/2014/main" id="{9BC4799B-8500-2632-745C-CA589E7FF6F5}"/>
              </a:ext>
            </a:extLst>
          </p:cNvPr>
          <p:cNvSpPr txBox="1">
            <a:spLocks/>
          </p:cNvSpPr>
          <p:nvPr/>
        </p:nvSpPr>
        <p:spPr>
          <a:xfrm>
            <a:off x="5200030" y="3697502"/>
            <a:ext cx="1589377" cy="5040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sv-SE" sz="900" dirty="0">
                <a:solidFill>
                  <a:srgbClr val="2D3475"/>
                </a:solidFill>
                <a:latin typeface="+mj-lt"/>
              </a:rPr>
              <a:t>Dipl.-Ing. (FH) Michael Hansen</a:t>
            </a:r>
            <a:endParaRPr lang="de-DE" sz="900" dirty="0">
              <a:solidFill>
                <a:srgbClr val="2D3475"/>
              </a:solidFill>
              <a:latin typeface="+mj-lt"/>
            </a:endParaRPr>
          </a:p>
        </p:txBody>
      </p:sp>
      <p:sp>
        <p:nvSpPr>
          <p:cNvPr id="48" name="Zástupný symbol pro text 25">
            <a:extLst>
              <a:ext uri="{FF2B5EF4-FFF2-40B4-BE49-F238E27FC236}">
                <a16:creationId xmlns:a16="http://schemas.microsoft.com/office/drawing/2014/main" id="{96F19451-3C31-3624-31F8-A01C9862EC17}"/>
              </a:ext>
            </a:extLst>
          </p:cNvPr>
          <p:cNvSpPr txBox="1">
            <a:spLocks/>
          </p:cNvSpPr>
          <p:nvPr/>
        </p:nvSpPr>
        <p:spPr>
          <a:xfrm>
            <a:off x="1938750" y="3878536"/>
            <a:ext cx="1296144" cy="19380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1" name="Zástupný symbol pro text 25">
            <a:extLst>
              <a:ext uri="{FF2B5EF4-FFF2-40B4-BE49-F238E27FC236}">
                <a16:creationId xmlns:a16="http://schemas.microsoft.com/office/drawing/2014/main" id="{03087DD3-E28A-A64C-2CBC-0E3E43143B85}"/>
              </a:ext>
            </a:extLst>
          </p:cNvPr>
          <p:cNvSpPr txBox="1">
            <a:spLocks/>
          </p:cNvSpPr>
          <p:nvPr/>
        </p:nvSpPr>
        <p:spPr>
          <a:xfrm>
            <a:off x="3566381" y="3883196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COO of </a:t>
            </a:r>
            <a:r>
              <a:rPr lang="en-US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GmbH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2" name="Zástupný symbol pro text 25">
            <a:extLst>
              <a:ext uri="{FF2B5EF4-FFF2-40B4-BE49-F238E27FC236}">
                <a16:creationId xmlns:a16="http://schemas.microsoft.com/office/drawing/2014/main" id="{46622A34-CAEE-5312-F371-722B065A903E}"/>
              </a:ext>
            </a:extLst>
          </p:cNvPr>
          <p:cNvSpPr txBox="1">
            <a:spLocks/>
          </p:cNvSpPr>
          <p:nvPr/>
        </p:nvSpPr>
        <p:spPr>
          <a:xfrm>
            <a:off x="5201711" y="4000680"/>
            <a:ext cx="1461040" cy="466536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Sales &amp; Marketing</a:t>
            </a:r>
            <a:endParaRPr lang="de-DE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graphicFrame>
        <p:nvGraphicFramePr>
          <p:cNvPr id="56" name="Objekt 55">
            <a:extLst>
              <a:ext uri="{FF2B5EF4-FFF2-40B4-BE49-F238E27FC236}">
                <a16:creationId xmlns:a16="http://schemas.microsoft.com/office/drawing/2014/main" id="{BB678083-1285-DCB4-ED15-688E3CDB63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87410" y="4125399"/>
          <a:ext cx="396044" cy="21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2196720" imgH="1168200" progId="">
                  <p:embed/>
                </p:oleObj>
              </mc:Choice>
              <mc:Fallback>
                <p:oleObj r:id="rId11" imgW="2196720" imgH="1168200" progId="">
                  <p:embed/>
                  <p:pic>
                    <p:nvPicPr>
                      <p:cNvPr id="56" name="Objekt 55">
                        <a:extLst>
                          <a:ext uri="{FF2B5EF4-FFF2-40B4-BE49-F238E27FC236}">
                            <a16:creationId xmlns:a16="http://schemas.microsoft.com/office/drawing/2014/main" id="{BB678083-1285-DCB4-ED15-688E3CDB63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487410" y="4125399"/>
                        <a:ext cx="396044" cy="210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" name="Obdélník 57">
            <a:hlinkClick r:id="rId13"/>
            <a:extLst>
              <a:ext uri="{FF2B5EF4-FFF2-40B4-BE49-F238E27FC236}">
                <a16:creationId xmlns:a16="http://schemas.microsoft.com/office/drawing/2014/main" id="{8937E1E2-DD20-F1AC-7831-1FB71002CD33}"/>
              </a:ext>
            </a:extLst>
          </p:cNvPr>
          <p:cNvSpPr/>
          <p:nvPr/>
        </p:nvSpPr>
        <p:spPr>
          <a:xfrm>
            <a:off x="6444467" y="3915182"/>
            <a:ext cx="2195986" cy="666276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94939D-EAD1-C86E-9177-2CA1A7A95E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53266" y="2429175"/>
            <a:ext cx="1136991" cy="113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90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Obrázek 38">
            <a:extLst>
              <a:ext uri="{FF2B5EF4-FFF2-40B4-BE49-F238E27FC236}">
                <a16:creationId xmlns:a16="http://schemas.microsoft.com/office/drawing/2014/main" id="{D38F1FF7-C022-41C8-B6A5-A64D6F150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" y="2518774"/>
            <a:ext cx="1536055" cy="701048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3C51987B-4398-4E98-83BB-EEDF934AE9EF}"/>
              </a:ext>
            </a:extLst>
          </p:cNvPr>
          <p:cNvSpPr/>
          <p:nvPr/>
        </p:nvSpPr>
        <p:spPr>
          <a:xfrm>
            <a:off x="0" y="3363838"/>
            <a:ext cx="8748464" cy="17796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C45C98-84A9-4804-BCAA-1BFE7D0D6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807554"/>
            <a:ext cx="6228692" cy="504056"/>
          </a:xfrm>
        </p:spPr>
        <p:txBody>
          <a:bodyPr/>
          <a:lstStyle/>
          <a:p>
            <a:r>
              <a:rPr lang="de-DE" dirty="0"/>
              <a:t>Kostenlose Online-Dienste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AFD8C5-8FD2-4E29-A762-F1F78C2421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E71CA36-E115-48D4-B477-74F9B86E4730}" type="slidenum">
              <a:rPr lang="cs-CZ" smtClean="0"/>
              <a:pPr/>
              <a:t>9</a:t>
            </a:fld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D126F2-3390-43F3-A4F7-7F464B0C189C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cs-CZ" dirty="0" err="1"/>
              <a:t>Webinar</a:t>
            </a:r>
            <a:endParaRPr lang="cs-CZ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D9E731FC-25EC-4786-88C1-621E3C475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520" y="195486"/>
            <a:ext cx="7740860" cy="270612"/>
          </a:xfrm>
        </p:spPr>
        <p:txBody>
          <a:bodyPr/>
          <a:lstStyle/>
          <a:p>
            <a:r>
              <a:rPr lang="cs-CZ" dirty="0" err="1"/>
              <a:t>Dlubal</a:t>
            </a:r>
            <a:r>
              <a:rPr lang="cs-CZ" dirty="0"/>
              <a:t> Software</a:t>
            </a:r>
          </a:p>
        </p:txBody>
      </p:sp>
      <p:sp>
        <p:nvSpPr>
          <p:cNvPr id="8" name="Zástupný symbol pro text 25">
            <a:extLst>
              <a:ext uri="{FF2B5EF4-FFF2-40B4-BE49-F238E27FC236}">
                <a16:creationId xmlns:a16="http://schemas.microsoft.com/office/drawing/2014/main" id="{96E471E5-3535-4957-A82D-8016B2B3D62E}"/>
              </a:ext>
            </a:extLst>
          </p:cNvPr>
          <p:cNvSpPr txBox="1">
            <a:spLocks/>
          </p:cNvSpPr>
          <p:nvPr/>
        </p:nvSpPr>
        <p:spPr>
          <a:xfrm>
            <a:off x="198263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Geo-Zonen-Tool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9" name="Zástupný symbol pro text 25">
            <a:extLst>
              <a:ext uri="{FF2B5EF4-FFF2-40B4-BE49-F238E27FC236}">
                <a16:creationId xmlns:a16="http://schemas.microsoft.com/office/drawing/2014/main" id="{7F83270D-D69C-471F-B877-DBED96FD9AF9}"/>
              </a:ext>
            </a:extLst>
          </p:cNvPr>
          <p:cNvSpPr txBox="1">
            <a:spLocks/>
          </p:cNvSpPr>
          <p:nvPr/>
        </p:nvSpPr>
        <p:spPr>
          <a:xfrm>
            <a:off x="2357754" y="1671649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Querschnittswerte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ástupný symbol pro text 25">
            <a:extLst>
              <a:ext uri="{FF2B5EF4-FFF2-40B4-BE49-F238E27FC236}">
                <a16:creationId xmlns:a16="http://schemas.microsoft.com/office/drawing/2014/main" id="{A33D8A2F-340B-489C-97AA-1F2DAA00BF2F}"/>
              </a:ext>
            </a:extLst>
          </p:cNvPr>
          <p:cNvSpPr txBox="1">
            <a:spLocks/>
          </p:cNvSpPr>
          <p:nvPr/>
        </p:nvSpPr>
        <p:spPr>
          <a:xfrm>
            <a:off x="4499991" y="1446773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FAQs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&amp;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Knowledge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Base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Zástupný symbol pro text 25">
            <a:extLst>
              <a:ext uri="{FF2B5EF4-FFF2-40B4-BE49-F238E27FC236}">
                <a16:creationId xmlns:a16="http://schemas.microsoft.com/office/drawing/2014/main" id="{BC211E78-24BF-4C69-9927-DDB26195BA3B}"/>
              </a:ext>
            </a:extLst>
          </p:cNvPr>
          <p:cNvSpPr txBox="1">
            <a:spLocks/>
          </p:cNvSpPr>
          <p:nvPr/>
        </p:nvSpPr>
        <p:spPr>
          <a:xfrm>
            <a:off x="6642228" y="1455626"/>
            <a:ext cx="18002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en-US" dirty="0" err="1">
                <a:solidFill>
                  <a:schemeClr val="tx2"/>
                </a:solidFill>
                <a:latin typeface="+mj-lt"/>
              </a:rPr>
              <a:t>Modelle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zum</a:t>
            </a:r>
            <a:r>
              <a:rPr lang="en-US" dirty="0">
                <a:solidFill>
                  <a:schemeClr val="tx2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tx2"/>
                </a:solidFill>
                <a:latin typeface="+mj-lt"/>
              </a:rPr>
              <a:t>Herunterladen</a:t>
            </a:r>
            <a:endParaRPr lang="de-DE" dirty="0">
              <a:solidFill>
                <a:schemeClr val="tx2"/>
              </a:solidFill>
              <a:latin typeface="+mj-lt"/>
            </a:endParaRPr>
          </a:p>
        </p:txBody>
      </p: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BD9F8D4F-7824-4B10-A3DB-87B322395E8A}"/>
              </a:ext>
            </a:extLst>
          </p:cNvPr>
          <p:cNvCxnSpPr>
            <a:cxnSpLocks/>
          </p:cNvCxnSpPr>
          <p:nvPr/>
        </p:nvCxnSpPr>
        <p:spPr>
          <a:xfrm>
            <a:off x="287524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BF9E28C-C989-4F81-A2E6-3A5E4D64E0E6}"/>
              </a:ext>
            </a:extLst>
          </p:cNvPr>
          <p:cNvCxnSpPr>
            <a:cxnSpLocks/>
          </p:cNvCxnSpPr>
          <p:nvPr/>
        </p:nvCxnSpPr>
        <p:spPr>
          <a:xfrm>
            <a:off x="2429761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CDE5D42D-A652-4738-BF57-6E5EFD8FCD70}"/>
              </a:ext>
            </a:extLst>
          </p:cNvPr>
          <p:cNvCxnSpPr>
            <a:cxnSpLocks/>
          </p:cNvCxnSpPr>
          <p:nvPr/>
        </p:nvCxnSpPr>
        <p:spPr>
          <a:xfrm>
            <a:off x="4572000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>
            <a:extLst>
              <a:ext uri="{FF2B5EF4-FFF2-40B4-BE49-F238E27FC236}">
                <a16:creationId xmlns:a16="http://schemas.microsoft.com/office/drawing/2014/main" id="{107C5CB1-7B04-4550-B7E5-C9B630759171}"/>
              </a:ext>
            </a:extLst>
          </p:cNvPr>
          <p:cNvCxnSpPr>
            <a:cxnSpLocks/>
          </p:cNvCxnSpPr>
          <p:nvPr/>
        </p:nvCxnSpPr>
        <p:spPr>
          <a:xfrm>
            <a:off x="6714235" y="2032689"/>
            <a:ext cx="172819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bdélník 16">
            <a:extLst>
              <a:ext uri="{FF2B5EF4-FFF2-40B4-BE49-F238E27FC236}">
                <a16:creationId xmlns:a16="http://schemas.microsoft.com/office/drawing/2014/main" id="{BCFEDADB-C43E-4F6B-874A-EFDC802B39A3}"/>
              </a:ext>
            </a:extLst>
          </p:cNvPr>
          <p:cNvSpPr/>
          <p:nvPr/>
        </p:nvSpPr>
        <p:spPr>
          <a:xfrm>
            <a:off x="899593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2EE7B14B-5E34-4F6E-B764-564D2DEE1175}"/>
              </a:ext>
            </a:extLst>
          </p:cNvPr>
          <p:cNvCxnSpPr>
            <a:cxnSpLocks/>
          </p:cNvCxnSpPr>
          <p:nvPr/>
        </p:nvCxnSpPr>
        <p:spPr>
          <a:xfrm>
            <a:off x="2267744" y="3363838"/>
            <a:ext cx="0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4212B06B-A06F-4DBB-8A31-BB933E250488}"/>
              </a:ext>
            </a:extLst>
          </p:cNvPr>
          <p:cNvCxnSpPr>
            <a:cxnSpLocks/>
            <a:endCxn id="18" idx="2"/>
          </p:cNvCxnSpPr>
          <p:nvPr/>
        </p:nvCxnSpPr>
        <p:spPr>
          <a:xfrm flipH="1">
            <a:off x="4374232" y="3363838"/>
            <a:ext cx="17748" cy="1779662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B4177EED-2776-470C-8BA9-1A40A0AA650A}"/>
              </a:ext>
            </a:extLst>
          </p:cNvPr>
          <p:cNvCxnSpPr>
            <a:cxnSpLocks/>
          </p:cNvCxnSpPr>
          <p:nvPr/>
        </p:nvCxnSpPr>
        <p:spPr>
          <a:xfrm>
            <a:off x="6552220" y="3363838"/>
            <a:ext cx="0" cy="1765474"/>
          </a:xfrm>
          <a:prstGeom prst="line">
            <a:avLst/>
          </a:prstGeom>
          <a:ln w="12700">
            <a:solidFill>
              <a:srgbClr val="1926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ástupný symbol pro text 25">
            <a:extLst>
              <a:ext uri="{FF2B5EF4-FFF2-40B4-BE49-F238E27FC236}">
                <a16:creationId xmlns:a16="http://schemas.microsoft.com/office/drawing/2014/main" id="{D2BF6E48-E983-4B0E-97AA-4E5719254FED}"/>
              </a:ext>
            </a:extLst>
          </p:cNvPr>
          <p:cNvSpPr txBox="1">
            <a:spLocks/>
          </p:cNvSpPr>
          <p:nvPr/>
        </p:nvSpPr>
        <p:spPr>
          <a:xfrm>
            <a:off x="206549" y="2103698"/>
            <a:ext cx="1796961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Software bietet ein Online-Tool zur Ermittlung der charakteristischen Lastwerte der entsprechenden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Lastzone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an.</a:t>
            </a:r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C41E022D-514E-43C2-AFFC-BF6722546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9" y="2822457"/>
            <a:ext cx="1794536" cy="1405476"/>
          </a:xfrm>
          <a:prstGeom prst="rect">
            <a:avLst/>
          </a:prstGeom>
        </p:spPr>
      </p:pic>
      <p:sp>
        <p:nvSpPr>
          <p:cNvPr id="26" name="Zástupný symbol pro text 25">
            <a:extLst>
              <a:ext uri="{FF2B5EF4-FFF2-40B4-BE49-F238E27FC236}">
                <a16:creationId xmlns:a16="http://schemas.microsoft.com/office/drawing/2014/main" id="{5E5E8758-C588-4DF2-B8B2-3FBF729B20FE}"/>
              </a:ext>
            </a:extLst>
          </p:cNvPr>
          <p:cNvSpPr txBox="1">
            <a:spLocks/>
          </p:cNvSpPr>
          <p:nvPr/>
        </p:nvSpPr>
        <p:spPr>
          <a:xfrm>
            <a:off x="2333109" y="2103697"/>
            <a:ext cx="1878851" cy="701041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Das kostenfreie Online-Tool ermöglicht, aus einer umfangreichen Profildatenbank Standardprofile auszuwählen oder parametrisierte Querschnitte zu definieren und deren Querschnittswerte zu berechnen.</a:t>
            </a:r>
            <a:endParaRPr lang="en-US" sz="700" b="0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7" name="Zástupný symbol pro text 25">
            <a:extLst>
              <a:ext uri="{FF2B5EF4-FFF2-40B4-BE49-F238E27FC236}">
                <a16:creationId xmlns:a16="http://schemas.microsoft.com/office/drawing/2014/main" id="{4B657828-6A10-4BE6-88BC-1C63FFD72CCF}"/>
              </a:ext>
            </a:extLst>
          </p:cNvPr>
          <p:cNvSpPr txBox="1">
            <a:spLocks/>
          </p:cNvSpPr>
          <p:nvPr/>
        </p:nvSpPr>
        <p:spPr>
          <a:xfrm>
            <a:off x="4503230" y="2103697"/>
            <a:ext cx="1796961" cy="658047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Schauen Sie sich die häufig gestellten Fragen an unser Support-Team sowie die hilfreichen Tipps und Tricks in unseren Fachbeiträgen an, um Ihre Arbeit effizienter zu gestalten.</a:t>
            </a:r>
          </a:p>
        </p:txBody>
      </p:sp>
      <p:sp>
        <p:nvSpPr>
          <p:cNvPr id="28" name="Zástupný symbol pro text 25">
            <a:extLst>
              <a:ext uri="{FF2B5EF4-FFF2-40B4-BE49-F238E27FC236}">
                <a16:creationId xmlns:a16="http://schemas.microsoft.com/office/drawing/2014/main" id="{D8B8BEED-9732-4B50-B39C-D3EACB1F952F}"/>
              </a:ext>
            </a:extLst>
          </p:cNvPr>
          <p:cNvSpPr txBox="1">
            <a:spLocks/>
          </p:cNvSpPr>
          <p:nvPr/>
        </p:nvSpPr>
        <p:spPr>
          <a:xfrm>
            <a:off x="6642228" y="2103698"/>
            <a:ext cx="1854208" cy="576064"/>
          </a:xfrm>
          <a:prstGeom prst="rect">
            <a:avLst/>
          </a:prstGeom>
        </p:spPr>
        <p:txBody>
          <a:bodyPr>
            <a:normAutofit/>
          </a:bodyPr>
          <a:lstStyle>
            <a:lvl1pPr marL="0" indent="-2520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1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8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4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000"/>
              </a:spcAft>
              <a:buClr>
                <a:srgbClr val="00A5E5"/>
              </a:buClr>
              <a:buFont typeface="Wingdings" panose="05000000000000000000" pitchFamily="2" charset="2"/>
              <a:buChar char="§"/>
              <a:defRPr sz="20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spcAft>
                <a:spcPts val="600"/>
              </a:spcAft>
              <a:buNone/>
            </a:pP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Hier finden Sie eine Vielzahl an Beispieldateien, die Sie beim Einstieg in die </a:t>
            </a:r>
            <a:r>
              <a:rPr lang="de-DE" sz="700" b="0" dirty="0" err="1">
                <a:solidFill>
                  <a:schemeClr val="bg1">
                    <a:lumMod val="50000"/>
                  </a:schemeClr>
                </a:solidFill>
                <a:latin typeface="+mj-lt"/>
              </a:rPr>
              <a:t>Dlubal</a:t>
            </a:r>
            <a:r>
              <a:rPr lang="de-DE" sz="700" b="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-Programme bzw. bei deren Anwendung unterstützen.</a:t>
            </a: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5B6FF74-4B63-4B10-8487-BD12B37E4C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5713"/>
            <a:ext cx="521641" cy="57960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B9FB5840-39B3-4ACA-9C92-26D82A40D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761" y="2822458"/>
            <a:ext cx="1794534" cy="1405476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A640E4C7-A0CE-4FA7-BDE5-61DA3B70B8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65" y="2822457"/>
            <a:ext cx="1794535" cy="1405476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33E373C4-848D-46DE-AF04-BB30A7F92E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7"/>
          <a:stretch/>
        </p:blipFill>
        <p:spPr>
          <a:xfrm>
            <a:off x="6739010" y="2518716"/>
            <a:ext cx="2009454" cy="1708217"/>
          </a:xfrm>
          <a:prstGeom prst="rect">
            <a:avLst/>
          </a:prstGeom>
        </p:spPr>
      </p:pic>
      <p:pic>
        <p:nvPicPr>
          <p:cNvPr id="37" name="Obrázek 36">
            <a:extLst>
              <a:ext uri="{FF2B5EF4-FFF2-40B4-BE49-F238E27FC236}">
                <a16:creationId xmlns:a16="http://schemas.microsoft.com/office/drawing/2014/main" id="{533AF107-B061-44D7-A310-F2FE55440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148" y="300581"/>
            <a:ext cx="1587993" cy="1035647"/>
          </a:xfrm>
          <a:prstGeom prst="rect">
            <a:avLst/>
          </a:prstGeom>
        </p:spPr>
      </p:pic>
      <p:pic>
        <p:nvPicPr>
          <p:cNvPr id="41" name="Obrázek 40">
            <a:extLst>
              <a:ext uri="{FF2B5EF4-FFF2-40B4-BE49-F238E27FC236}">
                <a16:creationId xmlns:a16="http://schemas.microsoft.com/office/drawing/2014/main" id="{37631EBD-EA81-4B20-B608-7EB7BD4BDA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608" y="3795886"/>
            <a:ext cx="596364" cy="392953"/>
          </a:xfrm>
          <a:prstGeom prst="rect">
            <a:avLst/>
          </a:prstGeom>
        </p:spPr>
      </p:pic>
      <p:pic>
        <p:nvPicPr>
          <p:cNvPr id="43" name="Obrázek 42">
            <a:extLst>
              <a:ext uri="{FF2B5EF4-FFF2-40B4-BE49-F238E27FC236}">
                <a16:creationId xmlns:a16="http://schemas.microsoft.com/office/drawing/2014/main" id="{15ABD937-E664-4E65-8BB8-12913D64659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624926"/>
            <a:ext cx="2186071" cy="1437686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B19B8CF3-8E43-4F35-AB20-536281C8EAA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44806" y="4417163"/>
            <a:ext cx="485638" cy="485638"/>
          </a:xfrm>
          <a:prstGeom prst="rect">
            <a:avLst/>
          </a:prstGeom>
        </p:spPr>
      </p:pic>
      <p:sp>
        <p:nvSpPr>
          <p:cNvPr id="46" name="Obdélník 45">
            <a:extLst>
              <a:ext uri="{FF2B5EF4-FFF2-40B4-BE49-F238E27FC236}">
                <a16:creationId xmlns:a16="http://schemas.microsoft.com/office/drawing/2014/main" id="{90139FD0-E50C-4706-8D7E-D9A710DA4434}"/>
              </a:ext>
            </a:extLst>
          </p:cNvPr>
          <p:cNvSpPr/>
          <p:nvPr/>
        </p:nvSpPr>
        <p:spPr>
          <a:xfrm>
            <a:off x="3042081" y="4371950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49" name="Grafický objekt 48">
            <a:extLst>
              <a:ext uri="{FF2B5EF4-FFF2-40B4-BE49-F238E27FC236}">
                <a16:creationId xmlns:a16="http://schemas.microsoft.com/office/drawing/2014/main" id="{1B8F9849-BDBF-44B0-84C8-BCF3FDE4DCC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087295" y="4417162"/>
            <a:ext cx="485637" cy="485637"/>
          </a:xfrm>
          <a:prstGeom prst="rect">
            <a:avLst/>
          </a:prstGeom>
        </p:spPr>
      </p:pic>
      <p:sp>
        <p:nvSpPr>
          <p:cNvPr id="50" name="Obdélník 49">
            <a:extLst>
              <a:ext uri="{FF2B5EF4-FFF2-40B4-BE49-F238E27FC236}">
                <a16:creationId xmlns:a16="http://schemas.microsoft.com/office/drawing/2014/main" id="{A80307D8-64CF-4FAF-B35B-879E9AB5B7C7}"/>
              </a:ext>
            </a:extLst>
          </p:cNvPr>
          <p:cNvSpPr/>
          <p:nvPr/>
        </p:nvSpPr>
        <p:spPr>
          <a:xfrm>
            <a:off x="5188825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3" name="Grafický objekt 52">
            <a:extLst>
              <a:ext uri="{FF2B5EF4-FFF2-40B4-BE49-F238E27FC236}">
                <a16:creationId xmlns:a16="http://schemas.microsoft.com/office/drawing/2014/main" id="{234DB766-1D14-4672-A93C-E421886BF2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234039" y="4409235"/>
            <a:ext cx="485636" cy="485636"/>
          </a:xfrm>
          <a:prstGeom prst="rect">
            <a:avLst/>
          </a:prstGeom>
        </p:spPr>
      </p:pic>
      <p:sp>
        <p:nvSpPr>
          <p:cNvPr id="54" name="Obdélník 53">
            <a:extLst>
              <a:ext uri="{FF2B5EF4-FFF2-40B4-BE49-F238E27FC236}">
                <a16:creationId xmlns:a16="http://schemas.microsoft.com/office/drawing/2014/main" id="{9CEDCD32-E5D6-4B96-B4A2-55E2FA69078B}"/>
              </a:ext>
            </a:extLst>
          </p:cNvPr>
          <p:cNvSpPr/>
          <p:nvPr/>
        </p:nvSpPr>
        <p:spPr>
          <a:xfrm>
            <a:off x="7371100" y="4364021"/>
            <a:ext cx="576064" cy="576064"/>
          </a:xfrm>
          <a:prstGeom prst="rect">
            <a:avLst/>
          </a:prstGeom>
          <a:solidFill>
            <a:srgbClr val="131F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57" name="Grafický objekt 56">
            <a:extLst>
              <a:ext uri="{FF2B5EF4-FFF2-40B4-BE49-F238E27FC236}">
                <a16:creationId xmlns:a16="http://schemas.microsoft.com/office/drawing/2014/main" id="{4254A16D-9825-4EBA-A62A-7E25F82DAFF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416314" y="4409235"/>
            <a:ext cx="485637" cy="485637"/>
          </a:xfrm>
          <a:prstGeom prst="rect">
            <a:avLst/>
          </a:prstGeom>
        </p:spPr>
      </p:pic>
      <p:sp>
        <p:nvSpPr>
          <p:cNvPr id="60" name="Ovál 59">
            <a:extLst>
              <a:ext uri="{FF2B5EF4-FFF2-40B4-BE49-F238E27FC236}">
                <a16:creationId xmlns:a16="http://schemas.microsoft.com/office/drawing/2014/main" id="{2281F97F-E632-4EF3-92C4-3CECF1394711}"/>
              </a:ext>
            </a:extLst>
          </p:cNvPr>
          <p:cNvSpPr/>
          <p:nvPr/>
        </p:nvSpPr>
        <p:spPr>
          <a:xfrm>
            <a:off x="7751477" y="879562"/>
            <a:ext cx="687711" cy="687711"/>
          </a:xfrm>
          <a:prstGeom prst="ellipse">
            <a:avLst/>
          </a:prstGeom>
          <a:solidFill>
            <a:srgbClr val="DAE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64" name="Grafický objekt 63">
            <a:extLst>
              <a:ext uri="{FF2B5EF4-FFF2-40B4-BE49-F238E27FC236}">
                <a16:creationId xmlns:a16="http://schemas.microsoft.com/office/drawing/2014/main" id="{00DD42BC-B235-4982-99AC-F25230A746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925081" y="1014223"/>
            <a:ext cx="358487" cy="35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106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lubal">
      <a:dk1>
        <a:srgbClr val="2D3475"/>
      </a:dk1>
      <a:lt1>
        <a:sysClr val="window" lastClr="FFFFFF"/>
      </a:lt1>
      <a:dk2>
        <a:srgbClr val="00A5E5"/>
      </a:dk2>
      <a:lt2>
        <a:srgbClr val="F2FBFE"/>
      </a:lt2>
      <a:accent1>
        <a:srgbClr val="00A5E5"/>
      </a:accent1>
      <a:accent2>
        <a:srgbClr val="2D3475"/>
      </a:accent2>
      <a:accent3>
        <a:srgbClr val="F2FBFE"/>
      </a:accent3>
      <a:accent4>
        <a:srgbClr val="E4A024"/>
      </a:accent4>
      <a:accent5>
        <a:srgbClr val="3C52A4"/>
      </a:accent5>
      <a:accent6>
        <a:srgbClr val="FFFFFF"/>
      </a:accent6>
      <a:hlink>
        <a:srgbClr val="00A5E5"/>
      </a:hlink>
      <a:folHlink>
        <a:srgbClr val="00A5E5"/>
      </a:folHlink>
    </a:clrScheme>
    <a:fontScheme name="Dlubal">
      <a:majorFont>
        <a:latin typeface="Function Pro Book"/>
        <a:ea typeface="Microsoft YaHei"/>
        <a:cs typeface=""/>
      </a:majorFont>
      <a:minorFont>
        <a:latin typeface="Function Pro Medium"/>
        <a:ea typeface="Microsoft Yi Bai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566</Words>
  <Application>Microsoft Office PowerPoint</Application>
  <PresentationFormat>Bildschirmpräsentation (16:9)</PresentationFormat>
  <Paragraphs>128</Paragraphs>
  <Slides>12</Slides>
  <Notes>10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12</vt:i4>
      </vt:variant>
    </vt:vector>
  </HeadingPairs>
  <TitlesOfParts>
    <vt:vector size="18" baseType="lpstr">
      <vt:lpstr>Function Pro Medium</vt:lpstr>
      <vt:lpstr>Calibri</vt:lpstr>
      <vt:lpstr>Wingdings</vt:lpstr>
      <vt:lpstr>Arial</vt:lpstr>
      <vt:lpstr>Function Pro Book</vt:lpstr>
      <vt:lpstr>Office Theme</vt:lpstr>
      <vt:lpstr>Software für Statik und Dynamik</vt:lpstr>
      <vt:lpstr>Grasshopper-RFEM 6:  Neuigkeiten, Tipps &amp; Tricks</vt:lpstr>
      <vt:lpstr>Fragen während der Präsentation</vt:lpstr>
      <vt:lpstr>INHALT</vt:lpstr>
      <vt:lpstr>Neue Funktionen der GH-Schnittstelle</vt:lpstr>
      <vt:lpstr>Neue Funktionen in der GH-Schnittstelle</vt:lpstr>
      <vt:lpstr>Neue Funktionen in der GH-Schnittstelle</vt:lpstr>
      <vt:lpstr>Haben Sie Fragen zu unseren Produkten?</vt:lpstr>
      <vt:lpstr>Kostenlose Online-Dienste</vt:lpstr>
      <vt:lpstr>Kostenlose Online-Dienste</vt:lpstr>
      <vt:lpstr>PowerPoint-Präsentation</vt:lpstr>
      <vt:lpstr>PowerPoint-Präsentation</vt:lpstr>
    </vt:vector>
  </TitlesOfParts>
  <Company>Ing. Software Dlubal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Milada Kalichová</dc:creator>
  <cp:lastModifiedBy>Jasmin Hartung</cp:lastModifiedBy>
  <cp:revision>711</cp:revision>
  <cp:lastPrinted>2020-11-16T07:28:00Z</cp:lastPrinted>
  <dcterms:created xsi:type="dcterms:W3CDTF">2018-11-29T07:45:44Z</dcterms:created>
  <dcterms:modified xsi:type="dcterms:W3CDTF">2023-05-15T08:30:38Z</dcterms:modified>
</cp:coreProperties>
</file>