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0" r:id="rId5"/>
    <p:sldId id="426" r:id="rId6"/>
    <p:sldId id="368" r:id="rId7"/>
    <p:sldId id="424" r:id="rId8"/>
    <p:sldId id="419" r:id="rId9"/>
    <p:sldId id="430" r:id="rId10"/>
    <p:sldId id="431" r:id="rId11"/>
    <p:sldId id="432" r:id="rId12"/>
    <p:sldId id="428" r:id="rId13"/>
    <p:sldId id="417" r:id="rId14"/>
    <p:sldId id="407" r:id="rId15"/>
    <p:sldId id="408" r:id="rId16"/>
    <p:sldId id="384" r:id="rId17"/>
    <p:sldId id="385" r:id="rId18"/>
  </p:sldIdLst>
  <p:sldSz cx="9144000" cy="5143500" type="screen16x9"/>
  <p:notesSz cx="6858000" cy="9144000"/>
  <p:embeddedFontLst>
    <p:embeddedFont>
      <p:font typeface="Function Pro Book" panose="020B0502020204020303" charset="0"/>
      <p:regular r:id="rId21"/>
      <p:bold r:id="rId22"/>
      <p:italic r:id="rId23"/>
      <p:boldItalic r:id="rId24"/>
    </p:embeddedFont>
    <p:embeddedFont>
      <p:font typeface="Function Pro Medium" panose="020B0502020204020303" charset="0"/>
      <p:regular r:id="rId25"/>
      <p:bold r:id="rId26"/>
      <p:italic r:id="rId27"/>
      <p:boldItalic r:id="rId28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2A4"/>
    <a:srgbClr val="DAEFF7"/>
    <a:srgbClr val="192661"/>
    <a:srgbClr val="000000"/>
    <a:srgbClr val="131F56"/>
    <a:srgbClr val="43A35A"/>
    <a:srgbClr val="FF00FF"/>
    <a:srgbClr val="C2E4EF"/>
    <a:srgbClr val="00A5E5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9289" autoAdjust="0"/>
  </p:normalViewPr>
  <p:slideViewPr>
    <p:cSldViewPr>
      <p:cViewPr varScale="1">
        <p:scale>
          <a:sx n="148" d="100"/>
          <a:sy n="148" d="100"/>
        </p:scale>
        <p:origin x="318" y="108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22.04.2024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169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sz="1200" b="1" dirty="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896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46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b="1" kern="1200" spc="0" dirty="0">
              <a:solidFill>
                <a:srgbClr val="2D34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531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400" b="1" kern="1200" spc="0" dirty="0">
              <a:solidFill>
                <a:srgbClr val="2D34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542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sz="2400" b="1" kern="1200" spc="0" dirty="0">
              <a:solidFill>
                <a:srgbClr val="2D34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659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205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hyperlink" Target="https://www.dlubal.com/de/support-und-schulungen/verkauf/vertriebsteam-kontaktiere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wmf"/><Relationship Id="rId11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33.wmf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38.png"/><Relationship Id="rId21" Type="http://schemas.openxmlformats.org/officeDocument/2006/relationships/image" Target="../media/image55.sv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5.svg"/><Relationship Id="rId18" Type="http://schemas.openxmlformats.org/officeDocument/2006/relationships/image" Target="../media/image70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sv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7.sv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lubal.com/de/support-und-schulungen/schulungen/webinare/00263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dlubal.com/de/loesungen/online-dienste/schnee-wind-erdbeben-lastzonen" TargetMode="External"/><Relationship Id="rId5" Type="http://schemas.openxmlformats.org/officeDocument/2006/relationships/hyperlink" Target="https://www.dlubal.com/de/support-und-schulungen/schulungen/webinare/002704" TargetMode="External"/><Relationship Id="rId4" Type="http://schemas.openxmlformats.org/officeDocument/2006/relationships/hyperlink" Target="https://www.dlubal.com/de/support-und-schulungen/schulungen/webinare/00278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für Statik und Dynamik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7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9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15517" y="4047914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Head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of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7022019" y="2185336"/>
            <a:ext cx="1404154" cy="1404155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15352171-3F37-C4F9-B57A-2E3BCC17ED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991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20600" imgH="3720600" progId="">
                  <p:embed/>
                </p:oleObj>
              </mc:Choice>
              <mc:Fallback>
                <p:oleObj r:id="rId3" imgW="3720600" imgH="3720600" progId="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15352171-3F37-C4F9-B57A-2E3BCC17E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991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>
            <a:extLst>
              <a:ext uri="{FF2B5EF4-FFF2-40B4-BE49-F238E27FC236}">
                <a16:creationId xmlns:a16="http://schemas.microsoft.com/office/drawing/2014/main" id="{7198DBCE-DA1F-E1B7-A080-7FE84C6AE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7397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720600" imgH="3720600" progId="">
                  <p:embed/>
                </p:oleObj>
              </mc:Choice>
              <mc:Fallback>
                <p:oleObj r:id="rId5" imgW="3720600" imgH="3720600" progId="">
                  <p:embed/>
                  <p:pic>
                    <p:nvPicPr>
                      <p:cNvPr id="32" name="Objekt 31">
                        <a:extLst>
                          <a:ext uri="{FF2B5EF4-FFF2-40B4-BE49-F238E27FC236}">
                            <a16:creationId xmlns:a16="http://schemas.microsoft.com/office/drawing/2014/main" id="{7198DBCE-DA1F-E1B7-A080-7FE84C6A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7397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Zástupný symbol pro text 25">
            <a:extLst>
              <a:ext uri="{FF2B5EF4-FFF2-40B4-BE49-F238E27FC236}">
                <a16:creationId xmlns:a16="http://schemas.microsoft.com/office/drawing/2014/main" id="{D81D7E7E-E065-1B3C-7147-7698B0665591}"/>
              </a:ext>
            </a:extLst>
          </p:cNvPr>
          <p:cNvSpPr txBox="1">
            <a:spLocks/>
          </p:cNvSpPr>
          <p:nvPr/>
        </p:nvSpPr>
        <p:spPr>
          <a:xfrm>
            <a:off x="215516" y="3599995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Dipl.-Ing. (FH) Dipl.-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Wirtschaftsing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 (FH) Christian Stautner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AA900D7A-2F67-7241-EF36-3324D769E0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09699" y="2103698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20600" imgH="3720600" progId="">
                  <p:embed/>
                </p:oleObj>
              </mc:Choice>
              <mc:Fallback>
                <p:oleObj r:id="rId7" imgW="3720600" imgH="3720600" progId="">
                  <p:embed/>
                  <p:pic>
                    <p:nvPicPr>
                      <p:cNvPr id="36" name="Objekt 35">
                        <a:extLst>
                          <a:ext uri="{FF2B5EF4-FFF2-40B4-BE49-F238E27FC236}">
                            <a16:creationId xmlns:a16="http://schemas.microsoft.com/office/drawing/2014/main" id="{AA900D7A-2F67-7241-EF36-3324D769E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9699" y="2103698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99163806-199B-FF35-BECB-B72D3C65A56D}"/>
              </a:ext>
            </a:extLst>
          </p:cNvPr>
          <p:cNvSpPr txBox="1">
            <a:spLocks/>
          </p:cNvSpPr>
          <p:nvPr/>
        </p:nvSpPr>
        <p:spPr>
          <a:xfrm>
            <a:off x="2468107" y="3593571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Bastian Ackermann,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4" name="Zástupný symbol pro text 25">
            <a:extLst>
              <a:ext uri="{FF2B5EF4-FFF2-40B4-BE49-F238E27FC236}">
                <a16:creationId xmlns:a16="http://schemas.microsoft.com/office/drawing/2014/main" id="{22550067-1DC0-BF03-D099-86ECF56E2E65}"/>
              </a:ext>
            </a:extLst>
          </p:cNvPr>
          <p:cNvSpPr txBox="1">
            <a:spLocks/>
          </p:cNvSpPr>
          <p:nvPr/>
        </p:nvSpPr>
        <p:spPr>
          <a:xfrm>
            <a:off x="4638807" y="3589491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Daniel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8" name="Zástupný symbol pro text 25">
            <a:extLst>
              <a:ext uri="{FF2B5EF4-FFF2-40B4-BE49-F238E27FC236}">
                <a16:creationId xmlns:a16="http://schemas.microsoft.com/office/drawing/2014/main" id="{96F19451-3C31-3624-31F8-A01C9862EC17}"/>
              </a:ext>
            </a:extLst>
          </p:cNvPr>
          <p:cNvSpPr txBox="1">
            <a:spLocks/>
          </p:cNvSpPr>
          <p:nvPr/>
        </p:nvSpPr>
        <p:spPr>
          <a:xfrm>
            <a:off x="2468107" y="3770524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03087DD3-E28A-A64C-2CBC-0E3E43143B85}"/>
              </a:ext>
            </a:extLst>
          </p:cNvPr>
          <p:cNvSpPr txBox="1">
            <a:spLocks/>
          </p:cNvSpPr>
          <p:nvPr/>
        </p:nvSpPr>
        <p:spPr>
          <a:xfrm>
            <a:off x="4635798" y="3775184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COO of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GmbH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94939D-EAD1-C86E-9177-2CA1A7A95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3266" y="2321163"/>
            <a:ext cx="1136991" cy="1136991"/>
          </a:xfrm>
          <a:prstGeom prst="rect">
            <a:avLst/>
          </a:prstGeom>
        </p:spPr>
      </p:pic>
      <p:sp>
        <p:nvSpPr>
          <p:cNvPr id="4" name="Zástupný symbol pro text 25">
            <a:extLst>
              <a:ext uri="{FF2B5EF4-FFF2-40B4-BE49-F238E27FC236}">
                <a16:creationId xmlns:a16="http://schemas.microsoft.com/office/drawing/2014/main" id="{A28A7070-CB93-535F-9EF1-D6093F2E9462}"/>
              </a:ext>
            </a:extLst>
          </p:cNvPr>
          <p:cNvSpPr txBox="1">
            <a:spLocks/>
          </p:cNvSpPr>
          <p:nvPr/>
        </p:nvSpPr>
        <p:spPr>
          <a:xfrm>
            <a:off x="5220072" y="4422140"/>
            <a:ext cx="3332489" cy="384896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2000" dirty="0">
                <a:solidFill>
                  <a:schemeClr val="tx2"/>
                </a:solidFill>
                <a:latin typeface="+mj-lt"/>
              </a:rPr>
              <a:t>Sprechen wir miteinander</a:t>
            </a:r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FA7C8BA4-DEA3-5E88-201C-1BCB561BD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8846" y="4549752"/>
          <a:ext cx="351226" cy="186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2196720" imgH="1168200" progId="">
                  <p:embed/>
                </p:oleObj>
              </mc:Choice>
              <mc:Fallback>
                <p:oleObj r:id="rId10" imgW="2196720" imgH="1168200" progId="">
                  <p:embed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FA7C8BA4-DEA3-5E88-201C-1BCB561BD0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68846" y="4549752"/>
                        <a:ext cx="351226" cy="1867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57">
            <a:hlinkClick r:id="rId12"/>
            <a:extLst>
              <a:ext uri="{FF2B5EF4-FFF2-40B4-BE49-F238E27FC236}">
                <a16:creationId xmlns:a16="http://schemas.microsoft.com/office/drawing/2014/main" id="{7067A6C1-91F9-19E2-1E2C-F0378F5A202C}"/>
              </a:ext>
            </a:extLst>
          </p:cNvPr>
          <p:cNvSpPr/>
          <p:nvPr/>
        </p:nvSpPr>
        <p:spPr>
          <a:xfrm>
            <a:off x="4788024" y="4433291"/>
            <a:ext cx="3764537" cy="3848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DE1FF42-9689-80E6-1BC2-8C232C8F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7956884" cy="504056"/>
          </a:xfrm>
        </p:spPr>
        <p:txBody>
          <a:bodyPr/>
          <a:lstStyle/>
          <a:p>
            <a:r>
              <a:rPr lang="en-US" dirty="0" err="1"/>
              <a:t>Buchen</a:t>
            </a:r>
            <a:r>
              <a:rPr lang="en-US" dirty="0"/>
              <a:t> Sie </a:t>
            </a:r>
            <a:r>
              <a:rPr lang="en-US" dirty="0" err="1"/>
              <a:t>Ihren</a:t>
            </a:r>
            <a:r>
              <a:rPr lang="en-US" dirty="0"/>
              <a:t> </a:t>
            </a:r>
            <a:r>
              <a:rPr lang="en-US" dirty="0" err="1"/>
              <a:t>kostenfreien</a:t>
            </a:r>
            <a:r>
              <a:rPr lang="en-US" dirty="0"/>
              <a:t> Online-</a:t>
            </a:r>
            <a:r>
              <a:rPr lang="en-US" dirty="0" err="1"/>
              <a:t>Termin</a:t>
            </a:r>
            <a:r>
              <a:rPr lang="en-US" dirty="0"/>
              <a:t>!</a:t>
            </a:r>
            <a:endParaRPr lang="cs-CZ" dirty="0"/>
          </a:p>
        </p:txBody>
      </p:sp>
      <p:sp>
        <p:nvSpPr>
          <p:cNvPr id="14" name="Zástupný symbol pro text 25">
            <a:extLst>
              <a:ext uri="{FF2B5EF4-FFF2-40B4-BE49-F238E27FC236}">
                <a16:creationId xmlns:a16="http://schemas.microsoft.com/office/drawing/2014/main" id="{910ECA5E-73B5-23EC-9BF0-3DDE602727EA}"/>
              </a:ext>
            </a:extLst>
          </p:cNvPr>
          <p:cNvSpPr txBox="1">
            <a:spLocks/>
          </p:cNvSpPr>
          <p:nvPr/>
        </p:nvSpPr>
        <p:spPr>
          <a:xfrm>
            <a:off x="270270" y="1383619"/>
            <a:ext cx="5633878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rgbClr val="2D3475"/>
                </a:solidFill>
                <a:latin typeface="+mj-lt"/>
              </a:rPr>
              <a:t>Erhalten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wertvolle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Einblicke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von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einem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unserer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Experten</a:t>
            </a:r>
            <a:endParaRPr lang="de-DE" dirty="0">
              <a:solidFill>
                <a:srgbClr val="2D347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492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10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Geo-Zonen-Tool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Querschnittswerte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chemeClr val="tx2"/>
                </a:solidFill>
                <a:latin typeface="+mj-lt"/>
              </a:rPr>
              <a:t>Modelle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zum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Herunterladen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bietet ein Online-Tool zur Ermittlung der charakteristischen Lastwerte der entsprechenden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Lastzone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Das kostenfreie Online-Tool ermöglicht, aus einer umfangreichen Profildatenbank Standardprofile auszuwählen oder parametrisierte Querschnitte zu definieren und deren Querschnittswerte zu berechnen.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Schauen Sie sich die häufig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gestellen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Fragen an unser Support-Team sowie die hilfreichen Tipps und Tricks in unseren Fachbeiträgen an, um Ihre Arbeit effizienter zu gestalten.</a:t>
            </a: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Hier finden Sie eine Vielzahl an Beispieldateien, die Sie beim Einstieg in die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-Programme bzw. bei deren Anwendung unterstützen.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0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11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Youtube-Kanal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-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Webinare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Videos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Webshop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mit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Preisen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Testversionen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latin typeface="+mj-lt"/>
              </a:rPr>
              <a:t>Kostenloser</a:t>
            </a:r>
            <a:r>
              <a:rPr lang="en-US" dirty="0">
                <a:latin typeface="+mj-lt"/>
              </a:rPr>
              <a:t> Support per E-Mail und Live-Chat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Sehen Sie sich die Videos und Webinare zur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Statiksoftware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von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Erstellen Sie Ihr individuelles Softwarepaket und sehen Sie alle Preise online!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Sie lernen am besten, wie Sie mit unseren Programmen umgehen, indem Sie sie einfach selbst testen.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Laden Sie sich die 90-Tage-Testversion unserer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Statikprogramme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b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herunter.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90-TAGE-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TESTVERSION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4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">
            <a:extLst>
              <a:ext uri="{FF2B5EF4-FFF2-40B4-BE49-F238E27FC236}">
                <a16:creationId xmlns:a16="http://schemas.microsoft.com/office/drawing/2014/main" id="{2CC984EA-5048-4144-A1BB-A557CD534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000" y="411511"/>
            <a:ext cx="7810387" cy="468052"/>
          </a:xfrm>
        </p:spPr>
        <p:txBody>
          <a:bodyPr/>
          <a:lstStyle/>
          <a:p>
            <a:pPr lvl="0"/>
            <a:r>
              <a:rPr lang="de-DE" dirty="0"/>
              <a:t>Hier finden Sie weitere Informationen zu </a:t>
            </a:r>
            <a:r>
              <a:rPr lang="de-DE" dirty="0" err="1"/>
              <a:t>Dlubal</a:t>
            </a:r>
            <a:r>
              <a:rPr lang="de-DE" dirty="0"/>
              <a:t> Software</a:t>
            </a:r>
            <a:endParaRPr lang="en-US" dirty="0"/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F4BE9F0A-F2F0-42FF-9654-C846E8AC094D}"/>
              </a:ext>
            </a:extLst>
          </p:cNvPr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en-US" sz="1050" b="1">
                <a:solidFill>
                  <a:srgbClr val="2D3475"/>
                </a:solidFill>
                <a:latin typeface="+mj-lt"/>
              </a:rPr>
              <a:t> Software GmbH</a:t>
            </a:r>
            <a:endParaRPr lang="cs-CZ" sz="1050" b="1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de-DE" sz="1000">
                <a:solidFill>
                  <a:srgbClr val="2D3475"/>
                </a:solidFill>
                <a:latin typeface="+mj-lt"/>
              </a:rPr>
              <a:t>Am </a:t>
            </a:r>
            <a:r>
              <a:rPr lang="de-DE" sz="100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 2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93464 Tiefenbach</a:t>
            </a:r>
            <a:endParaRPr lang="cs-CZ" sz="1000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Germany</a:t>
            </a:r>
            <a:endParaRPr lang="en-US" sz="100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E7F43D-C132-4FAA-9444-2D8D97D1F76A}"/>
              </a:ext>
            </a:extLst>
          </p:cNvPr>
          <p:cNvSpPr txBox="1">
            <a:spLocks/>
          </p:cNvSpPr>
          <p:nvPr/>
        </p:nvSpPr>
        <p:spPr>
          <a:xfrm>
            <a:off x="2735796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>
                <a:solidFill>
                  <a:srgbClr val="2D3475"/>
                </a:solidFill>
                <a:latin typeface="+mj-lt"/>
              </a:rPr>
              <a:t>Telefon: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E-Mail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: info@dlubal.com 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70772B53-759B-4DA1-B6A7-0F6EA9F6F322}"/>
              </a:ext>
            </a:extLst>
          </p:cNvPr>
          <p:cNvSpPr txBox="1">
            <a:spLocks/>
          </p:cNvSpPr>
          <p:nvPr/>
        </p:nvSpPr>
        <p:spPr>
          <a:xfrm>
            <a:off x="179512" y="309084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Besuchen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unsere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Webseite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96562838-89E7-48C9-B1B5-2013C900FF0F}"/>
              </a:ext>
            </a:extLst>
          </p:cNvPr>
          <p:cNvSpPr txBox="1">
            <a:spLocks/>
          </p:cNvSpPr>
          <p:nvPr/>
        </p:nvSpPr>
        <p:spPr>
          <a:xfrm>
            <a:off x="4752020" y="2175706"/>
            <a:ext cx="1368152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200" b="1" dirty="0">
                <a:solidFill>
                  <a:srgbClr val="2D3475"/>
                </a:solidFill>
                <a:latin typeface="+mj-lt"/>
              </a:rPr>
              <a:t>Sehen Sie den Einsatz von </a:t>
            </a:r>
            <a:r>
              <a:rPr lang="de-DE" sz="1200" b="1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1200" b="1" dirty="0">
                <a:solidFill>
                  <a:srgbClr val="2D3475"/>
                </a:solidFill>
                <a:latin typeface="+mj-lt"/>
              </a:rPr>
              <a:t> Software in einem Webinar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42E01BAE-553F-4526-9D82-63D78AF8350C}"/>
              </a:ext>
            </a:extLst>
          </p:cNvPr>
          <p:cNvSpPr txBox="1">
            <a:spLocks/>
          </p:cNvSpPr>
          <p:nvPr/>
        </p:nvSpPr>
        <p:spPr>
          <a:xfrm>
            <a:off x="6120172" y="2175706"/>
            <a:ext cx="1224136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err="1">
                <a:solidFill>
                  <a:srgbClr val="2D3475"/>
                </a:solidFill>
                <a:latin typeface="+mj-lt"/>
              </a:rPr>
              <a:t>Kostenlose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Testversion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herunterladen</a:t>
            </a:r>
            <a:endParaRPr lang="en-US" sz="1200" b="1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93FC385-55E6-4A52-A96B-D34573DEC38A}"/>
              </a:ext>
            </a:extLst>
          </p:cNvPr>
          <p:cNvCxnSpPr/>
          <p:nvPr/>
        </p:nvCxnSpPr>
        <p:spPr>
          <a:xfrm>
            <a:off x="2447764" y="173520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4">
            <a:extLst>
              <a:ext uri="{FF2B5EF4-FFF2-40B4-BE49-F238E27FC236}">
                <a16:creationId xmlns:a16="http://schemas.microsoft.com/office/drawing/2014/main" id="{60ADDF49-EC1D-4EB0-A3F9-6F3B7C7E68B1}"/>
              </a:ext>
            </a:extLst>
          </p:cNvPr>
          <p:cNvSpPr txBox="1">
            <a:spLocks/>
          </p:cNvSpPr>
          <p:nvPr/>
        </p:nvSpPr>
        <p:spPr>
          <a:xfrm>
            <a:off x="2717560" y="1599642"/>
            <a:ext cx="1764196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aufgezeichnete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Veranstaltungen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Messen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/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Seminare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Base-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Artikel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455BF82-2CEC-462C-874A-9655B169048F}"/>
              </a:ext>
            </a:extLst>
          </p:cNvPr>
          <p:cNvCxnSpPr/>
          <p:nvPr/>
        </p:nvCxnSpPr>
        <p:spPr>
          <a:xfrm>
            <a:off x="2447764" y="238919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65BA73C-FF69-4361-B1F4-03628347AC3F}"/>
              </a:ext>
            </a:extLst>
          </p:cNvPr>
          <p:cNvCxnSpPr/>
          <p:nvPr/>
        </p:nvCxnSpPr>
        <p:spPr>
          <a:xfrm>
            <a:off x="2447764" y="267982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A158466-2267-4041-B232-F3C6180C7A9E}"/>
              </a:ext>
            </a:extLst>
          </p:cNvPr>
          <p:cNvCxnSpPr/>
          <p:nvPr/>
        </p:nvCxnSpPr>
        <p:spPr>
          <a:xfrm>
            <a:off x="2447764" y="318381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448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059832" y="411511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054" y="978468"/>
            <a:ext cx="4461274" cy="1865672"/>
          </a:xfrm>
        </p:spPr>
        <p:txBody>
          <a:bodyPr/>
          <a:lstStyle/>
          <a:p>
            <a:r>
              <a:rPr lang="de-DE" sz="2800" dirty="0"/>
              <a:t>Erdbebenbemessung von Stahlbetonbauten in RFEM 6</a:t>
            </a:r>
            <a:endParaRPr lang="cs-CZ" sz="28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F238C92E-412A-458A-B463-999F534917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7957" y="1563638"/>
            <a:ext cx="1914240" cy="900100"/>
          </a:xfrm>
        </p:spPr>
        <p:txBody>
          <a:bodyPr/>
          <a:lstStyle/>
          <a:p>
            <a:pPr lvl="0"/>
            <a:r>
              <a:rPr lang="de-DE" sz="1100" dirty="0"/>
              <a:t>Dipl.-Ing. Juliane Stopper-Akdag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E1325C-E172-4CBE-82BE-33646E27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600" y="1620004"/>
            <a:ext cx="673200" cy="504900"/>
          </a:xfrm>
          <a:prstGeom prst="rect">
            <a:avLst/>
          </a:prstGeom>
        </p:spPr>
      </p:pic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04A866F1-B4D5-4FE5-9852-C59CCFB160F6}"/>
              </a:ext>
            </a:extLst>
          </p:cNvPr>
          <p:cNvSpPr txBox="1">
            <a:spLocks/>
          </p:cNvSpPr>
          <p:nvPr/>
        </p:nvSpPr>
        <p:spPr>
          <a:xfrm>
            <a:off x="920291" y="2787774"/>
            <a:ext cx="1914240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Dipl.-Ing. (FH) Alexander Meierhofer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Head of Product Engineering Concrete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2D89207-9AC1-487D-B8B9-516798DC8D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1934" y="2844140"/>
            <a:ext cx="673199" cy="5049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725E6A-2E1C-5121-DB11-862489B22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306" y="1978740"/>
            <a:ext cx="2731694" cy="22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28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715549-9D1C-4057-BE8B-D9B91CBCA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</a:t>
            </a:r>
            <a:endParaRPr lang="cs-CZ" dirty="0"/>
          </a:p>
        </p:txBody>
      </p:sp>
      <p:sp>
        <p:nvSpPr>
          <p:cNvPr id="21" name="Zástupný symbol pro obsah 3">
            <a:extLst>
              <a:ext uri="{FF2B5EF4-FFF2-40B4-BE49-F238E27FC236}">
                <a16:creationId xmlns:a16="http://schemas.microsoft.com/office/drawing/2014/main" id="{6A17DF0F-1321-4A2B-A193-F1A792B3A3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/>
          <a:p>
            <a:r>
              <a:rPr lang="cs-CZ" dirty="0"/>
              <a:t>Webinar</a:t>
            </a: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EC4B109F-8BCC-4F89-81E9-721AB067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während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en-US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11BFD13-F401-4653-B39A-1669F735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CF62754C-04BB-4A27-9691-77256129AA38}"/>
              </a:ext>
            </a:extLst>
          </p:cNvPr>
          <p:cNvSpPr txBox="1"/>
          <p:nvPr/>
        </p:nvSpPr>
        <p:spPr>
          <a:xfrm>
            <a:off x="723350" y="1764000"/>
            <a:ext cx="1755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GoToTraining-Bedienpanel</a:t>
            </a:r>
            <a:endParaRPr lang="en-US" sz="1100" dirty="0">
              <a:latin typeface="+mj-lt"/>
            </a:endParaRP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160ACE1-F2F2-48D6-AE28-C56D842F44BF}"/>
              </a:ext>
            </a:extLst>
          </p:cNvPr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22DB2FA-0ECF-486C-95D8-69FBC2D47C03}"/>
              </a:ext>
            </a:extLst>
          </p:cNvPr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57D2E03-D3DC-48BD-9367-D90737291D7D}"/>
              </a:ext>
            </a:extLst>
          </p:cNvPr>
          <p:cNvSpPr txBox="1"/>
          <p:nvPr/>
        </p:nvSpPr>
        <p:spPr>
          <a:xfrm>
            <a:off x="3167844" y="627534"/>
            <a:ext cx="1230420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Bedienpanel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ein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oder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ausblenden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feld 16">
            <a:extLst>
              <a:ext uri="{FF2B5EF4-FFF2-40B4-BE49-F238E27FC236}">
                <a16:creationId xmlns:a16="http://schemas.microsoft.com/office/drawing/2014/main" id="{3D0DE62B-8D42-4991-BBAC-C7FEB3307683}"/>
              </a:ext>
            </a:extLst>
          </p:cNvPr>
          <p:cNvSpPr txBox="1"/>
          <p:nvPr/>
        </p:nvSpPr>
        <p:spPr>
          <a:xfrm>
            <a:off x="827584" y="2395241"/>
            <a:ext cx="1728192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E-Mail: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42" name="Grafický objekt 10">
            <a:extLst>
              <a:ext uri="{FF2B5EF4-FFF2-40B4-BE49-F238E27FC236}">
                <a16:creationId xmlns:a16="http://schemas.microsoft.com/office/drawing/2014/main" id="{E977262B-864D-4E07-AAE1-42A3FE4F8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pic>
        <p:nvPicPr>
          <p:cNvPr id="43" name="Grafik 15">
            <a:extLst>
              <a:ext uri="{FF2B5EF4-FFF2-40B4-BE49-F238E27FC236}">
                <a16:creationId xmlns:a16="http://schemas.microsoft.com/office/drawing/2014/main" id="{6BF0D8CA-EFC8-4460-B59C-7F42066CA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53" y="688938"/>
            <a:ext cx="2264789" cy="3977716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269C6AB5-C415-4CD9-9040-1AB5EA0BE968}"/>
              </a:ext>
            </a:extLst>
          </p:cNvPr>
          <p:cNvSpPr txBox="1"/>
          <p:nvPr/>
        </p:nvSpPr>
        <p:spPr>
          <a:xfrm>
            <a:off x="7425429" y="782962"/>
            <a:ext cx="1044116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Audioein-stellungen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anpassen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5B5B392C-2E01-4E52-9F51-4B970B5E0A40}"/>
              </a:ext>
            </a:extLst>
          </p:cNvPr>
          <p:cNvCxnSpPr/>
          <p:nvPr/>
        </p:nvCxnSpPr>
        <p:spPr>
          <a:xfrm>
            <a:off x="4283968" y="3601147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B3E649E1-F30D-4277-B47B-153EBAC10CA1}"/>
              </a:ext>
            </a:extLst>
          </p:cNvPr>
          <p:cNvSpPr txBox="1"/>
          <p:nvPr/>
        </p:nvSpPr>
        <p:spPr>
          <a:xfrm>
            <a:off x="3167844" y="3442412"/>
            <a:ext cx="1230420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Fragen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stellen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007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24" y="243483"/>
            <a:ext cx="1340056" cy="572584"/>
          </a:xfrm>
        </p:spPr>
        <p:txBody>
          <a:bodyPr/>
          <a:lstStyle/>
          <a:p>
            <a:r>
              <a:rPr lang="en-US" dirty="0" err="1"/>
              <a:t>Inhalt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3</a:t>
            </a:r>
            <a:endParaRPr lang="cs-CZ" dirty="0"/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8A6CA514-BA0C-434C-8130-98B955696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9202"/>
            <a:ext cx="507345" cy="575906"/>
          </a:xfrm>
          <a:prstGeom prst="rect">
            <a:avLst/>
          </a:prstGeom>
        </p:spPr>
      </p:pic>
      <p:sp>
        <p:nvSpPr>
          <p:cNvPr id="17" name="TextovéPole 23">
            <a:extLst>
              <a:ext uri="{FF2B5EF4-FFF2-40B4-BE49-F238E27FC236}">
                <a16:creationId xmlns:a16="http://schemas.microsoft.com/office/drawing/2014/main" id="{E4516D60-E14F-5E2C-2007-671E2C772170}"/>
              </a:ext>
            </a:extLst>
          </p:cNvPr>
          <p:cNvSpPr txBox="1"/>
          <p:nvPr/>
        </p:nvSpPr>
        <p:spPr>
          <a:xfrm>
            <a:off x="795530" y="1203598"/>
            <a:ext cx="42502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22" name="TextovéPole 27">
            <a:extLst>
              <a:ext uri="{FF2B5EF4-FFF2-40B4-BE49-F238E27FC236}">
                <a16:creationId xmlns:a16="http://schemas.microsoft.com/office/drawing/2014/main" id="{DC73A61C-69B5-117E-115D-F1FE6FB7A033}"/>
              </a:ext>
            </a:extLst>
          </p:cNvPr>
          <p:cNvSpPr txBox="1"/>
          <p:nvPr/>
        </p:nvSpPr>
        <p:spPr>
          <a:xfrm>
            <a:off x="791586" y="1759979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24" name="TextovéPole 27">
            <a:extLst>
              <a:ext uri="{FF2B5EF4-FFF2-40B4-BE49-F238E27FC236}">
                <a16:creationId xmlns:a16="http://schemas.microsoft.com/office/drawing/2014/main" id="{9C250654-7099-FFF0-48A5-04E09F546726}"/>
              </a:ext>
            </a:extLst>
          </p:cNvPr>
          <p:cNvSpPr txBox="1"/>
          <p:nvPr/>
        </p:nvSpPr>
        <p:spPr>
          <a:xfrm>
            <a:off x="787643" y="2316360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sp>
        <p:nvSpPr>
          <p:cNvPr id="26" name="TextovéPole 27">
            <a:extLst>
              <a:ext uri="{FF2B5EF4-FFF2-40B4-BE49-F238E27FC236}">
                <a16:creationId xmlns:a16="http://schemas.microsoft.com/office/drawing/2014/main" id="{BB9898E1-C840-DC88-4A85-AE866AC5C532}"/>
              </a:ext>
            </a:extLst>
          </p:cNvPr>
          <p:cNvSpPr txBox="1"/>
          <p:nvPr/>
        </p:nvSpPr>
        <p:spPr>
          <a:xfrm>
            <a:off x="795530" y="2877735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4</a:t>
            </a:r>
            <a:endParaRPr lang="en-US" b="1" dirty="0">
              <a:latin typeface="+mj-lt"/>
            </a:endParaRP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615FD8FF-E6DD-EC4A-05FF-157B032B600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/>
          <a:p>
            <a:r>
              <a:rPr lang="cs-CZ" dirty="0"/>
              <a:t>Webinar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F738700-5AB1-17FE-6AA2-78538EF894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" r="4"/>
          <a:stretch/>
        </p:blipFill>
        <p:spPr>
          <a:xfrm>
            <a:off x="3491880" y="484644"/>
            <a:ext cx="5201481" cy="427898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677B34B-0B34-93E0-CC1F-D32397BCBB9E}"/>
              </a:ext>
            </a:extLst>
          </p:cNvPr>
          <p:cNvGrpSpPr/>
          <p:nvPr/>
        </p:nvGrpSpPr>
        <p:grpSpPr>
          <a:xfrm>
            <a:off x="1324631" y="1209692"/>
            <a:ext cx="4035516" cy="1973599"/>
            <a:chOff x="1324631" y="1209692"/>
            <a:chExt cx="4035516" cy="1973599"/>
          </a:xfrm>
        </p:grpSpPr>
        <p:sp>
          <p:nvSpPr>
            <p:cNvPr id="16" name="TextovéPole 22">
              <a:extLst>
                <a:ext uri="{FF2B5EF4-FFF2-40B4-BE49-F238E27FC236}">
                  <a16:creationId xmlns:a16="http://schemas.microsoft.com/office/drawing/2014/main" id="{C2E6FC11-0572-BFB6-AE6B-994917D7C163}"/>
                </a:ext>
              </a:extLst>
            </p:cNvPr>
            <p:cNvSpPr txBox="1"/>
            <p:nvPr/>
          </p:nvSpPr>
          <p:spPr>
            <a:xfrm>
              <a:off x="1336708" y="1759979"/>
              <a:ext cx="3235292" cy="3077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de-DE" sz="1300" b="1" dirty="0">
                  <a:latin typeface="+mj-lt"/>
                </a:rPr>
                <a:t>Modellierung der Bemessungsobjekte</a:t>
              </a:r>
            </a:p>
          </p:txBody>
        </p:sp>
        <p:sp>
          <p:nvSpPr>
            <p:cNvPr id="19" name="TextovéPole 7">
              <a:extLst>
                <a:ext uri="{FF2B5EF4-FFF2-40B4-BE49-F238E27FC236}">
                  <a16:creationId xmlns:a16="http://schemas.microsoft.com/office/drawing/2014/main" id="{A441F10F-61E3-5E89-1472-432481AB9401}"/>
                </a:ext>
              </a:extLst>
            </p:cNvPr>
            <p:cNvSpPr txBox="1"/>
            <p:nvPr/>
          </p:nvSpPr>
          <p:spPr>
            <a:xfrm>
              <a:off x="1331641" y="1209692"/>
              <a:ext cx="2880320" cy="3105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de-DE" sz="1300" b="1" dirty="0">
                  <a:latin typeface="+mj-lt"/>
                </a:rPr>
                <a:t>Vorstellung Modell und Belastung</a:t>
              </a:r>
            </a:p>
          </p:txBody>
        </p:sp>
        <p:sp>
          <p:nvSpPr>
            <p:cNvPr id="23" name="TextovéPole 7">
              <a:extLst>
                <a:ext uri="{FF2B5EF4-FFF2-40B4-BE49-F238E27FC236}">
                  <a16:creationId xmlns:a16="http://schemas.microsoft.com/office/drawing/2014/main" id="{3AE8FA26-A395-A1D9-0D01-677BDA2F4AF4}"/>
                </a:ext>
              </a:extLst>
            </p:cNvPr>
            <p:cNvSpPr txBox="1"/>
            <p:nvPr/>
          </p:nvSpPr>
          <p:spPr>
            <a:xfrm>
              <a:off x="1327697" y="2316360"/>
              <a:ext cx="4032450" cy="31055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>
                <a:spcAft>
                  <a:spcPts val="1600"/>
                </a:spcAft>
              </a:pPr>
              <a:r>
                <a:rPr lang="de-DE" sz="1300" b="1" dirty="0">
                  <a:solidFill>
                    <a:srgbClr val="2D3475"/>
                  </a:solidFill>
                  <a:latin typeface="Function Pro Book"/>
                </a:rPr>
                <a:t>Bemessung der Stahlbetonkonstruktion nach EC 8</a:t>
              </a:r>
            </a:p>
          </p:txBody>
        </p:sp>
        <p:sp>
          <p:nvSpPr>
            <p:cNvPr id="4" name="TextovéPole 7">
              <a:extLst>
                <a:ext uri="{FF2B5EF4-FFF2-40B4-BE49-F238E27FC236}">
                  <a16:creationId xmlns:a16="http://schemas.microsoft.com/office/drawing/2014/main" id="{AA963D8D-86BC-278D-601E-DFB0A786F149}"/>
                </a:ext>
              </a:extLst>
            </p:cNvPr>
            <p:cNvSpPr txBox="1"/>
            <p:nvPr/>
          </p:nvSpPr>
          <p:spPr>
            <a:xfrm>
              <a:off x="1324631" y="2875515"/>
              <a:ext cx="1012057" cy="3077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de-DE" sz="1300" b="1" dirty="0">
                  <a:latin typeface="+mj-lt"/>
                </a:rPr>
                <a:t>Ausblick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431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4</a:t>
            </a:r>
            <a:endParaRPr lang="cs-CZ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7" y="837926"/>
            <a:ext cx="8140824" cy="486583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+mj-lt"/>
              </a:rPr>
              <a:t>Bemessungsablauf</a:t>
            </a:r>
            <a:endParaRPr lang="de-DE" sz="2400" dirty="0">
              <a:latin typeface="+mj-lt"/>
            </a:endParaRP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6BDAB6A-2F8C-18CF-E37A-BB8FFC99D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81" y="195486"/>
            <a:ext cx="324558" cy="276999"/>
          </a:xfrm>
        </p:spPr>
        <p:txBody>
          <a:bodyPr/>
          <a:lstStyle/>
          <a:p>
            <a:r>
              <a:rPr lang="de-DE" dirty="0"/>
              <a:t>01</a:t>
            </a:r>
            <a:endParaRPr lang="cs-CZ" dirty="0"/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E2B4255C-A9B5-3F79-6751-0A814E838B83}"/>
              </a:ext>
            </a:extLst>
          </p:cNvPr>
          <p:cNvSpPr txBox="1">
            <a:spLocks/>
          </p:cNvSpPr>
          <p:nvPr/>
        </p:nvSpPr>
        <p:spPr>
          <a:xfrm>
            <a:off x="977945" y="218658"/>
            <a:ext cx="7482486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Einleitung</a:t>
            </a:r>
          </a:p>
        </p:txBody>
      </p:sp>
      <p:sp>
        <p:nvSpPr>
          <p:cNvPr id="16" name="TextovéPole 7">
            <a:extLst>
              <a:ext uri="{FF2B5EF4-FFF2-40B4-BE49-F238E27FC236}">
                <a16:creationId xmlns:a16="http://schemas.microsoft.com/office/drawing/2014/main" id="{DE89E829-792D-C168-F5D8-18B9C4F5C408}"/>
              </a:ext>
            </a:extLst>
          </p:cNvPr>
          <p:cNvSpPr txBox="1"/>
          <p:nvPr/>
        </p:nvSpPr>
        <p:spPr>
          <a:xfrm>
            <a:off x="4584831" y="3782242"/>
            <a:ext cx="3110618" cy="307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Gegenstand des heutigen Webinars</a:t>
            </a:r>
          </a:p>
        </p:txBody>
      </p:sp>
      <p:sp>
        <p:nvSpPr>
          <p:cNvPr id="2" name="TextovéPole 7">
            <a:extLst>
              <a:ext uri="{FF2B5EF4-FFF2-40B4-BE49-F238E27FC236}">
                <a16:creationId xmlns:a16="http://schemas.microsoft.com/office/drawing/2014/main" id="{C6600026-C44B-21B7-07EA-3815C1DFFC3D}"/>
              </a:ext>
            </a:extLst>
          </p:cNvPr>
          <p:cNvSpPr txBox="1"/>
          <p:nvPr/>
        </p:nvSpPr>
        <p:spPr>
          <a:xfrm>
            <a:off x="602805" y="1671650"/>
            <a:ext cx="4032451" cy="248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>
                <a:latin typeface="+mj-lt"/>
              </a:rPr>
              <a:t>Festlegung der Auslegungsparameter</a:t>
            </a: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>
                <a:latin typeface="+mj-lt"/>
              </a:rPr>
              <a:t>Auswahl des Tragwerks</a:t>
            </a: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>
                <a:latin typeface="+mj-lt"/>
              </a:rPr>
              <a:t>Statische Bemessung nach EC 2</a:t>
            </a: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>
                <a:latin typeface="+mj-lt"/>
              </a:rPr>
              <a:t>Erdbebenanalyse nach EC 8, Abschnitt 4</a:t>
            </a: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>
                <a:latin typeface="+mj-lt"/>
              </a:rPr>
              <a:t>Nachweis der Tragfähigkeit </a:t>
            </a:r>
          </a:p>
          <a:p>
            <a:pPr marL="342900" indent="-342900">
              <a:spcAft>
                <a:spcPts val="1600"/>
              </a:spcAft>
              <a:buAutoNum type="arabicPeriod"/>
            </a:pPr>
            <a:r>
              <a:rPr lang="de-DE" sz="1300" b="1" dirty="0">
                <a:latin typeface="+mj-lt"/>
              </a:rPr>
              <a:t>Kapazitätsbemessung nach EC 8, Abschnitt 5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B5A5509-ABD1-64F8-7CEC-7B544C3F7F61}"/>
              </a:ext>
            </a:extLst>
          </p:cNvPr>
          <p:cNvSpPr/>
          <p:nvPr/>
        </p:nvSpPr>
        <p:spPr>
          <a:xfrm>
            <a:off x="590295" y="3252226"/>
            <a:ext cx="3947747" cy="827380"/>
          </a:xfrm>
          <a:prstGeom prst="rect">
            <a:avLst/>
          </a:prstGeom>
          <a:noFill/>
          <a:ln>
            <a:solidFill>
              <a:srgbClr val="00A5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135BEA8-6CA8-7484-8524-9D8239170FA0}"/>
              </a:ext>
            </a:extLst>
          </p:cNvPr>
          <p:cNvSpPr/>
          <p:nvPr/>
        </p:nvSpPr>
        <p:spPr>
          <a:xfrm>
            <a:off x="581075" y="2856182"/>
            <a:ext cx="3627032" cy="319724"/>
          </a:xfrm>
          <a:prstGeom prst="rect">
            <a:avLst/>
          </a:prstGeom>
          <a:noFill/>
          <a:ln>
            <a:solidFill>
              <a:srgbClr val="00A5E5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093AAB6-0047-CC84-1BCB-89064E0B4E25}"/>
              </a:ext>
            </a:extLst>
          </p:cNvPr>
          <p:cNvSpPr/>
          <p:nvPr/>
        </p:nvSpPr>
        <p:spPr>
          <a:xfrm>
            <a:off x="581074" y="2460138"/>
            <a:ext cx="3627033" cy="319724"/>
          </a:xfrm>
          <a:prstGeom prst="rect">
            <a:avLst/>
          </a:prstGeom>
          <a:noFill/>
          <a:ln>
            <a:solidFill>
              <a:srgbClr val="00A5E5">
                <a:alpha val="5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899A95D-4658-8CB6-ADE6-F1F250361D86}"/>
              </a:ext>
            </a:extLst>
          </p:cNvPr>
          <p:cNvSpPr txBox="1"/>
          <p:nvPr/>
        </p:nvSpPr>
        <p:spPr>
          <a:xfrm>
            <a:off x="4538043" y="2432530"/>
            <a:ext cx="3660990" cy="307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endParaRPr lang="de-DE" sz="1300" b="1" dirty="0">
              <a:latin typeface="+mj-lt"/>
            </a:endParaRP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E88BCAD0-CF99-3C20-D3C7-3C5359ABA423}"/>
              </a:ext>
            </a:extLst>
          </p:cNvPr>
          <p:cNvSpPr txBox="1"/>
          <p:nvPr/>
        </p:nvSpPr>
        <p:spPr>
          <a:xfrm>
            <a:off x="4208107" y="2471930"/>
            <a:ext cx="4176713" cy="307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solidFill>
                  <a:schemeClr val="tx1">
                    <a:alpha val="50000"/>
                  </a:schemeClr>
                </a:solidFill>
                <a:latin typeface="+mj-lt"/>
              </a:rPr>
              <a:t>Verfügbare Webinare zur Stahlbetonbemessung</a:t>
            </a: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C31B2B31-612B-E3B8-FF48-C4B896172A32}"/>
              </a:ext>
            </a:extLst>
          </p:cNvPr>
          <p:cNvSpPr txBox="1"/>
          <p:nvPr/>
        </p:nvSpPr>
        <p:spPr>
          <a:xfrm>
            <a:off x="4211712" y="2862078"/>
            <a:ext cx="4356732" cy="307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solidFill>
                  <a:schemeClr val="tx1">
                    <a:alpha val="50000"/>
                  </a:schemeClr>
                </a:solidFill>
                <a:latin typeface="+mj-lt"/>
              </a:rPr>
              <a:t>Verfügbare Webinare zur Erdbebenanalyse nach EC 8</a:t>
            </a:r>
          </a:p>
        </p:txBody>
      </p:sp>
      <p:sp>
        <p:nvSpPr>
          <p:cNvPr id="13" name="Zástupný symbol pro obsah 3">
            <a:extLst>
              <a:ext uri="{FF2B5EF4-FFF2-40B4-BE49-F238E27FC236}">
                <a16:creationId xmlns:a16="http://schemas.microsoft.com/office/drawing/2014/main" id="{3B619F55-1ADA-3F8D-5A83-000E9A69D4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055063" y="2409849"/>
            <a:ext cx="3816424" cy="251793"/>
          </a:xfrm>
        </p:spPr>
        <p:txBody>
          <a:bodyPr>
            <a:noAutofit/>
          </a:bodyPr>
          <a:lstStyle/>
          <a:p>
            <a:r>
              <a:rPr lang="cs-CZ" sz="700" dirty="0"/>
              <a:t>Webinar</a:t>
            </a:r>
            <a:r>
              <a:rPr lang="de-DE" sz="700" dirty="0"/>
              <a:t> – Erdbebenbemessung von Stahlbetonbauten in RFEM 6</a:t>
            </a:r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1308637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5</a:t>
            </a:r>
            <a:endParaRPr lang="cs-CZ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7" y="837926"/>
            <a:ext cx="8140824" cy="486583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+mj-lt"/>
              </a:rPr>
              <a:t>Kapazitätsbemessung</a:t>
            </a:r>
            <a:endParaRPr lang="de-DE" sz="2400" dirty="0">
              <a:latin typeface="+mj-lt"/>
            </a:endParaRP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6BDAB6A-2F8C-18CF-E37A-BB8FFC99D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383" y="195486"/>
            <a:ext cx="331355" cy="276999"/>
          </a:xfrm>
        </p:spPr>
        <p:txBody>
          <a:bodyPr/>
          <a:lstStyle/>
          <a:p>
            <a:r>
              <a:rPr lang="de-DE" dirty="0"/>
              <a:t>04</a:t>
            </a:r>
            <a:endParaRPr lang="cs-CZ" dirty="0"/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E2B4255C-A9B5-3F79-6751-0A814E838B83}"/>
              </a:ext>
            </a:extLst>
          </p:cNvPr>
          <p:cNvSpPr txBox="1">
            <a:spLocks/>
          </p:cNvSpPr>
          <p:nvPr/>
        </p:nvSpPr>
        <p:spPr>
          <a:xfrm>
            <a:off x="977945" y="218658"/>
            <a:ext cx="7482486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600"/>
              </a:spcAft>
            </a:pPr>
            <a:r>
              <a:rPr lang="de-DE" dirty="0"/>
              <a:t>Bemessung der Stahlbetonkonstruktion nach EC 8</a:t>
            </a:r>
          </a:p>
        </p:txBody>
      </p:sp>
      <p:sp>
        <p:nvSpPr>
          <p:cNvPr id="2" name="TextovéPole 7">
            <a:extLst>
              <a:ext uri="{FF2B5EF4-FFF2-40B4-BE49-F238E27FC236}">
                <a16:creationId xmlns:a16="http://schemas.microsoft.com/office/drawing/2014/main" id="{97FA6304-C378-A080-360F-FB4DB58C345C}"/>
              </a:ext>
            </a:extLst>
          </p:cNvPr>
          <p:cNvSpPr txBox="1"/>
          <p:nvPr/>
        </p:nvSpPr>
        <p:spPr>
          <a:xfrm>
            <a:off x="319607" y="1673165"/>
            <a:ext cx="4032451" cy="248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600"/>
              </a:spcAft>
              <a:buAutoNum type="arabicPeriod"/>
            </a:pPr>
            <a:endParaRPr lang="de-DE" sz="1300" b="1" dirty="0"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720D66-E430-7B4A-392F-7DBC62BAF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83" y="1993051"/>
            <a:ext cx="5767533" cy="2931791"/>
          </a:xfrm>
          <a:prstGeom prst="rect">
            <a:avLst/>
          </a:prstGeom>
        </p:spPr>
      </p:pic>
      <p:sp>
        <p:nvSpPr>
          <p:cNvPr id="9" name="TextovéPole 7">
            <a:extLst>
              <a:ext uri="{FF2B5EF4-FFF2-40B4-BE49-F238E27FC236}">
                <a16:creationId xmlns:a16="http://schemas.microsoft.com/office/drawing/2014/main" id="{8E1C04D5-C632-DDE0-299F-76247B916342}"/>
              </a:ext>
            </a:extLst>
          </p:cNvPr>
          <p:cNvSpPr txBox="1"/>
          <p:nvPr/>
        </p:nvSpPr>
        <p:spPr>
          <a:xfrm>
            <a:off x="319606" y="1335198"/>
            <a:ext cx="8320846" cy="3379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Verhältnis der </a:t>
            </a:r>
            <a:r>
              <a:rPr lang="de-DE" sz="1300" b="1" dirty="0" err="1">
                <a:latin typeface="+mj-lt"/>
              </a:rPr>
              <a:t>Momententragfähigkeiten</a:t>
            </a:r>
            <a:r>
              <a:rPr lang="de-DE" sz="1300" b="1" dirty="0">
                <a:latin typeface="+mj-lt"/>
              </a:rPr>
              <a:t> nach 4.4.2.3.(4), Gl.(4.29) “Strong </a:t>
            </a:r>
            <a:r>
              <a:rPr lang="de-DE" sz="1300" b="1" dirty="0" err="1">
                <a:latin typeface="+mj-lt"/>
              </a:rPr>
              <a:t>column</a:t>
            </a:r>
            <a:r>
              <a:rPr lang="de-DE" sz="1300" b="1" dirty="0">
                <a:latin typeface="+mj-lt"/>
              </a:rPr>
              <a:t> – </a:t>
            </a:r>
            <a:r>
              <a:rPr lang="de-DE" sz="1300" b="1" dirty="0" err="1">
                <a:latin typeface="+mj-lt"/>
              </a:rPr>
              <a:t>weak</a:t>
            </a:r>
            <a:r>
              <a:rPr lang="de-DE" sz="1300" b="1" dirty="0">
                <a:latin typeface="+mj-lt"/>
              </a:rPr>
              <a:t> beam“</a:t>
            </a:r>
          </a:p>
        </p:txBody>
      </p:sp>
      <p:sp>
        <p:nvSpPr>
          <p:cNvPr id="11" name="TextovéPole 7">
            <a:extLst>
              <a:ext uri="{FF2B5EF4-FFF2-40B4-BE49-F238E27FC236}">
                <a16:creationId xmlns:a16="http://schemas.microsoft.com/office/drawing/2014/main" id="{AF81D373-3C5C-AA01-4E7D-09FD53F280A4}"/>
              </a:ext>
            </a:extLst>
          </p:cNvPr>
          <p:cNvSpPr txBox="1"/>
          <p:nvPr/>
        </p:nvSpPr>
        <p:spPr>
          <a:xfrm>
            <a:off x="319605" y="1605056"/>
            <a:ext cx="8320846" cy="3379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Indizes orientieren sich am lokalen KS der jeweiligen Stütze</a:t>
            </a:r>
          </a:p>
        </p:txBody>
      </p:sp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EDD5284D-1C55-CE4F-656A-7A233F4EE25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055063" y="2409849"/>
            <a:ext cx="3816424" cy="251793"/>
          </a:xfrm>
        </p:spPr>
        <p:txBody>
          <a:bodyPr>
            <a:noAutofit/>
          </a:bodyPr>
          <a:lstStyle/>
          <a:p>
            <a:r>
              <a:rPr lang="cs-CZ" sz="700" dirty="0"/>
              <a:t>Webinar</a:t>
            </a:r>
            <a:r>
              <a:rPr lang="de-DE" sz="700" dirty="0"/>
              <a:t> – Erdbebenbemessung von Stahlbetonbauten in RFEM 6</a:t>
            </a:r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281179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6</a:t>
            </a:r>
            <a:endParaRPr lang="cs-CZ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7" y="837926"/>
            <a:ext cx="8140824" cy="486583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+mj-lt"/>
              </a:rPr>
              <a:t>Kapazitätsbemessung</a:t>
            </a:r>
            <a:endParaRPr lang="de-DE" sz="2400" dirty="0">
              <a:latin typeface="+mj-lt"/>
            </a:endParaRP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6BDAB6A-2F8C-18CF-E37A-BB8FFC99D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383" y="195486"/>
            <a:ext cx="331355" cy="276999"/>
          </a:xfrm>
        </p:spPr>
        <p:txBody>
          <a:bodyPr/>
          <a:lstStyle/>
          <a:p>
            <a:r>
              <a:rPr lang="de-DE" dirty="0"/>
              <a:t>04</a:t>
            </a:r>
            <a:endParaRPr lang="cs-CZ" dirty="0"/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E2B4255C-A9B5-3F79-6751-0A814E838B83}"/>
              </a:ext>
            </a:extLst>
          </p:cNvPr>
          <p:cNvSpPr txBox="1">
            <a:spLocks/>
          </p:cNvSpPr>
          <p:nvPr/>
        </p:nvSpPr>
        <p:spPr>
          <a:xfrm>
            <a:off x="977945" y="218658"/>
            <a:ext cx="7482486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600"/>
              </a:spcAft>
            </a:pPr>
            <a:r>
              <a:rPr lang="de-DE" dirty="0"/>
              <a:t>Bemessung der Stahlbetonkonstruktion nach EC 8</a:t>
            </a:r>
          </a:p>
        </p:txBody>
      </p:sp>
      <p:sp>
        <p:nvSpPr>
          <p:cNvPr id="2" name="TextovéPole 7">
            <a:extLst>
              <a:ext uri="{FF2B5EF4-FFF2-40B4-BE49-F238E27FC236}">
                <a16:creationId xmlns:a16="http://schemas.microsoft.com/office/drawing/2014/main" id="{97FA6304-C378-A080-360F-FB4DB58C345C}"/>
              </a:ext>
            </a:extLst>
          </p:cNvPr>
          <p:cNvSpPr txBox="1"/>
          <p:nvPr/>
        </p:nvSpPr>
        <p:spPr>
          <a:xfrm>
            <a:off x="319607" y="1673165"/>
            <a:ext cx="4032451" cy="248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600"/>
              </a:spcAft>
              <a:buAutoNum type="arabicPeriod"/>
            </a:pPr>
            <a:endParaRPr lang="de-DE" sz="1300" b="1" dirty="0">
              <a:latin typeface="+mj-lt"/>
            </a:endParaRP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8E1C04D5-C632-DDE0-299F-76247B916342}"/>
              </a:ext>
            </a:extLst>
          </p:cNvPr>
          <p:cNvSpPr txBox="1"/>
          <p:nvPr/>
        </p:nvSpPr>
        <p:spPr>
          <a:xfrm>
            <a:off x="319606" y="1335198"/>
            <a:ext cx="8320846" cy="3379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Verhältnis der </a:t>
            </a:r>
            <a:r>
              <a:rPr lang="de-DE" sz="1300" b="1" dirty="0" err="1">
                <a:latin typeface="+mj-lt"/>
              </a:rPr>
              <a:t>Momententragfähigkeiten</a:t>
            </a:r>
            <a:r>
              <a:rPr lang="de-DE" sz="1300" b="1" dirty="0">
                <a:latin typeface="+mj-lt"/>
              </a:rPr>
              <a:t> nach 4.4.2.3.(4), Gl.(4.29) “Strong </a:t>
            </a:r>
            <a:r>
              <a:rPr lang="de-DE" sz="1300" b="1" dirty="0" err="1">
                <a:latin typeface="+mj-lt"/>
              </a:rPr>
              <a:t>column</a:t>
            </a:r>
            <a:r>
              <a:rPr lang="de-DE" sz="1300" b="1" dirty="0">
                <a:latin typeface="+mj-lt"/>
              </a:rPr>
              <a:t> – </a:t>
            </a:r>
            <a:r>
              <a:rPr lang="de-DE" sz="1300" b="1" dirty="0" err="1">
                <a:latin typeface="+mj-lt"/>
              </a:rPr>
              <a:t>weak</a:t>
            </a:r>
            <a:r>
              <a:rPr lang="de-DE" sz="1300" b="1" dirty="0">
                <a:latin typeface="+mj-lt"/>
              </a:rPr>
              <a:t> beam“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8BEC561-7B28-14CF-5DEC-EB86B9B89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783"/>
          <a:stretch/>
        </p:blipFill>
        <p:spPr>
          <a:xfrm>
            <a:off x="1640644" y="1620104"/>
            <a:ext cx="5816676" cy="35233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5A77F7C-7429-34CF-4113-318A23948E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78" r="14398"/>
          <a:stretch/>
        </p:blipFill>
        <p:spPr>
          <a:xfrm>
            <a:off x="319605" y="1588016"/>
            <a:ext cx="1953449" cy="14973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9527F16-7B03-9227-041A-DE557D022C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194" t="6958" r="28958" b="42161"/>
          <a:stretch/>
        </p:blipFill>
        <p:spPr>
          <a:xfrm>
            <a:off x="7029881" y="3246739"/>
            <a:ext cx="1641390" cy="1571447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0278DBC1-D577-EFCD-6771-121A21DAED98}"/>
              </a:ext>
            </a:extLst>
          </p:cNvPr>
          <p:cNvCxnSpPr>
            <a:cxnSpLocks/>
          </p:cNvCxnSpPr>
          <p:nvPr/>
        </p:nvCxnSpPr>
        <p:spPr>
          <a:xfrm>
            <a:off x="2071838" y="3023315"/>
            <a:ext cx="575882" cy="1282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07193301-45AF-FE5A-9712-80C64E3B0C94}"/>
              </a:ext>
            </a:extLst>
          </p:cNvPr>
          <p:cNvSpPr/>
          <p:nvPr/>
        </p:nvSpPr>
        <p:spPr>
          <a:xfrm>
            <a:off x="1774473" y="2807291"/>
            <a:ext cx="496302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7D92F6B-A966-7E08-6A43-176CA0D84875}"/>
              </a:ext>
            </a:extLst>
          </p:cNvPr>
          <p:cNvCxnSpPr>
            <a:cxnSpLocks/>
          </p:cNvCxnSpPr>
          <p:nvPr/>
        </p:nvCxnSpPr>
        <p:spPr>
          <a:xfrm flipV="1">
            <a:off x="6496282" y="4227934"/>
            <a:ext cx="1094867" cy="622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8A42D0A2-5B45-E991-48ED-D039021AC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276" y="1749379"/>
            <a:ext cx="1350162" cy="1497360"/>
          </a:xfrm>
          <a:prstGeom prst="rect">
            <a:avLst/>
          </a:prstGeom>
        </p:spPr>
      </p:pic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91098BD4-72F9-486E-FE33-3ADBD4A6A66D}"/>
              </a:ext>
            </a:extLst>
          </p:cNvPr>
          <p:cNvCxnSpPr>
            <a:cxnSpLocks/>
          </p:cNvCxnSpPr>
          <p:nvPr/>
        </p:nvCxnSpPr>
        <p:spPr>
          <a:xfrm flipV="1">
            <a:off x="6473043" y="2186889"/>
            <a:ext cx="1241672" cy="1183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70E672CB-EAA9-FFE2-9F68-4AD657A2D872}"/>
              </a:ext>
            </a:extLst>
          </p:cNvPr>
          <p:cNvSpPr/>
          <p:nvPr/>
        </p:nvSpPr>
        <p:spPr>
          <a:xfrm>
            <a:off x="5899299" y="3273790"/>
            <a:ext cx="573744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F7DF681E-5C74-8283-632A-4E4EAB547E0A}"/>
              </a:ext>
            </a:extLst>
          </p:cNvPr>
          <p:cNvSpPr/>
          <p:nvPr/>
        </p:nvSpPr>
        <p:spPr>
          <a:xfrm>
            <a:off x="5923468" y="4780863"/>
            <a:ext cx="573744" cy="216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BF4E444-54EE-B69F-1495-D101300ECAB6}"/>
              </a:ext>
            </a:extLst>
          </p:cNvPr>
          <p:cNvSpPr/>
          <p:nvPr/>
        </p:nvSpPr>
        <p:spPr>
          <a:xfrm>
            <a:off x="7229368" y="2881865"/>
            <a:ext cx="862291" cy="3648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180CE887-1FCA-4019-3418-C4D8EC5586F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055063" y="2409849"/>
            <a:ext cx="3816424" cy="251793"/>
          </a:xfrm>
        </p:spPr>
        <p:txBody>
          <a:bodyPr>
            <a:noAutofit/>
          </a:bodyPr>
          <a:lstStyle/>
          <a:p>
            <a:r>
              <a:rPr lang="cs-CZ" sz="700" dirty="0"/>
              <a:t>Webinar</a:t>
            </a:r>
            <a:r>
              <a:rPr lang="de-DE" sz="700" dirty="0"/>
              <a:t> – Erdbebenbemessung von Stahlbetonbauten in RFEM 6</a:t>
            </a:r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3999626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7</a:t>
            </a:r>
            <a:endParaRPr lang="cs-CZ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7" y="837926"/>
            <a:ext cx="8140824" cy="486583"/>
          </a:xfrm>
        </p:spPr>
        <p:txBody>
          <a:bodyPr>
            <a:normAutofit/>
          </a:bodyPr>
          <a:lstStyle/>
          <a:p>
            <a:r>
              <a:rPr lang="de-DE" sz="2400" b="1" dirty="0">
                <a:latin typeface="+mj-lt"/>
              </a:rPr>
              <a:t>Kapazitätsbemessung</a:t>
            </a:r>
            <a:endParaRPr lang="de-DE" sz="2400" dirty="0">
              <a:latin typeface="+mj-lt"/>
            </a:endParaRP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6BDAB6A-2F8C-18CF-E37A-BB8FFC99D1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383" y="195486"/>
            <a:ext cx="331355" cy="276999"/>
          </a:xfrm>
        </p:spPr>
        <p:txBody>
          <a:bodyPr/>
          <a:lstStyle/>
          <a:p>
            <a:r>
              <a:rPr lang="de-DE" dirty="0"/>
              <a:t>04</a:t>
            </a:r>
            <a:endParaRPr lang="cs-CZ" dirty="0"/>
          </a:p>
        </p:txBody>
      </p:sp>
      <p:sp>
        <p:nvSpPr>
          <p:cNvPr id="22" name="Zástupný text 6">
            <a:extLst>
              <a:ext uri="{FF2B5EF4-FFF2-40B4-BE49-F238E27FC236}">
                <a16:creationId xmlns:a16="http://schemas.microsoft.com/office/drawing/2014/main" id="{E2B4255C-A9B5-3F79-6751-0A814E838B83}"/>
              </a:ext>
            </a:extLst>
          </p:cNvPr>
          <p:cNvSpPr txBox="1">
            <a:spLocks/>
          </p:cNvSpPr>
          <p:nvPr/>
        </p:nvSpPr>
        <p:spPr>
          <a:xfrm>
            <a:off x="977945" y="218658"/>
            <a:ext cx="7482486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1600"/>
              </a:spcAft>
            </a:pPr>
            <a:r>
              <a:rPr lang="de-DE" dirty="0"/>
              <a:t>Bemessung der Stahlbetonkonstruktion nach EC 8</a:t>
            </a:r>
          </a:p>
        </p:txBody>
      </p:sp>
      <p:sp>
        <p:nvSpPr>
          <p:cNvPr id="2" name="TextovéPole 7">
            <a:extLst>
              <a:ext uri="{FF2B5EF4-FFF2-40B4-BE49-F238E27FC236}">
                <a16:creationId xmlns:a16="http://schemas.microsoft.com/office/drawing/2014/main" id="{97FA6304-C378-A080-360F-FB4DB58C345C}"/>
              </a:ext>
            </a:extLst>
          </p:cNvPr>
          <p:cNvSpPr txBox="1"/>
          <p:nvPr/>
        </p:nvSpPr>
        <p:spPr>
          <a:xfrm>
            <a:off x="319607" y="1673165"/>
            <a:ext cx="4032451" cy="2484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600"/>
              </a:spcAft>
              <a:buAutoNum type="arabicPeriod"/>
            </a:pPr>
            <a:endParaRPr lang="de-DE" sz="1300" b="1" dirty="0">
              <a:latin typeface="+mj-lt"/>
            </a:endParaRPr>
          </a:p>
        </p:txBody>
      </p:sp>
      <p:sp>
        <p:nvSpPr>
          <p:cNvPr id="9" name="TextovéPole 7">
            <a:extLst>
              <a:ext uri="{FF2B5EF4-FFF2-40B4-BE49-F238E27FC236}">
                <a16:creationId xmlns:a16="http://schemas.microsoft.com/office/drawing/2014/main" id="{8E1C04D5-C632-DDE0-299F-76247B916342}"/>
              </a:ext>
            </a:extLst>
          </p:cNvPr>
          <p:cNvSpPr txBox="1"/>
          <p:nvPr/>
        </p:nvSpPr>
        <p:spPr>
          <a:xfrm>
            <a:off x="319606" y="1335198"/>
            <a:ext cx="8320846" cy="3379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Querkrafttragfähigkeitsnachweis für Kapazitätsbemessungsschub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431D19-9782-A9A6-75AC-02A9F223F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094" y="1815666"/>
            <a:ext cx="4154799" cy="2074065"/>
          </a:xfrm>
          <a:prstGeom prst="rect">
            <a:avLst/>
          </a:prstGeom>
        </p:spPr>
      </p:pic>
      <p:sp>
        <p:nvSpPr>
          <p:cNvPr id="4" name="TextovéPole 7">
            <a:extLst>
              <a:ext uri="{FF2B5EF4-FFF2-40B4-BE49-F238E27FC236}">
                <a16:creationId xmlns:a16="http://schemas.microsoft.com/office/drawing/2014/main" id="{2CD6A871-87B0-6C1F-5640-13A8D95994C9}"/>
              </a:ext>
            </a:extLst>
          </p:cNvPr>
          <p:cNvSpPr txBox="1"/>
          <p:nvPr/>
        </p:nvSpPr>
        <p:spPr>
          <a:xfrm>
            <a:off x="5940152" y="3714037"/>
            <a:ext cx="2182164" cy="2325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800" b="1" dirty="0">
                <a:latin typeface="+mj-lt"/>
              </a:rPr>
              <a:t>Quelle: DIN EN 1998-1:2010-12</a:t>
            </a:r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117A3CE3-6C3A-5B48-D002-3452835D3E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055063" y="2409849"/>
            <a:ext cx="3816424" cy="251793"/>
          </a:xfrm>
        </p:spPr>
        <p:txBody>
          <a:bodyPr>
            <a:noAutofit/>
          </a:bodyPr>
          <a:lstStyle/>
          <a:p>
            <a:r>
              <a:rPr lang="cs-CZ" sz="700" dirty="0"/>
              <a:t>Webinar</a:t>
            </a:r>
            <a:r>
              <a:rPr lang="de-DE" sz="700" dirty="0"/>
              <a:t> – Erdbebenbemessung von Stahlbetonbauten in RFEM 6</a:t>
            </a:r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3669102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FFD075-2D6C-4EFF-AC0C-330D64B2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8</a:t>
            </a:r>
            <a:endParaRPr lang="cs-CZ" dirty="0"/>
          </a:p>
        </p:txBody>
      </p:sp>
      <p:sp>
        <p:nvSpPr>
          <p:cNvPr id="32" name="Obdélník 6">
            <a:extLst>
              <a:ext uri="{FF2B5EF4-FFF2-40B4-BE49-F238E27FC236}">
                <a16:creationId xmlns:a16="http://schemas.microsoft.com/office/drawing/2014/main" id="{0F9BD59A-04DA-44FB-8C73-99B97873161F}"/>
              </a:ext>
            </a:extLst>
          </p:cNvPr>
          <p:cNvSpPr/>
          <p:nvPr/>
        </p:nvSpPr>
        <p:spPr>
          <a:xfrm>
            <a:off x="6965136" y="1340494"/>
            <a:ext cx="1781345" cy="3795886"/>
          </a:xfrm>
          <a:prstGeom prst="rect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F9CCF8F2-DC41-445B-9FE4-EA6EB509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45" y="905992"/>
            <a:ext cx="8479941" cy="400850"/>
          </a:xfrm>
        </p:spPr>
        <p:txBody>
          <a:bodyPr/>
          <a:lstStyle/>
          <a:p>
            <a:r>
              <a:rPr lang="de-DE" sz="2000" dirty="0"/>
              <a:t>Weiterführende Links</a:t>
            </a:r>
            <a:endParaRPr lang="cs-CZ" sz="2000" dirty="0"/>
          </a:p>
        </p:txBody>
      </p:sp>
      <p:sp>
        <p:nvSpPr>
          <p:cNvPr id="34" name="Zástupný text 4">
            <a:extLst>
              <a:ext uri="{FF2B5EF4-FFF2-40B4-BE49-F238E27FC236}">
                <a16:creationId xmlns:a16="http://schemas.microsoft.com/office/drawing/2014/main" id="{9367D10A-3FA3-40A3-A432-5A145D68DDE4}"/>
              </a:ext>
            </a:extLst>
          </p:cNvPr>
          <p:cNvSpPr txBox="1">
            <a:spLocks/>
          </p:cNvSpPr>
          <p:nvPr/>
        </p:nvSpPr>
        <p:spPr>
          <a:xfrm>
            <a:off x="0" y="259110"/>
            <a:ext cx="8578898" cy="270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000" b="1" kern="1200" baseline="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74295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0" algn="ctr" defTabSz="914400" rtl="0" eaLnBrk="1" latinLnBrk="0" hangingPunct="1"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13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500"/>
              </a:spcAft>
            </a:pPr>
            <a:endParaRPr lang="en-US" dirty="0"/>
          </a:p>
        </p:txBody>
      </p:sp>
      <p:sp>
        <p:nvSpPr>
          <p:cNvPr id="36" name="Zástupný symbol pro text 25">
            <a:extLst>
              <a:ext uri="{FF2B5EF4-FFF2-40B4-BE49-F238E27FC236}">
                <a16:creationId xmlns:a16="http://schemas.microsoft.com/office/drawing/2014/main" id="{A625ECAD-D0DA-421E-BC58-495C7C640DBA}"/>
              </a:ext>
            </a:extLst>
          </p:cNvPr>
          <p:cNvSpPr txBox="1">
            <a:spLocks/>
          </p:cNvSpPr>
          <p:nvPr/>
        </p:nvSpPr>
        <p:spPr>
          <a:xfrm>
            <a:off x="6211794" y="3643880"/>
            <a:ext cx="2554802" cy="1240510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b="0" dirty="0">
              <a:latin typeface="+mj-lt"/>
            </a:endParaRPr>
          </a:p>
        </p:txBody>
      </p:sp>
      <p:sp>
        <p:nvSpPr>
          <p:cNvPr id="41" name="Zástupný symbol pro text 25">
            <a:extLst>
              <a:ext uri="{FF2B5EF4-FFF2-40B4-BE49-F238E27FC236}">
                <a16:creationId xmlns:a16="http://schemas.microsoft.com/office/drawing/2014/main" id="{DADDC20E-7350-4803-871D-EEC1F82BAAEC}"/>
              </a:ext>
            </a:extLst>
          </p:cNvPr>
          <p:cNvSpPr txBox="1">
            <a:spLocks/>
          </p:cNvSpPr>
          <p:nvPr/>
        </p:nvSpPr>
        <p:spPr>
          <a:xfrm>
            <a:off x="503548" y="1655715"/>
            <a:ext cx="5796644" cy="2195568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200"/>
              </a:spcAft>
            </a:pPr>
            <a:r>
              <a:rPr lang="de-DE" sz="1300" dirty="0">
                <a:latin typeface="+mj-lt"/>
              </a:rPr>
              <a:t>Webinare zur Stahlbetonbemessung in RFEM 6 und RSTAB 9</a:t>
            </a:r>
          </a:p>
          <a:p>
            <a:pPr indent="0">
              <a:spcAft>
                <a:spcPts val="1200"/>
              </a:spcAft>
              <a:buNone/>
            </a:pPr>
            <a:endParaRPr lang="de-DE" sz="130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r>
              <a:rPr lang="de-DE" sz="1300" dirty="0">
                <a:latin typeface="+mj-lt"/>
              </a:rPr>
              <a:t>	 </a:t>
            </a:r>
          </a:p>
          <a:p>
            <a:pPr marL="171450" indent="-171450">
              <a:spcAft>
                <a:spcPts val="1200"/>
              </a:spcAft>
            </a:pPr>
            <a:r>
              <a:rPr lang="de-DE" sz="1300" dirty="0">
                <a:latin typeface="+mj-lt"/>
              </a:rPr>
              <a:t>Erdbebenanalyse nach Eurocode 8 in RFEM 6 und RSTAB 9</a:t>
            </a:r>
          </a:p>
          <a:p>
            <a:pPr marL="171450" indent="-171450">
              <a:spcAft>
                <a:spcPts val="1200"/>
              </a:spcAft>
            </a:pPr>
            <a:endParaRPr lang="de-DE" sz="1300" dirty="0">
              <a:latin typeface="+mj-lt"/>
            </a:endParaRPr>
          </a:p>
          <a:p>
            <a:pPr marL="171450" indent="-171450">
              <a:spcAft>
                <a:spcPts val="1200"/>
              </a:spcAft>
            </a:pPr>
            <a:r>
              <a:rPr lang="de-DE" sz="1300" dirty="0">
                <a:latin typeface="+mj-lt"/>
              </a:rPr>
              <a:t>Erdbebenzonen	</a:t>
            </a:r>
          </a:p>
          <a:p>
            <a:pPr indent="0">
              <a:spcAft>
                <a:spcPts val="1200"/>
              </a:spcAft>
              <a:buNone/>
            </a:pPr>
            <a:r>
              <a:rPr lang="de-DE" sz="1300" dirty="0">
                <a:latin typeface="+mj-lt"/>
              </a:rPr>
              <a:t> </a:t>
            </a:r>
          </a:p>
        </p:txBody>
      </p:sp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E4D92538-C5E4-4433-A0B4-A5B0A0334908}"/>
              </a:ext>
            </a:extLst>
          </p:cNvPr>
          <p:cNvSpPr txBox="1">
            <a:spLocks/>
          </p:cNvSpPr>
          <p:nvPr/>
        </p:nvSpPr>
        <p:spPr>
          <a:xfrm>
            <a:off x="3398764" y="1500437"/>
            <a:ext cx="2550727" cy="103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dirty="0">
              <a:latin typeface="+mj-lt"/>
            </a:endParaRPr>
          </a:p>
        </p:txBody>
      </p:sp>
      <p:sp>
        <p:nvSpPr>
          <p:cNvPr id="43" name="Zástupný symbol pro text 25">
            <a:extLst>
              <a:ext uri="{FF2B5EF4-FFF2-40B4-BE49-F238E27FC236}">
                <a16:creationId xmlns:a16="http://schemas.microsoft.com/office/drawing/2014/main" id="{486AED0B-6A47-47F5-B12A-31BAFF0A29CB}"/>
              </a:ext>
            </a:extLst>
          </p:cNvPr>
          <p:cNvSpPr txBox="1">
            <a:spLocks/>
          </p:cNvSpPr>
          <p:nvPr/>
        </p:nvSpPr>
        <p:spPr>
          <a:xfrm>
            <a:off x="6180674" y="1500437"/>
            <a:ext cx="2801798" cy="1240510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endParaRPr lang="cs-CZ" sz="1100" dirty="0">
              <a:latin typeface="+mj-lt"/>
            </a:endParaRPr>
          </a:p>
        </p:txBody>
      </p:sp>
      <p:sp>
        <p:nvSpPr>
          <p:cNvPr id="2" name="Zástupný symbol pro text 25">
            <a:extLst>
              <a:ext uri="{FF2B5EF4-FFF2-40B4-BE49-F238E27FC236}">
                <a16:creationId xmlns:a16="http://schemas.microsoft.com/office/drawing/2014/main" id="{540BD5FE-4F0A-5B5D-CA81-E897B2154968}"/>
              </a:ext>
            </a:extLst>
          </p:cNvPr>
          <p:cNvSpPr txBox="1">
            <a:spLocks/>
          </p:cNvSpPr>
          <p:nvPr/>
        </p:nvSpPr>
        <p:spPr>
          <a:xfrm>
            <a:off x="666401" y="1888838"/>
            <a:ext cx="7912497" cy="2106332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3"/>
              </a:rPr>
              <a:t>https://www.dlubal.com/de/support-und-schulungen/schulungen/webinare/002635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4"/>
              </a:rPr>
              <a:t>https://www.dlubal.com/de/support-und-schulungen/schulungen/webinare/002780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5"/>
              </a:rPr>
              <a:t>https://www.dlubal.com/de/support-und-schulungen/schulungen/webinare/002704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r>
              <a:rPr lang="de-DE" sz="1300" b="0" dirty="0">
                <a:latin typeface="+mj-lt"/>
                <a:hlinkClick r:id="rId6"/>
              </a:rPr>
              <a:t>https://www.dlubal.com/de/loesungen/online-dienste/schnee-wind-erdbeben-lastzonen</a:t>
            </a: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  <a:p>
            <a:pPr indent="0">
              <a:spcAft>
                <a:spcPts val="1200"/>
              </a:spcAft>
              <a:buNone/>
            </a:pPr>
            <a:endParaRPr lang="de-DE" sz="1300" b="0" dirty="0">
              <a:latin typeface="+mj-lt"/>
            </a:endParaRPr>
          </a:p>
        </p:txBody>
      </p:sp>
      <p:sp>
        <p:nvSpPr>
          <p:cNvPr id="6" name="Zástupný symbol pro obsah 3">
            <a:extLst>
              <a:ext uri="{FF2B5EF4-FFF2-40B4-BE49-F238E27FC236}">
                <a16:creationId xmlns:a16="http://schemas.microsoft.com/office/drawing/2014/main" id="{85FF8A19-9F92-11AD-E537-55F8CA7147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055063" y="2409849"/>
            <a:ext cx="3816424" cy="251793"/>
          </a:xfrm>
        </p:spPr>
        <p:txBody>
          <a:bodyPr>
            <a:noAutofit/>
          </a:bodyPr>
          <a:lstStyle/>
          <a:p>
            <a:r>
              <a:rPr lang="cs-CZ" sz="700" dirty="0"/>
              <a:t>Webinar</a:t>
            </a:r>
            <a:r>
              <a:rPr lang="de-DE" sz="700" dirty="0"/>
              <a:t> – Erdbebenbemessung von Stahlbetonbauten in RFEM 6</a:t>
            </a:r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3112005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3582E2BBDC3A43BCEB2948D2B20CAC" ma:contentTypeVersion="17" ma:contentTypeDescription="Ein neues Dokument erstellen." ma:contentTypeScope="" ma:versionID="ad1a36d128c10c4d2f70d2f530c05acc">
  <xsd:schema xmlns:xsd="http://www.w3.org/2001/XMLSchema" xmlns:xs="http://www.w3.org/2001/XMLSchema" xmlns:p="http://schemas.microsoft.com/office/2006/metadata/properties" xmlns:ns3="c3646272-aa6c-4b49-8372-33f8da31bd25" xmlns:ns4="91b41c09-960d-4a47-85b7-f201f95bfe93" targetNamespace="http://schemas.microsoft.com/office/2006/metadata/properties" ma:root="true" ma:fieldsID="a38129c208c5b2c2dfd6b01a3aab62f9" ns3:_="" ns4:_="">
    <xsd:import namespace="c3646272-aa6c-4b49-8372-33f8da31bd25"/>
    <xsd:import namespace="91b41c09-960d-4a47-85b7-f201f95bfe9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46272-aa6c-4b49-8372-33f8da31bd2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41c09-960d-4a47-85b7-f201f95bfe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1b41c09-960d-4a47-85b7-f201f95bfe93" xsi:nil="true"/>
  </documentManagement>
</p:properties>
</file>

<file path=customXml/itemProps1.xml><?xml version="1.0" encoding="utf-8"?>
<ds:datastoreItem xmlns:ds="http://schemas.openxmlformats.org/officeDocument/2006/customXml" ds:itemID="{C95A942D-844C-4130-A992-D5E6C82C01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646272-aa6c-4b49-8372-33f8da31bd25"/>
    <ds:schemaRef ds:uri="91b41c09-960d-4a47-85b7-f201f95bfe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229A1D-BAD2-450F-B2A6-7447D1DD1A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BE6215-B89C-4981-A7A7-BE631FCDC9AF}">
  <ds:schemaRefs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91b41c09-960d-4a47-85b7-f201f95bfe93"/>
    <ds:schemaRef ds:uri="c3646272-aa6c-4b49-8372-33f8da31bd2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695</Words>
  <Application>Microsoft Office PowerPoint</Application>
  <PresentationFormat>Bildschirmpräsentation (16:9)</PresentationFormat>
  <Paragraphs>144</Paragraphs>
  <Slides>14</Slides>
  <Notes>12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Function Pro Book</vt:lpstr>
      <vt:lpstr>Wingdings</vt:lpstr>
      <vt:lpstr>Arial</vt:lpstr>
      <vt:lpstr>Calibri</vt:lpstr>
      <vt:lpstr>Function Pro Medium</vt:lpstr>
      <vt:lpstr>Office Theme</vt:lpstr>
      <vt:lpstr>Software für Statik und Dynamik</vt:lpstr>
      <vt:lpstr>Erdbebenbemessung von Stahlbetonbauten in RFEM 6</vt:lpstr>
      <vt:lpstr>Fragen während der Präsentation</vt:lpstr>
      <vt:lpstr>Inhalt</vt:lpstr>
      <vt:lpstr>Bemessungsablauf</vt:lpstr>
      <vt:lpstr>Kapazitätsbemessung</vt:lpstr>
      <vt:lpstr>Kapazitätsbemessung</vt:lpstr>
      <vt:lpstr>Kapazitätsbemessung</vt:lpstr>
      <vt:lpstr>Weiterführende Links</vt:lpstr>
      <vt:lpstr>Buchen Sie Ihren kostenfreien Online-Termin!</vt:lpstr>
      <vt:lpstr>Kostenlose Online-Dienste</vt:lpstr>
      <vt:lpstr>Kostenlose Online-Dienste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RFEM 6 beta Schulung - Geotechnische Analyse</dc:title>
  <dc:creator>Juliane Stopper</dc:creator>
  <cp:lastModifiedBy>Juliane Stopper</cp:lastModifiedBy>
  <cp:revision>786</cp:revision>
  <dcterms:created xsi:type="dcterms:W3CDTF">2018-11-29T07:45:44Z</dcterms:created>
  <dcterms:modified xsi:type="dcterms:W3CDTF">2024-04-22T10:22:26Z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0x010100593582E2BBDC3A43BCEB2948D2B20CAC</vt:lpwstr>
  </property>
</Properties>
</file>