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50" r:id="rId1"/>
  </p:sldMasterIdLst>
  <p:notesMasterIdLst>
    <p:notesMasterId r:id="rId14"/>
  </p:notesMasterIdLst>
  <p:sldIdLst>
    <p:sldId id="359" r:id="rId2"/>
    <p:sldId id="339" r:id="rId3"/>
    <p:sldId id="360" r:id="rId4"/>
    <p:sldId id="338" r:id="rId5"/>
    <p:sldId id="349" r:id="rId6"/>
    <p:sldId id="373" r:id="rId7"/>
    <p:sldId id="362" r:id="rId8"/>
    <p:sldId id="363" r:id="rId9"/>
    <p:sldId id="366" r:id="rId10"/>
    <p:sldId id="374" r:id="rId11"/>
    <p:sldId id="364" r:id="rId12"/>
    <p:sldId id="365" r:id="rId13"/>
  </p:sldIdLst>
  <p:sldSz cx="18288000" cy="10287000"/>
  <p:notesSz cx="10287000" cy="18288000"/>
  <p:embeddedFontLst>
    <p:embeddedFont>
      <p:font typeface="FK Grotesk Neue" panose="020B0503020202020203" pitchFamily="34" charset="0"/>
      <p:regular r:id="rId15"/>
      <p:bold r:id="rId16"/>
      <p:italic r:id="rId17"/>
    </p:embeddedFont>
    <p:embeddedFont>
      <p:font typeface="FK Grotesk Neue Black" panose="020B0A03020202020203" pitchFamily="34" charset="0"/>
      <p:bold r:id="rId18"/>
    </p:embeddedFont>
    <p:embeddedFont>
      <p:font typeface="FK Grotesk Neue Medium" panose="020B0603020202020203" pitchFamily="34" charset="0"/>
      <p:regular r:id="rId19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123D"/>
    <a:srgbClr val="F5F5F5"/>
    <a:srgbClr val="41D9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81" autoAdjust="0"/>
    <p:restoredTop sz="94660"/>
  </p:normalViewPr>
  <p:slideViewPr>
    <p:cSldViewPr snapToGrid="0">
      <p:cViewPr varScale="1">
        <p:scale>
          <a:sx n="59" d="100"/>
          <a:sy n="59" d="100"/>
        </p:scale>
        <p:origin x="254" y="58"/>
      </p:cViewPr>
      <p:guideLst/>
    </p:cSldViewPr>
  </p:slideViewPr>
  <p:notesTextViewPr>
    <p:cViewPr>
      <p:scale>
        <a:sx n="3" d="2"/>
        <a:sy n="3" d="2"/>
      </p:scale>
      <p:origin x="0" y="-5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062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6678F-24F8-C8D2-651F-E88D7746D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D100F4-5587-DC9A-D637-6F8E4CD59A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FDAAAC-2A1E-0970-C175-ED60BAB40D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034DBC-6FA8-EF3D-79C0-99327FA35E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0437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592F1-9C71-2DE6-DB81-06A5E6AF2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6F0BEE-5544-0410-9249-78CCDC2311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446767-74B7-652A-CEE8-AC9594378E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1C5E29-0DE0-F652-2A24-8C264205B7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299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125EB-C1CE-90FB-95C6-6EA83F8AD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22CEE4-E7F1-DD6C-21A0-52D32E0919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AE2187-5443-86B7-3CEB-EA3146C6FD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D5484-B6D8-76ED-38CC-9179440B5F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088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D3878-A70B-8195-CFBD-4E9537D8F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A71DEC-D97A-3F39-148F-CD414F74DC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8FC3E2-14D4-34B0-8038-F644F4C178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A959ED-2EB2-3FB2-C566-3AC8B229E2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700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CA23B-95AD-E543-55EE-ECD531563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2C7557-109C-621F-2170-00A6E74F0B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568BE5-2F14-4A88-4A7B-63B37BF6CE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49718-44C2-D588-9391-1B80C932D3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217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F10F2-49B6-813E-552B-425FE7D4A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1E3D86-5CAD-DEB4-1BE7-6D66156C8E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E969E8-4737-44F2-4FD1-87B787305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FADE3-B91D-0C53-C31F-A04F8693C9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58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10932-C22D-0FE5-0D5A-408647EF7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6D07A5-FD19-EEE2-46FE-558D3FB58B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D54051-32B9-B68E-F604-B0A142EBC6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476E5-26EE-CF9C-3C4C-9D1B2F0B47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596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50D53-B300-ED95-5C50-64277B6BC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274DD1-C813-FE7E-5A93-8329C8DA89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EF36F1-7496-6515-F3F0-3E4EE9F680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221BD6-6045-E9BD-90E0-5AA00F1A81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10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-342900" y="2286000"/>
            <a:ext cx="10972800" cy="6172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1028700" y="8801100"/>
            <a:ext cx="8229600" cy="7200900"/>
          </a:xfrm>
          <a:prstGeom prst="rect">
            <a:avLst/>
          </a:prstGeo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31964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A6D7292-55D3-6CF7-C2A1-362F34D71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187828" y="9709583"/>
            <a:ext cx="1899592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b="1">
                <a:solidFill>
                  <a:srgbClr val="03123D"/>
                </a:solidFill>
                <a:latin typeface="FK Grotesk Neue" panose="020B0503020202020203" pitchFamily="34" charset="0"/>
              </a:defRPr>
            </a:lvl1pPr>
          </a:lstStyle>
          <a:p>
            <a:fld id="{AD803CDF-7C88-4892-852F-371C05DEB212}" type="slidenum">
              <a:rPr lang="cs-CZ" smtClean="0"/>
              <a:pPr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4743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44830E1-B4CC-634C-ED82-DCDCD2683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470795" y="3971434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3C96E-EDB4-42D8-B13A-B5F85F63A8BE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848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svg"/><Relationship Id="rId18" Type="http://schemas.openxmlformats.org/officeDocument/2006/relationships/image" Target="../media/image80.png"/><Relationship Id="rId26" Type="http://schemas.openxmlformats.org/officeDocument/2006/relationships/hyperlink" Target="https://www.dlubal.com/en/cross-section-properties/" TargetMode="External"/><Relationship Id="rId3" Type="http://schemas.openxmlformats.org/officeDocument/2006/relationships/image" Target="../media/image65.png"/><Relationship Id="rId21" Type="http://schemas.openxmlformats.org/officeDocument/2006/relationships/image" Target="../media/image83.svg"/><Relationship Id="rId7" Type="http://schemas.openxmlformats.org/officeDocument/2006/relationships/image" Target="../media/image69.svg"/><Relationship Id="rId12" Type="http://schemas.openxmlformats.org/officeDocument/2006/relationships/image" Target="../media/image74.png"/><Relationship Id="rId17" Type="http://schemas.openxmlformats.org/officeDocument/2006/relationships/image" Target="../media/image79.svg"/><Relationship Id="rId25" Type="http://schemas.openxmlformats.org/officeDocument/2006/relationships/hyperlink" Target="https://www.dlubal.com/en/solutions/online-services/snow-wind-seismic-load-maps" TargetMode="Externa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78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openxmlformats.org/officeDocument/2006/relationships/image" Target="../media/image73.svg"/><Relationship Id="rId24" Type="http://schemas.openxmlformats.org/officeDocument/2006/relationships/hyperlink" Target="https://www.dlubal.com/en/downloads-and-information/examples-and-tutorials/models-to-download" TargetMode="External"/><Relationship Id="rId5" Type="http://schemas.openxmlformats.org/officeDocument/2006/relationships/image" Target="../media/image67.svg"/><Relationship Id="rId15" Type="http://schemas.openxmlformats.org/officeDocument/2006/relationships/image" Target="../media/image77.svg"/><Relationship Id="rId23" Type="http://schemas.openxmlformats.org/officeDocument/2006/relationships/hyperlink" Target="https://community.dlubal.com/" TargetMode="External"/><Relationship Id="rId10" Type="http://schemas.openxmlformats.org/officeDocument/2006/relationships/image" Target="../media/image72.png"/><Relationship Id="rId19" Type="http://schemas.openxmlformats.org/officeDocument/2006/relationships/image" Target="../media/image81.svg"/><Relationship Id="rId4" Type="http://schemas.openxmlformats.org/officeDocument/2006/relationships/image" Target="../media/image66.png"/><Relationship Id="rId9" Type="http://schemas.openxmlformats.org/officeDocument/2006/relationships/image" Target="../media/image71.svg"/><Relationship Id="rId14" Type="http://schemas.openxmlformats.org/officeDocument/2006/relationships/image" Target="../media/image76.png"/><Relationship Id="rId22" Type="http://schemas.openxmlformats.org/officeDocument/2006/relationships/hyperlink" Target="https://www.dlubal.com/en/downloads-and-information/dlubal-free-zone/free-structural-analysis-software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13" Type="http://schemas.openxmlformats.org/officeDocument/2006/relationships/image" Target="../media/image95.svg"/><Relationship Id="rId18" Type="http://schemas.openxmlformats.org/officeDocument/2006/relationships/image" Target="../media/image100.png"/><Relationship Id="rId3" Type="http://schemas.openxmlformats.org/officeDocument/2006/relationships/image" Target="../media/image85.sv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17" Type="http://schemas.openxmlformats.org/officeDocument/2006/relationships/image" Target="../media/image99.svg"/><Relationship Id="rId2" Type="http://schemas.openxmlformats.org/officeDocument/2006/relationships/image" Target="../media/image84.png"/><Relationship Id="rId16" Type="http://schemas.openxmlformats.org/officeDocument/2006/relationships/image" Target="../media/image98.png"/><Relationship Id="rId20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svg"/><Relationship Id="rId11" Type="http://schemas.openxmlformats.org/officeDocument/2006/relationships/image" Target="../media/image93.svg"/><Relationship Id="rId5" Type="http://schemas.openxmlformats.org/officeDocument/2006/relationships/image" Target="../media/image87.png"/><Relationship Id="rId15" Type="http://schemas.openxmlformats.org/officeDocument/2006/relationships/image" Target="../media/image97.svg"/><Relationship Id="rId10" Type="http://schemas.openxmlformats.org/officeDocument/2006/relationships/image" Target="../media/image92.svg"/><Relationship Id="rId19" Type="http://schemas.openxmlformats.org/officeDocument/2006/relationships/image" Target="../media/image101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0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18" Type="http://schemas.openxmlformats.org/officeDocument/2006/relationships/image" Target="../media/image39.svg"/><Relationship Id="rId3" Type="http://schemas.openxmlformats.org/officeDocument/2006/relationships/image" Target="../media/image24.png"/><Relationship Id="rId21" Type="http://schemas.openxmlformats.org/officeDocument/2006/relationships/hyperlink" Target="https://www.dlubal.com/en/support-and-learning/learning/online-courses/000004" TargetMode="Externa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7.svg"/><Relationship Id="rId20" Type="http://schemas.openxmlformats.org/officeDocument/2006/relationships/image" Target="../media/image4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hyperlink" Target="https://www.dlubal.com/en/support-and-learning/learning/online-courses/000003" TargetMode="External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sv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hyperlink" Target="https://www.dlubal.com/en/support-and-learning/learning/online-courses/000002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6.png"/><Relationship Id="rId3" Type="http://schemas.openxmlformats.org/officeDocument/2006/relationships/image" Target="../media/image26.png"/><Relationship Id="rId7" Type="http://schemas.openxmlformats.org/officeDocument/2006/relationships/image" Target="../media/image33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svg"/><Relationship Id="rId11" Type="http://schemas.openxmlformats.org/officeDocument/2006/relationships/image" Target="../media/image44.png"/><Relationship Id="rId5" Type="http://schemas.openxmlformats.org/officeDocument/2006/relationships/image" Target="../media/image28.png"/><Relationship Id="rId15" Type="http://schemas.openxmlformats.org/officeDocument/2006/relationships/image" Target="../media/image48.png"/><Relationship Id="rId10" Type="http://schemas.openxmlformats.org/officeDocument/2006/relationships/hyperlink" Target="https://www.dlubal.com/en/support-and-learning/learning/online-courses/000024" TargetMode="External"/><Relationship Id="rId4" Type="http://schemas.openxmlformats.org/officeDocument/2006/relationships/image" Target="../media/image42.svg"/><Relationship Id="rId9" Type="http://schemas.openxmlformats.org/officeDocument/2006/relationships/hyperlink" Target="https://www.dlubal.com/en/support-and-learning/learning/online-courses/000008" TargetMode="External"/><Relationship Id="rId1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59.png"/><Relationship Id="rId18" Type="http://schemas.openxmlformats.org/officeDocument/2006/relationships/image" Target="../media/image63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17" Type="http://schemas.openxmlformats.org/officeDocument/2006/relationships/hyperlink" Target="https://www.dlubal.com/en/downloads-and-information/references/submit-customer-project" TargetMode="Externa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2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sv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svg"/><Relationship Id="rId19" Type="http://schemas.openxmlformats.org/officeDocument/2006/relationships/image" Target="../media/image64.sv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23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C36B84-67A2-33A3-6769-E19A9DC80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wwdlubalcom">
            <a:extLst>
              <a:ext uri="{FF2B5EF4-FFF2-40B4-BE49-F238E27FC236}">
                <a16:creationId xmlns:a16="http://schemas.microsoft.com/office/drawing/2014/main" id="{7EFC9259-B2CF-C6FC-C9B7-9CC87E55732F}"/>
              </a:ext>
            </a:extLst>
          </p:cNvPr>
          <p:cNvSpPr/>
          <p:nvPr/>
        </p:nvSpPr>
        <p:spPr>
          <a:xfrm rot="-600">
            <a:off x="763572" y="9041742"/>
            <a:ext cx="3143335" cy="4863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de-DE" sz="3000" noProof="0" dirty="0">
                <a:solidFill>
                  <a:srgbClr val="FFFFFF"/>
                </a:solidFill>
                <a:latin typeface="FK Grotesk Neue Black" pitchFamily="34" charset="0"/>
                <a:ea typeface="FK Grotesk Neue Black" pitchFamily="34" charset="-122"/>
                <a:cs typeface="FK Grotesk Neue Black" pitchFamily="34" charset="-120"/>
              </a:rPr>
              <a:t>www.dlubal.com</a:t>
            </a:r>
            <a:endParaRPr lang="de-DE" sz="3000" noProof="0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6E8EDEF-9F6E-4DA6-956D-6A7E666365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803CDF-7C88-4892-852F-371C05DEB212}" type="slidenum">
              <a:rPr lang="de-DE" noProof="0" smtClean="0"/>
              <a:pPr/>
              <a:t>1</a:t>
            </a:fld>
            <a:endParaRPr lang="de-DE" noProof="0" dirty="0"/>
          </a:p>
        </p:txBody>
      </p:sp>
      <p:pic>
        <p:nvPicPr>
          <p:cNvPr id="10" name="Group 1000004439" descr="preencoded.png">
            <a:extLst>
              <a:ext uri="{FF2B5EF4-FFF2-40B4-BE49-F238E27FC236}">
                <a16:creationId xmlns:a16="http://schemas.microsoft.com/office/drawing/2014/main" id="{AE908D5D-A26B-4967-D44A-C155946B5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64270" y="1697436"/>
            <a:ext cx="3114934" cy="744037"/>
          </a:xfrm>
          <a:prstGeom prst="rect">
            <a:avLst/>
          </a:prstGeom>
        </p:spPr>
      </p:pic>
      <p:sp>
        <p:nvSpPr>
          <p:cNvPr id="11" name="name_9 Special Features in RFEM6 You Should Know">
            <a:extLst>
              <a:ext uri="{FF2B5EF4-FFF2-40B4-BE49-F238E27FC236}">
                <a16:creationId xmlns:a16="http://schemas.microsoft.com/office/drawing/2014/main" id="{3308DE92-28A3-92D3-3C22-855CE0BBF162}"/>
              </a:ext>
            </a:extLst>
          </p:cNvPr>
          <p:cNvSpPr/>
          <p:nvPr/>
        </p:nvSpPr>
        <p:spPr>
          <a:xfrm rot="21599400">
            <a:off x="762660" y="3112852"/>
            <a:ext cx="6266798" cy="5367597"/>
          </a:xfrm>
          <a:prstGeom prst="rect">
            <a:avLst/>
          </a:prstGeom>
          <a:noFill/>
          <a:ln/>
        </p:spPr>
        <p:txBody>
          <a:bodyPr wrap="square" lIns="0" tIns="0" rIns="0" bIns="0" rtlCol="0" anchor="b" anchorCtr="0"/>
          <a:lstStyle/>
          <a:p>
            <a:pPr marL="0" indent="0" algn="l">
              <a:lnSpc>
                <a:spcPct val="91667"/>
              </a:lnSpc>
              <a:buNone/>
            </a:pPr>
            <a:r>
              <a:rPr lang="en-US" sz="6200" noProof="0" dirty="0">
                <a:solidFill>
                  <a:srgbClr val="FFFFFF"/>
                </a:solidFill>
                <a:latin typeface="FK Grotesk Neue Black"/>
                <a:ea typeface="FK Grotesk Neue Black" pitchFamily="34" charset="-122"/>
                <a:cs typeface="FK Grotesk Neue Black" pitchFamily="34" charset="-120"/>
              </a:rPr>
              <a:t>Wind Load Determination for Rooftop Equipment</a:t>
            </a:r>
            <a:endParaRPr lang="de-DE" sz="6200" noProof="0" dirty="0">
              <a:latin typeface="FK Grotesk Neue Black"/>
              <a:ea typeface="Calibri"/>
              <a:cs typeface="Calibri"/>
            </a:endParaRPr>
          </a:p>
        </p:txBody>
      </p:sp>
      <p:pic>
        <p:nvPicPr>
          <p:cNvPr id="13" name="RFEM" descr="preencoded.png">
            <a:extLst>
              <a:ext uri="{FF2B5EF4-FFF2-40B4-BE49-F238E27FC236}">
                <a16:creationId xmlns:a16="http://schemas.microsoft.com/office/drawing/2014/main" id="{1688D1A3-2EEE-ACD3-8DC1-F3A5EEF800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6613168" y="8982055"/>
            <a:ext cx="914856" cy="1305244"/>
          </a:xfrm>
          <a:prstGeom prst="rect">
            <a:avLst/>
          </a:prstGeom>
        </p:spPr>
      </p:pic>
      <p:sp>
        <p:nvSpPr>
          <p:cNvPr id="14" name="RFEM">
            <a:extLst>
              <a:ext uri="{FF2B5EF4-FFF2-40B4-BE49-F238E27FC236}">
                <a16:creationId xmlns:a16="http://schemas.microsoft.com/office/drawing/2014/main" id="{CB667A56-3E61-1968-9874-5DFC55CF8037}"/>
              </a:ext>
            </a:extLst>
          </p:cNvPr>
          <p:cNvSpPr/>
          <p:nvPr/>
        </p:nvSpPr>
        <p:spPr>
          <a:xfrm rot="-600">
            <a:off x="16592550" y="9915655"/>
            <a:ext cx="960076" cy="2382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91667"/>
              </a:lnSpc>
              <a:buNone/>
            </a:pPr>
            <a:r>
              <a:rPr lang="de-DE" sz="1721" noProof="0" dirty="0">
                <a:solidFill>
                  <a:srgbClr val="03123D"/>
                </a:solidFill>
                <a:latin typeface="FK Grotesk Neue Black" pitchFamily="34" charset="0"/>
                <a:ea typeface="FK Grotesk Neue Black" pitchFamily="34" charset="-122"/>
                <a:cs typeface="FK Grotesk Neue Black" pitchFamily="34" charset="-120"/>
              </a:rPr>
              <a:t>RFEM</a:t>
            </a:r>
            <a:endParaRPr lang="de-DE" sz="1721" noProof="0" dirty="0"/>
          </a:p>
        </p:txBody>
      </p:sp>
      <p:pic>
        <p:nvPicPr>
          <p:cNvPr id="15" name="Frame 1000006743" descr="preencoded.png">
            <a:extLst>
              <a:ext uri="{FF2B5EF4-FFF2-40B4-BE49-F238E27FC236}">
                <a16:creationId xmlns:a16="http://schemas.microsoft.com/office/drawing/2014/main" id="{CA7D7325-C70B-4538-A560-DEDB34DC7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62135" y="772490"/>
            <a:ext cx="1724221" cy="562583"/>
          </a:xfrm>
          <a:prstGeom prst="rect">
            <a:avLst/>
          </a:prstGeom>
        </p:spPr>
      </p:pic>
      <p:sp>
        <p:nvSpPr>
          <p:cNvPr id="16" name="Webinar">
            <a:extLst>
              <a:ext uri="{FF2B5EF4-FFF2-40B4-BE49-F238E27FC236}">
                <a16:creationId xmlns:a16="http://schemas.microsoft.com/office/drawing/2014/main" id="{7084FFB6-8AE6-14C4-310C-E29669BF17BD}"/>
              </a:ext>
            </a:extLst>
          </p:cNvPr>
          <p:cNvSpPr/>
          <p:nvPr/>
        </p:nvSpPr>
        <p:spPr>
          <a:xfrm rot="-600">
            <a:off x="990758" y="916909"/>
            <a:ext cx="1285933" cy="333596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91667"/>
              </a:lnSpc>
              <a:buNone/>
            </a:pPr>
            <a:r>
              <a:rPr lang="de-DE" sz="2400" noProof="0" dirty="0">
                <a:solidFill>
                  <a:srgbClr val="03123D"/>
                </a:solidFill>
                <a:latin typeface="FK Grotesk Neue Black" pitchFamily="34" charset="0"/>
                <a:ea typeface="FK Grotesk Neue Black" pitchFamily="34" charset="-122"/>
                <a:cs typeface="FK Grotesk Neue Black" pitchFamily="34" charset="-120"/>
              </a:rPr>
              <a:t>Webinar</a:t>
            </a:r>
            <a:endParaRPr lang="de-DE" sz="2400" noProof="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3157F1C-CF6A-6B8C-D119-B3B217F247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12856" y="1990725"/>
            <a:ext cx="10144125" cy="6340078"/>
          </a:xfrm>
          <a:prstGeom prst="roundRect">
            <a:avLst>
              <a:gd name="adj" fmla="val 5313"/>
            </a:avLst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A0EC08C-BA68-0D6C-5062-D1BFE315DCD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9576486" y="2792627"/>
            <a:ext cx="7242208" cy="407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7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12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sk group" descr="preencoded.png">
            <a:extLst>
              <a:ext uri="{FF2B5EF4-FFF2-40B4-BE49-F238E27FC236}">
                <a16:creationId xmlns:a16="http://schemas.microsoft.com/office/drawing/2014/main" id="{7A2AF825-660E-5B1E-C70C-06180DD2E3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0495" y="2267146"/>
            <a:ext cx="8184509" cy="7260906"/>
          </a:xfrm>
          <a:prstGeom prst="rect">
            <a:avLst/>
          </a:prstGeom>
        </p:spPr>
      </p:pic>
      <p:pic>
        <p:nvPicPr>
          <p:cNvPr id="11" name="Rectangle 34738" descr="preencoded.png">
            <a:extLst>
              <a:ext uri="{FF2B5EF4-FFF2-40B4-BE49-F238E27FC236}">
                <a16:creationId xmlns:a16="http://schemas.microsoft.com/office/drawing/2014/main" id="{E9C23263-D5A5-90A0-9EF1-F2AF0C036E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00495" y="2267146"/>
            <a:ext cx="8184509" cy="7260906"/>
          </a:xfrm>
          <a:prstGeom prst="rect">
            <a:avLst/>
          </a:prstGeom>
        </p:spPr>
      </p:pic>
      <p:pic>
        <p:nvPicPr>
          <p:cNvPr id="12" name="Vector 1763 (Stroke)" descr="preencoded.png">
            <a:extLst>
              <a:ext uri="{FF2B5EF4-FFF2-40B4-BE49-F238E27FC236}">
                <a16:creationId xmlns:a16="http://schemas.microsoft.com/office/drawing/2014/main" id="{C9C919A4-79A5-A840-8C1E-EB1FEE7B82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4712915" y="8623072"/>
            <a:ext cx="247712" cy="352468"/>
          </a:xfrm>
          <a:prstGeom prst="rect">
            <a:avLst/>
          </a:prstGeom>
        </p:spPr>
      </p:pic>
      <p:pic>
        <p:nvPicPr>
          <p:cNvPr id="22" name="Vector 1763 (Stroke)" descr="preencoded.png">
            <a:extLst>
              <a:ext uri="{FF2B5EF4-FFF2-40B4-BE49-F238E27FC236}">
                <a16:creationId xmlns:a16="http://schemas.microsoft.com/office/drawing/2014/main" id="{1AEEEA51-97A5-805C-B1FD-27998A4845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5147776" y="2599083"/>
            <a:ext cx="142912" cy="209575"/>
          </a:xfrm>
          <a:prstGeom prst="rect">
            <a:avLst/>
          </a:prstGeom>
        </p:spPr>
      </p:pic>
      <p:pic>
        <p:nvPicPr>
          <p:cNvPr id="24" name="Vector 1763 (Stroke)" descr="preencoded.png">
            <a:extLst>
              <a:ext uri="{FF2B5EF4-FFF2-40B4-BE49-F238E27FC236}">
                <a16:creationId xmlns:a16="http://schemas.microsoft.com/office/drawing/2014/main" id="{118CF10B-6137-DF33-E4B3-B3158A1E47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4206989" y="3801390"/>
            <a:ext cx="142912" cy="209575"/>
          </a:xfrm>
          <a:prstGeom prst="rect">
            <a:avLst/>
          </a:prstGeom>
        </p:spPr>
      </p:pic>
      <p:pic>
        <p:nvPicPr>
          <p:cNvPr id="25" name="Vector 1763 (Stroke)" descr="preencoded.png">
            <a:extLst>
              <a:ext uri="{FF2B5EF4-FFF2-40B4-BE49-F238E27FC236}">
                <a16:creationId xmlns:a16="http://schemas.microsoft.com/office/drawing/2014/main" id="{5086F410-7B2E-E11F-091D-5C0495D817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6721673" y="4979248"/>
            <a:ext cx="142912" cy="209575"/>
          </a:xfrm>
          <a:prstGeom prst="rect">
            <a:avLst/>
          </a:prstGeom>
        </p:spPr>
      </p:pic>
      <p:pic>
        <p:nvPicPr>
          <p:cNvPr id="26" name="Vector 1763 (Stroke)" descr="preencoded.png">
            <a:extLst>
              <a:ext uri="{FF2B5EF4-FFF2-40B4-BE49-F238E27FC236}">
                <a16:creationId xmlns:a16="http://schemas.microsoft.com/office/drawing/2014/main" id="{4EF46E07-6E15-6F0E-4501-F63DB77A2A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6275683" y="6178380"/>
            <a:ext cx="142912" cy="209575"/>
          </a:xfrm>
          <a:prstGeom prst="rect">
            <a:avLst/>
          </a:prstGeom>
        </p:spPr>
      </p:pic>
      <p:pic>
        <p:nvPicPr>
          <p:cNvPr id="27" name="Frame 1000008210" descr="preencoded.png">
            <a:extLst>
              <a:ext uri="{FF2B5EF4-FFF2-40B4-BE49-F238E27FC236}">
                <a16:creationId xmlns:a16="http://schemas.microsoft.com/office/drawing/2014/main" id="{92E8A7EB-1B93-8905-AB18-ECB55C87748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9755652" y="2210949"/>
            <a:ext cx="1017852" cy="4543330"/>
          </a:xfrm>
          <a:prstGeom prst="rect">
            <a:avLst/>
          </a:prstGeom>
        </p:spPr>
      </p:pic>
      <p:pic>
        <p:nvPicPr>
          <p:cNvPr id="28" name="Group 3640" descr="preencoded.png">
            <a:extLst>
              <a:ext uri="{FF2B5EF4-FFF2-40B4-BE49-F238E27FC236}">
                <a16:creationId xmlns:a16="http://schemas.microsoft.com/office/drawing/2014/main" id="{09F9302F-64F0-EC56-58C2-F3BD116EFB4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1477647" y="7288991"/>
            <a:ext cx="1629344" cy="1629345"/>
          </a:xfrm>
          <a:prstGeom prst="rect">
            <a:avLst/>
          </a:prstGeom>
        </p:spPr>
      </p:pic>
      <p:pic>
        <p:nvPicPr>
          <p:cNvPr id="29" name="Group 1000004866" descr="preencoded.png">
            <a:extLst>
              <a:ext uri="{FF2B5EF4-FFF2-40B4-BE49-F238E27FC236}">
                <a16:creationId xmlns:a16="http://schemas.microsoft.com/office/drawing/2014/main" id="{381367A2-5405-7E42-6CB8-7ED67EDE320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15774713" y="7496046"/>
            <a:ext cx="1629344" cy="1629344"/>
          </a:xfrm>
          <a:prstGeom prst="rect">
            <a:avLst/>
          </a:prstGeom>
        </p:spPr>
      </p:pic>
      <p:sp>
        <p:nvSpPr>
          <p:cNvPr id="30" name="Free Online Services">
            <a:extLst>
              <a:ext uri="{FF2B5EF4-FFF2-40B4-BE49-F238E27FC236}">
                <a16:creationId xmlns:a16="http://schemas.microsoft.com/office/drawing/2014/main" id="{1D5A056E-55D8-CAD1-ABBA-88856706A942}"/>
              </a:ext>
            </a:extLst>
          </p:cNvPr>
          <p:cNvSpPr/>
          <p:nvPr/>
        </p:nvSpPr>
        <p:spPr>
          <a:xfrm>
            <a:off x="800260" y="916229"/>
            <a:ext cx="7086731" cy="753699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91667"/>
              </a:lnSpc>
              <a:buNone/>
            </a:pPr>
            <a:r>
              <a:rPr lang="en-US" sz="5400" b="1" dirty="0">
                <a:solidFill>
                  <a:srgbClr val="FFFFFF"/>
                </a:solidFill>
                <a:latin typeface="FK Grotesk Neue Black" panose="020B0503020202020203" pitchFamily="34" charset="0"/>
                <a:ea typeface="FK Grotesk Neue Black Italic" pitchFamily="34" charset="-122"/>
                <a:cs typeface="FK Grotesk Neue Black Italic" pitchFamily="34" charset="-120"/>
              </a:rPr>
              <a:t>Free Online Services</a:t>
            </a:r>
            <a:endParaRPr lang="en-US" sz="5400" dirty="0"/>
          </a:p>
        </p:txBody>
      </p:sp>
      <p:sp>
        <p:nvSpPr>
          <p:cNvPr id="31" name="name_90-Day Full Trial Version Download">
            <a:extLst>
              <a:ext uri="{FF2B5EF4-FFF2-40B4-BE49-F238E27FC236}">
                <a16:creationId xmlns:a16="http://schemas.microsoft.com/office/drawing/2014/main" id="{28F26CCF-FF87-9187-A2F8-744AB105F243}"/>
              </a:ext>
            </a:extLst>
          </p:cNvPr>
          <p:cNvSpPr/>
          <p:nvPr/>
        </p:nvSpPr>
        <p:spPr>
          <a:xfrm>
            <a:off x="1476867" y="2840187"/>
            <a:ext cx="6877333" cy="1620447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91667"/>
              </a:lnSpc>
              <a:buNone/>
            </a:pPr>
            <a:r>
              <a:rPr lang="en-US" sz="5775" b="1" dirty="0">
                <a:solidFill>
                  <a:srgbClr val="FFFFFF"/>
                </a:solidFill>
                <a:latin typeface="FK Grotesk Neue Black" panose="020B0503020202020203" pitchFamily="34" charset="0"/>
                <a:ea typeface="FK Grotesk Neue Black Italic" pitchFamily="34" charset="-122"/>
                <a:cs typeface="FK Grotesk Neue Black Italic" pitchFamily="34" charset="-120"/>
              </a:rPr>
              <a:t>90-Day Full Trial Version Download</a:t>
            </a:r>
            <a:endParaRPr lang="en-US" sz="5775" dirty="0"/>
          </a:p>
        </p:txBody>
      </p:sp>
      <p:sp>
        <p:nvSpPr>
          <p:cNvPr id="32" name="Explore All Our Services">
            <a:hlinkClick r:id="rId22"/>
            <a:extLst>
              <a:ext uri="{FF2B5EF4-FFF2-40B4-BE49-F238E27FC236}">
                <a16:creationId xmlns:a16="http://schemas.microsoft.com/office/drawing/2014/main" id="{FF51793B-5AF9-6943-6AE5-F1E0BB99ECFE}"/>
              </a:ext>
            </a:extLst>
          </p:cNvPr>
          <p:cNvSpPr/>
          <p:nvPr/>
        </p:nvSpPr>
        <p:spPr>
          <a:xfrm>
            <a:off x="9773972" y="7573022"/>
            <a:ext cx="4829458" cy="162009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91667"/>
              </a:lnSpc>
              <a:buNone/>
            </a:pPr>
            <a:r>
              <a:rPr lang="en-US" sz="5775" b="1" dirty="0">
                <a:solidFill>
                  <a:srgbClr val="FFFFFF"/>
                </a:solidFill>
                <a:latin typeface="FK Grotesk Neue Black" panose="020B0503020202020203" pitchFamily="34" charset="0"/>
                <a:ea typeface="FK Grotesk Neue Black Italic" pitchFamily="34" charset="-122"/>
                <a:cs typeface="FK Grotesk Neue Black Italic" pitchFamily="34" charset="-120"/>
              </a:rPr>
              <a:t>Explore All Our Services</a:t>
            </a:r>
            <a:endParaRPr lang="en-US" sz="5775" dirty="0"/>
          </a:p>
        </p:txBody>
      </p:sp>
      <p:sp>
        <p:nvSpPr>
          <p:cNvPr id="33" name="Dlubal Community">
            <a:hlinkClick r:id="rId23"/>
            <a:extLst>
              <a:ext uri="{FF2B5EF4-FFF2-40B4-BE49-F238E27FC236}">
                <a16:creationId xmlns:a16="http://schemas.microsoft.com/office/drawing/2014/main" id="{67D20180-FABE-2C64-EACF-8F10DEAFAAA8}"/>
              </a:ext>
            </a:extLst>
          </p:cNvPr>
          <p:cNvSpPr/>
          <p:nvPr/>
        </p:nvSpPr>
        <p:spPr>
          <a:xfrm>
            <a:off x="10980696" y="2540836"/>
            <a:ext cx="6905695" cy="401225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91667"/>
              </a:lnSpc>
              <a:buNone/>
            </a:pPr>
            <a:r>
              <a:rPr lang="en-US" sz="2879" b="1" dirty="0">
                <a:solidFill>
                  <a:srgbClr val="FFFFFF"/>
                </a:solidFill>
                <a:latin typeface="FK Grotesk Neue Black" panose="020B0503020202020203" pitchFamily="34" charset="0"/>
                <a:ea typeface="FK Grotesk Neue Black Italic" pitchFamily="34" charset="-122"/>
                <a:cs typeface="FK Grotesk Neue Black Italic" pitchFamily="34" charset="-120"/>
              </a:rPr>
              <a:t>DLUBAL COMMUNITY</a:t>
            </a:r>
            <a:endParaRPr lang="en-US" sz="2879" dirty="0"/>
          </a:p>
        </p:txBody>
      </p:sp>
      <p:sp>
        <p:nvSpPr>
          <p:cNvPr id="34" name="name_3D Models to Download">
            <a:hlinkClick r:id="rId24"/>
            <a:extLst>
              <a:ext uri="{FF2B5EF4-FFF2-40B4-BE49-F238E27FC236}">
                <a16:creationId xmlns:a16="http://schemas.microsoft.com/office/drawing/2014/main" id="{A63604A4-84DD-FB51-66AC-5CF84492B08F}"/>
              </a:ext>
            </a:extLst>
          </p:cNvPr>
          <p:cNvSpPr/>
          <p:nvPr/>
        </p:nvSpPr>
        <p:spPr>
          <a:xfrm>
            <a:off x="10981330" y="6120592"/>
            <a:ext cx="6248470" cy="401112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91667"/>
              </a:lnSpc>
              <a:buNone/>
            </a:pPr>
            <a:r>
              <a:rPr lang="en-US" sz="2879" b="1" dirty="0">
                <a:solidFill>
                  <a:srgbClr val="FFFFFF"/>
                </a:solidFill>
                <a:latin typeface="FK Grotesk Neue Black" panose="020B0503020202020203" pitchFamily="34" charset="0"/>
                <a:ea typeface="FK Grotesk Neue Black Italic" pitchFamily="34" charset="-122"/>
                <a:cs typeface="FK Grotesk Neue Black Italic" pitchFamily="34" charset="-120"/>
              </a:rPr>
              <a:t>3D MODELS TO DOWNLOAD</a:t>
            </a:r>
            <a:endParaRPr lang="en-US" sz="2879" dirty="0"/>
          </a:p>
        </p:txBody>
      </p:sp>
      <p:sp>
        <p:nvSpPr>
          <p:cNvPr id="35" name="GEO ZONE TOOL">
            <a:hlinkClick r:id="rId25"/>
            <a:extLst>
              <a:ext uri="{FF2B5EF4-FFF2-40B4-BE49-F238E27FC236}">
                <a16:creationId xmlns:a16="http://schemas.microsoft.com/office/drawing/2014/main" id="{6821131E-66B7-CF15-9221-A8E14FB2D33D}"/>
              </a:ext>
            </a:extLst>
          </p:cNvPr>
          <p:cNvSpPr/>
          <p:nvPr/>
        </p:nvSpPr>
        <p:spPr>
          <a:xfrm>
            <a:off x="10980910" y="3756538"/>
            <a:ext cx="3676720" cy="400673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91667"/>
              </a:lnSpc>
              <a:buNone/>
            </a:pPr>
            <a:r>
              <a:rPr lang="en-US" sz="2879" b="1" dirty="0">
                <a:solidFill>
                  <a:srgbClr val="FFFFFF"/>
                </a:solidFill>
                <a:latin typeface="FK Grotesk Neue Black" panose="020B0503020202020203" pitchFamily="34" charset="0"/>
                <a:ea typeface="FK Grotesk Neue Black Italic" pitchFamily="34" charset="-122"/>
                <a:cs typeface="FK Grotesk Neue Black Italic" pitchFamily="34" charset="-120"/>
              </a:rPr>
              <a:t>GEO ZONE TOOL</a:t>
            </a:r>
            <a:endParaRPr lang="en-US" sz="2879" dirty="0"/>
          </a:p>
        </p:txBody>
      </p:sp>
      <p:sp>
        <p:nvSpPr>
          <p:cNvPr id="36" name="Cross-Section Properties">
            <a:hlinkClick r:id="rId26"/>
            <a:extLst>
              <a:ext uri="{FF2B5EF4-FFF2-40B4-BE49-F238E27FC236}">
                <a16:creationId xmlns:a16="http://schemas.microsoft.com/office/drawing/2014/main" id="{761C10BF-5887-19C9-787E-7D0009CE51FF}"/>
              </a:ext>
            </a:extLst>
          </p:cNvPr>
          <p:cNvSpPr/>
          <p:nvPr/>
        </p:nvSpPr>
        <p:spPr>
          <a:xfrm>
            <a:off x="10977979" y="4924357"/>
            <a:ext cx="6477070" cy="401152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91667"/>
              </a:lnSpc>
              <a:buNone/>
            </a:pPr>
            <a:r>
              <a:rPr lang="en-US" sz="2879" b="1" dirty="0">
                <a:solidFill>
                  <a:srgbClr val="FFFFFF"/>
                </a:solidFill>
                <a:latin typeface="FK Grotesk Neue Black" panose="020B0503020202020203" pitchFamily="34" charset="0"/>
                <a:ea typeface="FK Grotesk Neue Black Italic" pitchFamily="34" charset="-122"/>
                <a:cs typeface="FK Grotesk Neue Black Italic" pitchFamily="34" charset="-120"/>
              </a:rPr>
              <a:t>CROSS-SECTION PROPERTIES</a:t>
            </a:r>
            <a:endParaRPr lang="en-US" sz="2879" dirty="0"/>
          </a:p>
        </p:txBody>
      </p:sp>
      <p:sp>
        <p:nvSpPr>
          <p:cNvPr id="37" name="Experience the full power of our structural analysis and design software with a free 90-day trial Get access to all programs and add-ons without restrictions">
            <a:extLst>
              <a:ext uri="{FF2B5EF4-FFF2-40B4-BE49-F238E27FC236}">
                <a16:creationId xmlns:a16="http://schemas.microsoft.com/office/drawing/2014/main" id="{22A38F07-12D4-6397-EE72-97FFEB2FCAEA}"/>
              </a:ext>
            </a:extLst>
          </p:cNvPr>
          <p:cNvSpPr/>
          <p:nvPr/>
        </p:nvSpPr>
        <p:spPr>
          <a:xfrm>
            <a:off x="1505789" y="4630675"/>
            <a:ext cx="4172307" cy="204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1667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FK Grotesk Neue Medium" pitchFamily="34" charset="0"/>
                <a:ea typeface="FK Grotesk Neue Medium" pitchFamily="34" charset="-122"/>
                <a:cs typeface="FK Grotesk Neue Medium" pitchFamily="34" charset="-120"/>
              </a:rPr>
              <a:t>Experience the full power of our structural analysis and design software with a free 90-day trial. Get access to all programs and add-ons without restrictions.</a:t>
            </a:r>
            <a:endParaRPr lang="en-US" sz="22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tangle 33807" descr="preencoded.png">
            <a:extLst>
              <a:ext uri="{FF2B5EF4-FFF2-40B4-BE49-F238E27FC236}">
                <a16:creationId xmlns:a16="http://schemas.microsoft.com/office/drawing/2014/main" id="{8D67D940-5D41-2C4A-E4EF-583E99019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7905600"/>
            <a:ext cx="9032277" cy="2384600"/>
          </a:xfrm>
          <a:prstGeom prst="rect">
            <a:avLst/>
          </a:prstGeom>
        </p:spPr>
      </p:pic>
      <p:pic>
        <p:nvPicPr>
          <p:cNvPr id="3" name="Frame 1000007339" descr="preencoded.png">
            <a:extLst>
              <a:ext uri="{FF2B5EF4-FFF2-40B4-BE49-F238E27FC236}">
                <a16:creationId xmlns:a16="http://schemas.microsoft.com/office/drawing/2014/main" id="{940B3FF0-A818-9312-93BF-BAFD65E3F8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14980" y="3029690"/>
            <a:ext cx="6420775" cy="2650191"/>
          </a:xfrm>
          <a:prstGeom prst="rect">
            <a:avLst/>
          </a:prstGeom>
        </p:spPr>
      </p:pic>
      <p:pic>
        <p:nvPicPr>
          <p:cNvPr id="4" name="Rectangle 33922" descr="preencoded.png">
            <a:extLst>
              <a:ext uri="{FF2B5EF4-FFF2-40B4-BE49-F238E27FC236}">
                <a16:creationId xmlns:a16="http://schemas.microsoft.com/office/drawing/2014/main" id="{901C53DF-8252-4257-CEBC-9AF24FD1DE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62540" y="3117636"/>
            <a:ext cx="304847" cy="133456"/>
          </a:xfrm>
          <a:prstGeom prst="rect">
            <a:avLst/>
          </a:prstGeom>
        </p:spPr>
      </p:pic>
      <p:pic>
        <p:nvPicPr>
          <p:cNvPr id="5" name="Rectangle 33923" descr="preencoded.png">
            <a:extLst>
              <a:ext uri="{FF2B5EF4-FFF2-40B4-BE49-F238E27FC236}">
                <a16:creationId xmlns:a16="http://schemas.microsoft.com/office/drawing/2014/main" id="{71A18A02-D442-8CD8-496A-8C44AB9254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62623" y="3565311"/>
            <a:ext cx="304847" cy="133456"/>
          </a:xfrm>
          <a:prstGeom prst="rect">
            <a:avLst/>
          </a:prstGeom>
        </p:spPr>
      </p:pic>
      <p:pic>
        <p:nvPicPr>
          <p:cNvPr id="6" name="Rectangle 33924" descr="preencoded.png">
            <a:extLst>
              <a:ext uri="{FF2B5EF4-FFF2-40B4-BE49-F238E27FC236}">
                <a16:creationId xmlns:a16="http://schemas.microsoft.com/office/drawing/2014/main" id="{FD12A1BB-5C44-F0C6-4335-AFC50446EC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62707" y="4060611"/>
            <a:ext cx="304847" cy="133456"/>
          </a:xfrm>
          <a:prstGeom prst="rect">
            <a:avLst/>
          </a:prstGeom>
        </p:spPr>
      </p:pic>
      <p:pic>
        <p:nvPicPr>
          <p:cNvPr id="7" name="Rectangle 33925" descr="preencoded.png">
            <a:extLst>
              <a:ext uri="{FF2B5EF4-FFF2-40B4-BE49-F238E27FC236}">
                <a16:creationId xmlns:a16="http://schemas.microsoft.com/office/drawing/2014/main" id="{7990DC0A-4CC2-BC4D-3C03-0EF5511F1F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762791" y="4527336"/>
            <a:ext cx="304847" cy="133456"/>
          </a:xfrm>
          <a:prstGeom prst="rect">
            <a:avLst/>
          </a:prstGeom>
        </p:spPr>
      </p:pic>
      <p:pic>
        <p:nvPicPr>
          <p:cNvPr id="8" name="Rectangle 33926" descr="preencoded.png">
            <a:extLst>
              <a:ext uri="{FF2B5EF4-FFF2-40B4-BE49-F238E27FC236}">
                <a16:creationId xmlns:a16="http://schemas.microsoft.com/office/drawing/2014/main" id="{851F43AD-2492-6C62-B2A8-703B332E01C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762865" y="4984536"/>
            <a:ext cx="304847" cy="133456"/>
          </a:xfrm>
          <a:prstGeom prst="rect">
            <a:avLst/>
          </a:prstGeom>
        </p:spPr>
      </p:pic>
      <p:pic>
        <p:nvPicPr>
          <p:cNvPr id="9" name="Rectangle 33927" descr="preencoded.png">
            <a:extLst>
              <a:ext uri="{FF2B5EF4-FFF2-40B4-BE49-F238E27FC236}">
                <a16:creationId xmlns:a16="http://schemas.microsoft.com/office/drawing/2014/main" id="{11DB066C-4B79-DAA0-0310-148687E33C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762949" y="5432211"/>
            <a:ext cx="304847" cy="133456"/>
          </a:xfrm>
          <a:prstGeom prst="rect">
            <a:avLst/>
          </a:prstGeom>
        </p:spPr>
      </p:pic>
      <p:pic>
        <p:nvPicPr>
          <p:cNvPr id="10" name="Vector" descr="preencoded.png">
            <a:extLst>
              <a:ext uri="{FF2B5EF4-FFF2-40B4-BE49-F238E27FC236}">
                <a16:creationId xmlns:a16="http://schemas.microsoft.com/office/drawing/2014/main" id="{9427B806-832D-8F30-29BD-948586CC8EA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7692647" y="8"/>
            <a:ext cx="10597149" cy="10290192"/>
          </a:xfrm>
          <a:prstGeom prst="rect">
            <a:avLst/>
          </a:prstGeom>
        </p:spPr>
      </p:pic>
      <p:pic>
        <p:nvPicPr>
          <p:cNvPr id="11" name="Rectangle 33890" descr="preencoded.png">
            <a:extLst>
              <a:ext uri="{FF2B5EF4-FFF2-40B4-BE49-F238E27FC236}">
                <a16:creationId xmlns:a16="http://schemas.microsoft.com/office/drawing/2014/main" id="{683316C4-D35F-8D6F-BD89-AEF5150B500C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611008" y="884310"/>
            <a:ext cx="7678787" cy="8451517"/>
          </a:xfrm>
          <a:prstGeom prst="rect">
            <a:avLst/>
          </a:prstGeom>
        </p:spPr>
      </p:pic>
      <p:pic>
        <p:nvPicPr>
          <p:cNvPr id="12" name="Frame 1000006518" descr="preencoded.png">
            <a:extLst>
              <a:ext uri="{FF2B5EF4-FFF2-40B4-BE49-F238E27FC236}">
                <a16:creationId xmlns:a16="http://schemas.microsoft.com/office/drawing/2014/main" id="{F5DA5F12-D408-7D6D-487E-BF24836154FF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9782854" y="3905883"/>
            <a:ext cx="2429723" cy="2429731"/>
          </a:xfrm>
          <a:prstGeom prst="rect">
            <a:avLst/>
          </a:prstGeom>
        </p:spPr>
      </p:pic>
      <p:pic>
        <p:nvPicPr>
          <p:cNvPr id="13" name="mia 1" descr="preencoded.png">
            <a:extLst>
              <a:ext uri="{FF2B5EF4-FFF2-40B4-BE49-F238E27FC236}">
                <a16:creationId xmlns:a16="http://schemas.microsoft.com/office/drawing/2014/main" id="{35C191F2-B05D-7FB9-DC5A-85A7BE564B94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/>
        </p:blipFill>
        <p:spPr>
          <a:xfrm>
            <a:off x="11334899" y="846367"/>
            <a:ext cx="6954897" cy="8489372"/>
          </a:xfrm>
          <a:prstGeom prst="rect">
            <a:avLst/>
          </a:prstGeom>
        </p:spPr>
      </p:pic>
      <p:sp>
        <p:nvSpPr>
          <p:cNvPr id="14" name="Got questions">
            <a:extLst>
              <a:ext uri="{FF2B5EF4-FFF2-40B4-BE49-F238E27FC236}">
                <a16:creationId xmlns:a16="http://schemas.microsoft.com/office/drawing/2014/main" id="{71E00C1A-78F4-16A6-A829-A429E5EE06D1}"/>
              </a:ext>
            </a:extLst>
          </p:cNvPr>
          <p:cNvSpPr/>
          <p:nvPr/>
        </p:nvSpPr>
        <p:spPr>
          <a:xfrm rot="-600">
            <a:off x="762130" y="813281"/>
            <a:ext cx="8477556" cy="16546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6525"/>
              </a:lnSpc>
              <a:buNone/>
            </a:pPr>
            <a:r>
              <a:rPr lang="en-US" sz="5400" dirty="0">
                <a:solidFill>
                  <a:srgbClr val="03123D"/>
                </a:solidFill>
                <a:latin typeface="FK Grotesk Neue Black" pitchFamily="34" charset="0"/>
                <a:ea typeface="FK Grotesk Neue Black" pitchFamily="34" charset="-122"/>
                <a:cs typeface="FK Grotesk Neue Black" pitchFamily="34" charset="-120"/>
              </a:rPr>
              <a:t>Get Further Details
About Dlubal​</a:t>
            </a:r>
            <a:endParaRPr lang="en-US" sz="5400" dirty="0"/>
          </a:p>
        </p:txBody>
      </p:sp>
      <p:sp>
        <p:nvSpPr>
          <p:cNvPr id="15" name="Visit wwwdlubalcom">
            <a:extLst>
              <a:ext uri="{FF2B5EF4-FFF2-40B4-BE49-F238E27FC236}">
                <a16:creationId xmlns:a16="http://schemas.microsoft.com/office/drawing/2014/main" id="{43043F31-A6B4-15EF-665E-2AD7F55ADD20}"/>
              </a:ext>
            </a:extLst>
          </p:cNvPr>
          <p:cNvSpPr/>
          <p:nvPr/>
        </p:nvSpPr>
        <p:spPr>
          <a:xfrm rot="-600">
            <a:off x="763609" y="9205653"/>
            <a:ext cx="10401388" cy="51918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3960"/>
              </a:lnSpc>
              <a:buNone/>
            </a:pPr>
            <a:r>
              <a:rPr lang="en-US" sz="3600" kern="0" spc="-150" dirty="0">
                <a:solidFill>
                  <a:srgbClr val="03123D"/>
                </a:solidFill>
                <a:latin typeface="FK Grotesk Neue Black" pitchFamily="34" charset="0"/>
                <a:ea typeface="FK Grotesk Neue Black" pitchFamily="34" charset="-122"/>
                <a:cs typeface="FK Grotesk Neue Black" pitchFamily="34" charset="-120"/>
              </a:rPr>
              <a:t>Visit www.dlubal.com</a:t>
            </a:r>
            <a:endParaRPr lang="en-US" sz="3600" dirty="0"/>
          </a:p>
        </p:txBody>
      </p:sp>
      <p:sp>
        <p:nvSpPr>
          <p:cNvPr id="16" name="Videos and recorded webinars">
            <a:extLst>
              <a:ext uri="{FF2B5EF4-FFF2-40B4-BE49-F238E27FC236}">
                <a16:creationId xmlns:a16="http://schemas.microsoft.com/office/drawing/2014/main" id="{A2CF1AC5-9757-6ECD-D5A6-7A717D003B10}"/>
              </a:ext>
            </a:extLst>
          </p:cNvPr>
          <p:cNvSpPr/>
          <p:nvPr/>
        </p:nvSpPr>
        <p:spPr>
          <a:xfrm rot="-600">
            <a:off x="1314980" y="3026265"/>
            <a:ext cx="6438955" cy="32451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250" dirty="0">
                <a:solidFill>
                  <a:srgbClr val="03123D"/>
                </a:solidFill>
                <a:latin typeface="FK Grotesk Neue Black" pitchFamily="34" charset="0"/>
                <a:ea typeface="FK Grotesk Neue Black" pitchFamily="34" charset="-122"/>
                <a:cs typeface="FK Grotesk Neue Black" pitchFamily="34" charset="-120"/>
              </a:rPr>
              <a:t>Videos and recorded webinars</a:t>
            </a:r>
            <a:endParaRPr lang="en-US" sz="2250" dirty="0"/>
          </a:p>
        </p:txBody>
      </p:sp>
      <p:sp>
        <p:nvSpPr>
          <p:cNvPr id="17" name="Newsletters">
            <a:extLst>
              <a:ext uri="{FF2B5EF4-FFF2-40B4-BE49-F238E27FC236}">
                <a16:creationId xmlns:a16="http://schemas.microsoft.com/office/drawing/2014/main" id="{13D202AC-9C47-A967-40CA-997FB19F5EF2}"/>
              </a:ext>
            </a:extLst>
          </p:cNvPr>
          <p:cNvSpPr/>
          <p:nvPr/>
        </p:nvSpPr>
        <p:spPr>
          <a:xfrm rot="-600">
            <a:off x="1315064" y="3492990"/>
            <a:ext cx="6438955" cy="32451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250" dirty="0">
                <a:solidFill>
                  <a:srgbClr val="03123D"/>
                </a:solidFill>
                <a:latin typeface="FK Grotesk Neue Black" pitchFamily="34" charset="0"/>
                <a:ea typeface="FK Grotesk Neue Black" pitchFamily="34" charset="-122"/>
                <a:cs typeface="FK Grotesk Neue Black" pitchFamily="34" charset="-120"/>
              </a:rPr>
              <a:t>Newsletters</a:t>
            </a:r>
            <a:endParaRPr lang="en-US" sz="2250" dirty="0"/>
          </a:p>
        </p:txBody>
      </p:sp>
      <p:sp>
        <p:nvSpPr>
          <p:cNvPr id="18" name="Events and conferences">
            <a:extLst>
              <a:ext uri="{FF2B5EF4-FFF2-40B4-BE49-F238E27FC236}">
                <a16:creationId xmlns:a16="http://schemas.microsoft.com/office/drawing/2014/main" id="{BF5B5877-54BF-F83E-B57B-6EE13E57B32D}"/>
              </a:ext>
            </a:extLst>
          </p:cNvPr>
          <p:cNvSpPr/>
          <p:nvPr/>
        </p:nvSpPr>
        <p:spPr>
          <a:xfrm rot="-600">
            <a:off x="1315148" y="3959715"/>
            <a:ext cx="6438955" cy="32451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250" dirty="0">
                <a:solidFill>
                  <a:srgbClr val="03123D"/>
                </a:solidFill>
                <a:latin typeface="FK Grotesk Neue Black" pitchFamily="34" charset="0"/>
                <a:ea typeface="FK Grotesk Neue Black" pitchFamily="34" charset="-122"/>
                <a:cs typeface="FK Grotesk Neue Black" pitchFamily="34" charset="-120"/>
              </a:rPr>
              <a:t>Events and conferences</a:t>
            </a:r>
            <a:endParaRPr lang="en-US" sz="2250" dirty="0"/>
          </a:p>
        </p:txBody>
      </p:sp>
      <p:sp>
        <p:nvSpPr>
          <p:cNvPr id="19" name="Knowledge Base Articles">
            <a:extLst>
              <a:ext uri="{FF2B5EF4-FFF2-40B4-BE49-F238E27FC236}">
                <a16:creationId xmlns:a16="http://schemas.microsoft.com/office/drawing/2014/main" id="{C6909A34-E9D6-6D31-0686-2B57E14EC3C6}"/>
              </a:ext>
            </a:extLst>
          </p:cNvPr>
          <p:cNvSpPr/>
          <p:nvPr/>
        </p:nvSpPr>
        <p:spPr>
          <a:xfrm rot="-600">
            <a:off x="1315222" y="4426440"/>
            <a:ext cx="6438955" cy="32451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250" dirty="0">
                <a:solidFill>
                  <a:srgbClr val="03123D"/>
                </a:solidFill>
                <a:latin typeface="FK Grotesk Neue Black" pitchFamily="34" charset="0"/>
                <a:ea typeface="FK Grotesk Neue Black" pitchFamily="34" charset="-122"/>
                <a:cs typeface="FK Grotesk Neue Black" pitchFamily="34" charset="-120"/>
              </a:rPr>
              <a:t>Knowledge Base Articles</a:t>
            </a:r>
            <a:endParaRPr lang="en-US" sz="2250" dirty="0"/>
          </a:p>
        </p:txBody>
      </p:sp>
      <p:sp>
        <p:nvSpPr>
          <p:cNvPr id="20" name="MIA AI Assistent">
            <a:extLst>
              <a:ext uri="{FF2B5EF4-FFF2-40B4-BE49-F238E27FC236}">
                <a16:creationId xmlns:a16="http://schemas.microsoft.com/office/drawing/2014/main" id="{1D4B287F-4229-CF12-1C47-061491F312F3}"/>
              </a:ext>
            </a:extLst>
          </p:cNvPr>
          <p:cNvSpPr/>
          <p:nvPr/>
        </p:nvSpPr>
        <p:spPr>
          <a:xfrm rot="-600">
            <a:off x="1315306" y="4893165"/>
            <a:ext cx="6438955" cy="32451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250" dirty="0">
                <a:solidFill>
                  <a:srgbClr val="03123D"/>
                </a:solidFill>
                <a:latin typeface="FK Grotesk Neue Black" pitchFamily="34" charset="0"/>
                <a:ea typeface="FK Grotesk Neue Black" pitchFamily="34" charset="-122"/>
                <a:cs typeface="FK Grotesk Neue Black" pitchFamily="34" charset="-120"/>
              </a:rPr>
              <a:t>MIA AI Assistent</a:t>
            </a:r>
            <a:endParaRPr lang="en-US" sz="2250" dirty="0"/>
          </a:p>
        </p:txBody>
      </p:sp>
      <p:sp>
        <p:nvSpPr>
          <p:cNvPr id="21" name="Download 90-Day Full Trial Version">
            <a:extLst>
              <a:ext uri="{FF2B5EF4-FFF2-40B4-BE49-F238E27FC236}">
                <a16:creationId xmlns:a16="http://schemas.microsoft.com/office/drawing/2014/main" id="{95B0BDF0-7D6B-133C-3E19-6127E842066A}"/>
              </a:ext>
            </a:extLst>
          </p:cNvPr>
          <p:cNvSpPr/>
          <p:nvPr/>
        </p:nvSpPr>
        <p:spPr>
          <a:xfrm rot="-600">
            <a:off x="1315389" y="5359890"/>
            <a:ext cx="6438955" cy="32451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250" dirty="0">
                <a:solidFill>
                  <a:srgbClr val="03123D"/>
                </a:solidFill>
                <a:latin typeface="FK Grotesk Neue Black" pitchFamily="34" charset="0"/>
                <a:ea typeface="FK Grotesk Neue Black" pitchFamily="34" charset="-122"/>
                <a:cs typeface="FK Grotesk Neue Black" pitchFamily="34" charset="-120"/>
              </a:rPr>
              <a:t>Download 90-Day Full Trial Version</a:t>
            </a:r>
            <a:endParaRPr lang="en-US" sz="2250" dirty="0"/>
          </a:p>
        </p:txBody>
      </p:sp>
      <p:sp>
        <p:nvSpPr>
          <p:cNvPr id="22" name="Dlubal Software GmbH">
            <a:extLst>
              <a:ext uri="{FF2B5EF4-FFF2-40B4-BE49-F238E27FC236}">
                <a16:creationId xmlns:a16="http://schemas.microsoft.com/office/drawing/2014/main" id="{56B5116E-9244-87BE-861D-7012C2AF81FC}"/>
              </a:ext>
            </a:extLst>
          </p:cNvPr>
          <p:cNvSpPr/>
          <p:nvPr/>
        </p:nvSpPr>
        <p:spPr>
          <a:xfrm rot="-600">
            <a:off x="763470" y="8418944"/>
            <a:ext cx="3933880" cy="32207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FK Grotesk Neue Black" pitchFamily="34" charset="0"/>
                <a:ea typeface="FK Grotesk Neue Black" pitchFamily="34" charset="-122"/>
                <a:cs typeface="FK Grotesk Neue Black" pitchFamily="34" charset="-120"/>
              </a:rPr>
              <a:t>Dlubal Software GmbH​</a:t>
            </a:r>
            <a:endParaRPr lang="en-US" sz="2250" dirty="0"/>
          </a:p>
        </p:txBody>
      </p:sp>
      <p:sp>
        <p:nvSpPr>
          <p:cNvPr id="23" name="name_49 9673 9203-0infodlubalcom">
            <a:extLst>
              <a:ext uri="{FF2B5EF4-FFF2-40B4-BE49-F238E27FC236}">
                <a16:creationId xmlns:a16="http://schemas.microsoft.com/office/drawing/2014/main" id="{09520313-9B80-BB1B-8805-908FAFF76669}"/>
              </a:ext>
            </a:extLst>
          </p:cNvPr>
          <p:cNvSpPr/>
          <p:nvPr/>
        </p:nvSpPr>
        <p:spPr>
          <a:xfrm rot="-600">
            <a:off x="5011722" y="9009491"/>
            <a:ext cx="1962253" cy="5590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175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FK Grotesk Neue Medium" pitchFamily="34" charset="0"/>
                <a:ea typeface="FK Grotesk Neue Medium" pitchFamily="34" charset="-122"/>
                <a:cs typeface="FK Grotesk Neue Medium" pitchFamily="34" charset="-120"/>
              </a:rPr>
              <a:t>+49 9673 9203-0​</a:t>
            </a:r>
            <a:br/>
            <a:r>
              <a:rPr lang="en-US" sz="1800" dirty="0">
                <a:solidFill>
                  <a:srgbClr val="FFFFFF"/>
                </a:solidFill>
                <a:latin typeface="FK Grotesk Neue Medium" pitchFamily="34" charset="0"/>
                <a:ea typeface="FK Grotesk Neue Medium" pitchFamily="34" charset="-122"/>
                <a:cs typeface="FK Grotesk Neue Medium" pitchFamily="34" charset="-120"/>
              </a:rPr>
              <a:t>info@dlubal.com​</a:t>
            </a:r>
            <a:endParaRPr lang="en-US" sz="1800" dirty="0"/>
          </a:p>
        </p:txBody>
      </p:sp>
      <p:sp>
        <p:nvSpPr>
          <p:cNvPr id="24" name="Am Zellweg 2 93464 Tiefenbach Germany">
            <a:extLst>
              <a:ext uri="{FF2B5EF4-FFF2-40B4-BE49-F238E27FC236}">
                <a16:creationId xmlns:a16="http://schemas.microsoft.com/office/drawing/2014/main" id="{B22CD3FD-4E48-5D89-75AA-4A43BDAE1118}"/>
              </a:ext>
            </a:extLst>
          </p:cNvPr>
          <p:cNvSpPr/>
          <p:nvPr/>
        </p:nvSpPr>
        <p:spPr>
          <a:xfrm rot="-600">
            <a:off x="763572" y="9037638"/>
            <a:ext cx="4743553" cy="56092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175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FK Grotesk Neue Medium" pitchFamily="34" charset="0"/>
                <a:ea typeface="FK Grotesk Neue Medium" pitchFamily="34" charset="-122"/>
                <a:cs typeface="FK Grotesk Neue Medium" pitchFamily="34" charset="-120"/>
              </a:rPr>
              <a:t>Am </a:t>
            </a:r>
            <a:r>
              <a:rPr lang="en-US" sz="1800" dirty="0" err="1">
                <a:solidFill>
                  <a:srgbClr val="FFFFFF"/>
                </a:solidFill>
                <a:latin typeface="FK Grotesk Neue Medium" pitchFamily="34" charset="0"/>
                <a:ea typeface="FK Grotesk Neue Medium" pitchFamily="34" charset="-122"/>
                <a:cs typeface="FK Grotesk Neue Medium" pitchFamily="34" charset="-120"/>
              </a:rPr>
              <a:t>Zellweg</a:t>
            </a:r>
            <a:r>
              <a:rPr lang="en-US" sz="1800" dirty="0">
                <a:solidFill>
                  <a:srgbClr val="FFFFFF"/>
                </a:solidFill>
                <a:latin typeface="FK Grotesk Neue Medium" pitchFamily="34" charset="0"/>
                <a:ea typeface="FK Grotesk Neue Medium" pitchFamily="34" charset="-122"/>
                <a:cs typeface="FK Grotesk Neue Medium" pitchFamily="34" charset="-120"/>
              </a:rPr>
              <a:t> 2
93464 Tiefenbach, Germany</a:t>
            </a:r>
            <a:endParaRPr lang="en-US" sz="1800" dirty="0"/>
          </a:p>
        </p:txBody>
      </p:sp>
      <p:sp>
        <p:nvSpPr>
          <p:cNvPr id="26" name="name_90-day">
            <a:extLst>
              <a:ext uri="{FF2B5EF4-FFF2-40B4-BE49-F238E27FC236}">
                <a16:creationId xmlns:a16="http://schemas.microsoft.com/office/drawing/2014/main" id="{F43BB90C-2DBF-9EF8-58B1-6D268837E986}"/>
              </a:ext>
            </a:extLst>
          </p:cNvPr>
          <p:cNvSpPr/>
          <p:nvPr/>
        </p:nvSpPr>
        <p:spPr>
          <a:xfrm rot="-600">
            <a:off x="10172467" y="4683025"/>
            <a:ext cx="1666975" cy="5455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4275"/>
              </a:lnSpc>
              <a:buNone/>
            </a:pPr>
            <a:r>
              <a:rPr lang="en-US" sz="3536" dirty="0">
                <a:solidFill>
                  <a:srgbClr val="FFFFFF"/>
                </a:solidFill>
                <a:latin typeface="FK Grotesk Neue Black" pitchFamily="34" charset="0"/>
                <a:ea typeface="FK Grotesk Neue Black" pitchFamily="34" charset="-122"/>
                <a:cs typeface="FK Grotesk Neue Black" pitchFamily="34" charset="-120"/>
              </a:rPr>
              <a:t>90-</a:t>
            </a:r>
            <a:r>
              <a:rPr lang="cs-CZ" sz="3536" dirty="0">
                <a:solidFill>
                  <a:srgbClr val="FFFFFF"/>
                </a:solidFill>
                <a:latin typeface="FK Grotesk Neue Black" pitchFamily="34" charset="0"/>
                <a:ea typeface="FK Grotesk Neue Black" pitchFamily="34" charset="-122"/>
                <a:cs typeface="FK Grotesk Neue Black" pitchFamily="34" charset="-120"/>
              </a:rPr>
              <a:t>D</a:t>
            </a:r>
            <a:r>
              <a:rPr lang="en-US" sz="3536" dirty="0">
                <a:solidFill>
                  <a:srgbClr val="FFFFFF"/>
                </a:solidFill>
                <a:latin typeface="FK Grotesk Neue Black" pitchFamily="34" charset="0"/>
                <a:ea typeface="FK Grotesk Neue Black" pitchFamily="34" charset="-122"/>
                <a:cs typeface="FK Grotesk Neue Black" pitchFamily="34" charset="-120"/>
              </a:rPr>
              <a:t>ay</a:t>
            </a:r>
            <a:endParaRPr lang="en-US" sz="3536" dirty="0"/>
          </a:p>
        </p:txBody>
      </p:sp>
      <p:sp>
        <p:nvSpPr>
          <p:cNvPr id="27" name="Full Free Trial">
            <a:extLst>
              <a:ext uri="{FF2B5EF4-FFF2-40B4-BE49-F238E27FC236}">
                <a16:creationId xmlns:a16="http://schemas.microsoft.com/office/drawing/2014/main" id="{30BC139C-21D4-BEB2-87BE-80E8AEB97696}"/>
              </a:ext>
            </a:extLst>
          </p:cNvPr>
          <p:cNvSpPr/>
          <p:nvPr/>
        </p:nvSpPr>
        <p:spPr>
          <a:xfrm rot="-600">
            <a:off x="10172560" y="5207647"/>
            <a:ext cx="1666930" cy="3146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8" dirty="0">
                <a:solidFill>
                  <a:srgbClr val="FFFFFF"/>
                </a:solidFill>
                <a:latin typeface="FK Grotesk Neue Black" pitchFamily="34" charset="0"/>
                <a:ea typeface="FK Grotesk Neue Black" pitchFamily="34" charset="-122"/>
                <a:cs typeface="FK Grotesk Neue Black" pitchFamily="34" charset="-120"/>
              </a:rPr>
              <a:t>Full Free Trial</a:t>
            </a:r>
            <a:endParaRPr lang="en-US" sz="1958" dirty="0"/>
          </a:p>
        </p:txBody>
      </p:sp>
      <p:sp>
        <p:nvSpPr>
          <p:cNvPr id="28" name="Got questions">
            <a:extLst>
              <a:ext uri="{FF2B5EF4-FFF2-40B4-BE49-F238E27FC236}">
                <a16:creationId xmlns:a16="http://schemas.microsoft.com/office/drawing/2014/main" id="{66D73240-F00D-84AD-5919-A5E441E2C59C}"/>
              </a:ext>
            </a:extLst>
          </p:cNvPr>
          <p:cNvSpPr/>
          <p:nvPr/>
        </p:nvSpPr>
        <p:spPr>
          <a:xfrm rot="-600">
            <a:off x="762131" y="6616910"/>
            <a:ext cx="5960401" cy="82689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6525"/>
              </a:lnSpc>
              <a:buNone/>
            </a:pPr>
            <a:r>
              <a:rPr lang="cs-CZ" sz="4800" dirty="0">
                <a:solidFill>
                  <a:srgbClr val="03123D"/>
                </a:solidFill>
                <a:latin typeface="FK Grotesk Neue Black" pitchFamily="34" charset="0"/>
                <a:ea typeface="FK Grotesk Neue Black" pitchFamily="34" charset="-122"/>
                <a:cs typeface="FK Grotesk Neue Black" pitchFamily="34" charset="-120"/>
              </a:rPr>
              <a:t>www.dlubal.com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045585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8816F-A36B-FF43-EBC3-FCD14A250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ynamic" descr="preencoded.png">
            <a:extLst>
              <a:ext uri="{FF2B5EF4-FFF2-40B4-BE49-F238E27FC236}">
                <a16:creationId xmlns:a16="http://schemas.microsoft.com/office/drawing/2014/main" id="{32573649-798B-9FCD-7130-F634DDCAE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63339" y="7677888"/>
            <a:ext cx="6649095" cy="1850171"/>
          </a:xfrm>
          <a:prstGeom prst="rect">
            <a:avLst/>
          </a:prstGeom>
        </p:spPr>
      </p:pic>
      <p:sp>
        <p:nvSpPr>
          <p:cNvPr id="7" name="Thank You for YourAttention">
            <a:extLst>
              <a:ext uri="{FF2B5EF4-FFF2-40B4-BE49-F238E27FC236}">
                <a16:creationId xmlns:a16="http://schemas.microsoft.com/office/drawing/2014/main" id="{10F1163F-9BA5-B9F3-8884-F2E42BA7E2B3}"/>
              </a:ext>
            </a:extLst>
          </p:cNvPr>
          <p:cNvSpPr/>
          <p:nvPr/>
        </p:nvSpPr>
        <p:spPr>
          <a:xfrm rot="-600">
            <a:off x="2189166" y="3422401"/>
            <a:ext cx="13909669" cy="2737416"/>
          </a:xfrm>
          <a:prstGeom prst="rect">
            <a:avLst/>
          </a:prstGeom>
          <a:noFill/>
          <a:ln/>
        </p:spPr>
        <p:txBody>
          <a:bodyPr wrap="square" lIns="0" tIns="0" rIns="0" bIns="0" rtlCol="0" anchor="b">
            <a:spAutoFit/>
          </a:bodyPr>
          <a:lstStyle/>
          <a:p>
            <a:pPr marL="0" indent="0" algn="ctr">
              <a:lnSpc>
                <a:spcPts val="10575"/>
              </a:lnSpc>
              <a:buNone/>
            </a:pPr>
            <a:r>
              <a:rPr lang="en-US" sz="9600" dirty="0">
                <a:solidFill>
                  <a:srgbClr val="03123D"/>
                </a:solidFill>
                <a:latin typeface="FK Grotesk Neue Black" pitchFamily="34" charset="0"/>
                <a:ea typeface="FK Grotesk Neue Black" pitchFamily="34" charset="-122"/>
                <a:cs typeface="FK Grotesk Neue Black" pitchFamily="34" charset="-120"/>
              </a:rPr>
              <a:t>Thank You for Your</a:t>
            </a:r>
            <a:br>
              <a:rPr dirty="0"/>
            </a:br>
            <a:r>
              <a:rPr lang="en-US" sz="9600" dirty="0">
                <a:solidFill>
                  <a:srgbClr val="03123D"/>
                </a:solidFill>
                <a:latin typeface="FK Grotesk Neue Black" pitchFamily="34" charset="0"/>
                <a:ea typeface="FK Grotesk Neue Black" pitchFamily="34" charset="-122"/>
                <a:cs typeface="FK Grotesk Neue Black" pitchFamily="34" charset="-120"/>
              </a:rPr>
              <a:t>Attention </a:t>
            </a:r>
            <a:endParaRPr lang="en-US" sz="9600" dirty="0"/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0B2C54BD-38C2-A48D-18A2-7B7818D7B3B7}"/>
              </a:ext>
            </a:extLst>
          </p:cNvPr>
          <p:cNvSpPr/>
          <p:nvPr/>
        </p:nvSpPr>
        <p:spPr>
          <a:xfrm>
            <a:off x="1497279" y="9821930"/>
            <a:ext cx="992020" cy="327917"/>
          </a:xfrm>
          <a:prstGeom prst="roundRect">
            <a:avLst>
              <a:gd name="adj" fmla="val 50000"/>
            </a:avLst>
          </a:prstGeom>
          <a:solidFill>
            <a:srgbClr val="41D9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08000" tIns="18000" rIns="72000" bIns="7200" rtlCol="0" anchor="ctr">
            <a:spAutoFit/>
          </a:bodyPr>
          <a:lstStyle/>
          <a:p>
            <a:r>
              <a:rPr lang="cs-CZ" sz="1300" dirty="0" err="1">
                <a:solidFill>
                  <a:srgbClr val="03123D"/>
                </a:solidFill>
                <a:latin typeface="FK Grotesk Neue Black" panose="020B0604020202020204" charset="0"/>
              </a:rPr>
              <a:t>Webinar</a:t>
            </a:r>
            <a:endParaRPr lang="cs-CZ" sz="1300" dirty="0">
              <a:solidFill>
                <a:srgbClr val="03123D"/>
              </a:solidFill>
              <a:latin typeface="FK Grotesk Neue Black" panose="020B0604020202020204" charset="0"/>
            </a:endParaRPr>
          </a:p>
        </p:txBody>
      </p:sp>
      <p:pic>
        <p:nvPicPr>
          <p:cNvPr id="13" name="Group 1000004438" descr="preencoded.png">
            <a:extLst>
              <a:ext uri="{FF2B5EF4-FFF2-40B4-BE49-F238E27FC236}">
                <a16:creationId xmlns:a16="http://schemas.microsoft.com/office/drawing/2014/main" id="{F800266B-CC26-EA62-B5B0-856A473A60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62311" y="9909235"/>
            <a:ext cx="640823" cy="15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156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ECB56A-12A2-D61F-F133-E805E848B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oday with">
            <a:extLst>
              <a:ext uri="{FF2B5EF4-FFF2-40B4-BE49-F238E27FC236}">
                <a16:creationId xmlns:a16="http://schemas.microsoft.com/office/drawing/2014/main" id="{145697CA-1A90-5829-E736-4FACE905EF78}"/>
              </a:ext>
            </a:extLst>
          </p:cNvPr>
          <p:cNvSpPr/>
          <p:nvPr/>
        </p:nvSpPr>
        <p:spPr>
          <a:xfrm rot="-600">
            <a:off x="363294" y="788302"/>
            <a:ext cx="16783203" cy="826893"/>
          </a:xfrm>
          <a:prstGeom prst="rect">
            <a:avLst/>
          </a:prstGeom>
          <a:noFill/>
          <a:ln/>
        </p:spPr>
        <p:txBody>
          <a:bodyPr wrap="square" lIns="0" tIns="0" rIns="0" bIns="0" rtlCol="0" anchor="t" anchorCtr="0">
            <a:spAutoFit/>
          </a:bodyPr>
          <a:lstStyle/>
          <a:p>
            <a:pPr marL="0" indent="0" algn="ctr">
              <a:lnSpc>
                <a:spcPts val="6525"/>
              </a:lnSpc>
              <a:buNone/>
            </a:pPr>
            <a:r>
              <a:rPr lang="de-DE" sz="5400" dirty="0">
                <a:solidFill>
                  <a:srgbClr val="03123D"/>
                </a:solidFill>
                <a:latin typeface="FK Grotesk Neue Black" pitchFamily="34" charset="0"/>
                <a:ea typeface="FK Grotesk Neue Black" pitchFamily="34" charset="-122"/>
                <a:cs typeface="FK Grotesk Neue Black" pitchFamily="34" charset="-120"/>
              </a:rPr>
              <a:t>Today </a:t>
            </a:r>
            <a:r>
              <a:rPr lang="de-DE" sz="5400" dirty="0" err="1">
                <a:solidFill>
                  <a:srgbClr val="03123D"/>
                </a:solidFill>
                <a:latin typeface="FK Grotesk Neue Black" pitchFamily="34" charset="0"/>
                <a:ea typeface="FK Grotesk Neue Black" pitchFamily="34" charset="-122"/>
                <a:cs typeface="FK Grotesk Neue Black" pitchFamily="34" charset="-120"/>
              </a:rPr>
              <a:t>with</a:t>
            </a:r>
            <a:endParaRPr lang="de-DE" sz="5400" noProof="0" dirty="0"/>
          </a:p>
        </p:txBody>
      </p:sp>
      <p:pic>
        <p:nvPicPr>
          <p:cNvPr id="2" name="andreas-hoerold_760x570a 1" descr="preencoded.png">
            <a:extLst>
              <a:ext uri="{FF2B5EF4-FFF2-40B4-BE49-F238E27FC236}">
                <a16:creationId xmlns:a16="http://schemas.microsoft.com/office/drawing/2014/main" id="{4FB928E5-516E-14AF-3171-914204C931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419791" y="1810676"/>
            <a:ext cx="4783099" cy="4440319"/>
          </a:xfrm>
          <a:prstGeom prst="rect">
            <a:avLst/>
          </a:prstGeom>
        </p:spPr>
      </p:pic>
      <p:pic>
        <p:nvPicPr>
          <p:cNvPr id="4" name="Vector" descr="preencoded.png">
            <a:extLst>
              <a:ext uri="{FF2B5EF4-FFF2-40B4-BE49-F238E27FC236}">
                <a16:creationId xmlns:a16="http://schemas.microsoft.com/office/drawing/2014/main" id="{D4D130EF-DFC5-A5AE-D034-EE3F712EB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248788" y="3250153"/>
            <a:ext cx="4963195" cy="3087464"/>
          </a:xfrm>
          <a:prstGeom prst="rect">
            <a:avLst/>
          </a:prstGeom>
        </p:spPr>
      </p:pic>
      <p:sp>
        <p:nvSpPr>
          <p:cNvPr id="6" name="Marketing  Public Relations Dlubal Software GmbH">
            <a:extLst>
              <a:ext uri="{FF2B5EF4-FFF2-40B4-BE49-F238E27FC236}">
                <a16:creationId xmlns:a16="http://schemas.microsoft.com/office/drawing/2014/main" id="{C4898954-C536-BADD-96E3-53F8FB0158B2}"/>
              </a:ext>
            </a:extLst>
          </p:cNvPr>
          <p:cNvSpPr/>
          <p:nvPr/>
        </p:nvSpPr>
        <p:spPr>
          <a:xfrm rot="-600">
            <a:off x="3297143" y="8555380"/>
            <a:ext cx="3981560" cy="629337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91667"/>
              </a:lnSpc>
              <a:buNone/>
            </a:pPr>
            <a:r>
              <a:rPr lang="en-US" sz="2250" dirty="0">
                <a:solidFill>
                  <a:srgbClr val="03123D"/>
                </a:solidFill>
                <a:latin typeface="FK Grotesk Neue Medium" pitchFamily="34" charset="0"/>
                <a:ea typeface="FK Grotesk Neue Medium" pitchFamily="34" charset="-122"/>
                <a:cs typeface="FK Grotesk Neue Medium" pitchFamily="34" charset="-120"/>
              </a:rPr>
              <a:t>Marketing &amp; Public Relations​
Dlubal Software GmbH​</a:t>
            </a:r>
            <a:endParaRPr lang="en-US" sz="2250" dirty="0"/>
          </a:p>
        </p:txBody>
      </p:sp>
      <p:sp>
        <p:nvSpPr>
          <p:cNvPr id="9" name="Dipl-Ing FH Andreas Hrold">
            <a:extLst>
              <a:ext uri="{FF2B5EF4-FFF2-40B4-BE49-F238E27FC236}">
                <a16:creationId xmlns:a16="http://schemas.microsoft.com/office/drawing/2014/main" id="{073F6CD3-95D0-D6A3-E0D9-75A52DF2BCCC}"/>
              </a:ext>
            </a:extLst>
          </p:cNvPr>
          <p:cNvSpPr/>
          <p:nvPr/>
        </p:nvSpPr>
        <p:spPr>
          <a:xfrm rot="-600">
            <a:off x="3296803" y="6621655"/>
            <a:ext cx="4810301" cy="1010486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91667"/>
              </a:lnSpc>
              <a:buNone/>
            </a:pPr>
            <a:r>
              <a:rPr lang="en-US" sz="3600" b="1" dirty="0">
                <a:solidFill>
                  <a:srgbClr val="03123D"/>
                </a:solidFill>
                <a:latin typeface="FK Grotesk Neue Black" panose="020B0503020202020203" pitchFamily="34" charset="0"/>
                <a:ea typeface="FK Grotesk Neue Black Italic" pitchFamily="34" charset="-122"/>
                <a:cs typeface="FK Grotesk Neue Black Italic" pitchFamily="34" charset="-120"/>
              </a:rPr>
              <a:t>Dipl.-Ing. (FH)
Andreas Hörold</a:t>
            </a:r>
            <a:endParaRPr lang="en-US" sz="3600" dirty="0"/>
          </a:p>
        </p:txBody>
      </p:sp>
      <p:sp>
        <p:nvSpPr>
          <p:cNvPr id="10" name="Organizer">
            <a:extLst>
              <a:ext uri="{FF2B5EF4-FFF2-40B4-BE49-F238E27FC236}">
                <a16:creationId xmlns:a16="http://schemas.microsoft.com/office/drawing/2014/main" id="{E008A558-252D-4AB8-0018-3ABEB0BE2215}"/>
              </a:ext>
            </a:extLst>
          </p:cNvPr>
          <p:cNvSpPr/>
          <p:nvPr/>
        </p:nvSpPr>
        <p:spPr>
          <a:xfrm rot="-600">
            <a:off x="3296980" y="7631305"/>
            <a:ext cx="4810180" cy="315161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91667"/>
              </a:lnSpc>
              <a:buNone/>
            </a:pPr>
            <a:r>
              <a:rPr lang="en-US" sz="2250" dirty="0">
                <a:solidFill>
                  <a:srgbClr val="03123D"/>
                </a:solidFill>
                <a:latin typeface="FK Grotesk Neue Medium" pitchFamily="34" charset="0"/>
                <a:ea typeface="FK Grotesk Neue Medium" pitchFamily="34" charset="-122"/>
                <a:cs typeface="FK Grotesk Neue Medium" pitchFamily="34" charset="-120"/>
              </a:rPr>
              <a:t>Organizer</a:t>
            </a:r>
            <a:endParaRPr lang="en-US" sz="2250" dirty="0"/>
          </a:p>
        </p:txBody>
      </p:sp>
      <p:pic>
        <p:nvPicPr>
          <p:cNvPr id="3" name="Picture 14" descr="A person wearing glasses and smiling&#10;&#10;AI-generated content may be incorrect.">
            <a:extLst>
              <a:ext uri="{FF2B5EF4-FFF2-40B4-BE49-F238E27FC236}">
                <a16:creationId xmlns:a16="http://schemas.microsoft.com/office/drawing/2014/main" id="{050A329E-6026-AC39-469B-88BA7B2989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7404" y="1822748"/>
            <a:ext cx="4781550" cy="4438650"/>
          </a:xfrm>
          <a:prstGeom prst="rect">
            <a:avLst/>
          </a:prstGeom>
        </p:spPr>
      </p:pic>
      <p:pic>
        <p:nvPicPr>
          <p:cNvPr id="5" name="Vector" descr="preencoded.png">
            <a:extLst>
              <a:ext uri="{FF2B5EF4-FFF2-40B4-BE49-F238E27FC236}">
                <a16:creationId xmlns:a16="http://schemas.microsoft.com/office/drawing/2014/main" id="{D6F83F81-FA27-7C1E-38F2-FCE8192779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905014" y="3270284"/>
            <a:ext cx="4963195" cy="3087464"/>
          </a:xfrm>
          <a:prstGeom prst="rect">
            <a:avLst/>
          </a:prstGeom>
        </p:spPr>
      </p:pic>
      <p:sp>
        <p:nvSpPr>
          <p:cNvPr id="7" name="Dipl-Ing FH Andreas Hrold">
            <a:extLst>
              <a:ext uri="{FF2B5EF4-FFF2-40B4-BE49-F238E27FC236}">
                <a16:creationId xmlns:a16="http://schemas.microsoft.com/office/drawing/2014/main" id="{81ABE08E-D3A8-377D-AB08-272E981D8D86}"/>
              </a:ext>
            </a:extLst>
          </p:cNvPr>
          <p:cNvSpPr/>
          <p:nvPr/>
        </p:nvSpPr>
        <p:spPr>
          <a:xfrm rot="-600">
            <a:off x="9953029" y="6641786"/>
            <a:ext cx="4810301" cy="1010486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91667"/>
              </a:lnSpc>
              <a:buNone/>
            </a:pPr>
            <a:r>
              <a:rPr lang="de-DE" sz="3600" b="1" dirty="0">
                <a:solidFill>
                  <a:srgbClr val="03123D"/>
                </a:solidFill>
                <a:latin typeface="FK Grotesk Neue Black" panose="020B0503020202020203" pitchFamily="34" charset="0"/>
                <a:ea typeface="FK Grotesk Neue Black Italic" pitchFamily="34" charset="-122"/>
                <a:cs typeface="FK Grotesk Neue Black Italic" pitchFamily="34" charset="-120"/>
              </a:rPr>
              <a:t>Clemens Gutmann, M.Eng.</a:t>
            </a:r>
            <a:endParaRPr lang="en-US" sz="3600" dirty="0"/>
          </a:p>
        </p:txBody>
      </p:sp>
      <p:sp>
        <p:nvSpPr>
          <p:cNvPr id="8" name="Organizer">
            <a:extLst>
              <a:ext uri="{FF2B5EF4-FFF2-40B4-BE49-F238E27FC236}">
                <a16:creationId xmlns:a16="http://schemas.microsoft.com/office/drawing/2014/main" id="{08D00075-99C6-EC6C-06CA-109A2C51110E}"/>
              </a:ext>
            </a:extLst>
          </p:cNvPr>
          <p:cNvSpPr/>
          <p:nvPr/>
        </p:nvSpPr>
        <p:spPr>
          <a:xfrm rot="-600">
            <a:off x="9953206" y="7651436"/>
            <a:ext cx="4810180" cy="315161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>
              <a:lnSpc>
                <a:spcPct val="91667"/>
              </a:lnSpc>
            </a:pPr>
            <a:r>
              <a:rPr lang="en-US" sz="2250" dirty="0">
                <a:solidFill>
                  <a:srgbClr val="03123D"/>
                </a:solidFill>
                <a:latin typeface="FK Grotesk Neue Medium" pitchFamily="34" charset="0"/>
                <a:ea typeface="FK Grotesk Neue Medium" pitchFamily="34" charset="-122"/>
                <a:cs typeface="FK Grotesk Neue Medium" pitchFamily="34" charset="-120"/>
              </a:rPr>
              <a:t>Co-Organizer ​</a:t>
            </a:r>
            <a:endParaRPr lang="en-US" sz="2250" dirty="0"/>
          </a:p>
        </p:txBody>
      </p:sp>
      <p:sp>
        <p:nvSpPr>
          <p:cNvPr id="11" name="Product Engineering  Customer SupportDlubal Software GmbH">
            <a:extLst>
              <a:ext uri="{FF2B5EF4-FFF2-40B4-BE49-F238E27FC236}">
                <a16:creationId xmlns:a16="http://schemas.microsoft.com/office/drawing/2014/main" id="{BEFF524E-2F48-815F-9D4A-417C8E6181CE}"/>
              </a:ext>
            </a:extLst>
          </p:cNvPr>
          <p:cNvSpPr/>
          <p:nvPr/>
        </p:nvSpPr>
        <p:spPr>
          <a:xfrm rot="-600">
            <a:off x="9905069" y="8592877"/>
            <a:ext cx="6000860" cy="629694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91667"/>
              </a:lnSpc>
              <a:buNone/>
            </a:pPr>
            <a:r>
              <a:rPr lang="en-US" sz="2250" dirty="0">
                <a:solidFill>
                  <a:srgbClr val="03123D"/>
                </a:solidFill>
                <a:latin typeface="FK Grotesk Neue Medium" pitchFamily="34" charset="0"/>
                <a:ea typeface="FK Grotesk Neue Medium" pitchFamily="34" charset="-122"/>
                <a:cs typeface="FK Grotesk Neue Medium" pitchFamily="34" charset="-120"/>
              </a:rPr>
              <a:t>Product Engineering &amp; Customer Support​</a:t>
            </a:r>
            <a:br>
              <a:rPr dirty="0"/>
            </a:br>
            <a:r>
              <a:rPr lang="en-US" sz="2250" dirty="0">
                <a:solidFill>
                  <a:srgbClr val="03123D"/>
                </a:solidFill>
                <a:latin typeface="FK Grotesk Neue Medium" pitchFamily="34" charset="0"/>
                <a:ea typeface="FK Grotesk Neue Medium" pitchFamily="34" charset="-122"/>
                <a:cs typeface="FK Grotesk Neue Medium" pitchFamily="34" charset="-120"/>
              </a:rPr>
              <a:t>Dlubal Software GmbH​</a:t>
            </a:r>
            <a:endParaRPr lang="en-US" sz="2250" dirty="0"/>
          </a:p>
        </p:txBody>
      </p:sp>
    </p:spTree>
    <p:extLst>
      <p:ext uri="{BB962C8B-B14F-4D97-AF65-F5344CB8AC3E}">
        <p14:creationId xmlns:p14="http://schemas.microsoft.com/office/powerpoint/2010/main" val="906899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25424718-5EA8-7D9B-E8FA-D15572D26A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803CDF-7C88-4892-852F-371C05DEB212}" type="slidenum">
              <a:rPr lang="cs-CZ" smtClean="0"/>
              <a:pPr/>
              <a:t>3</a:t>
            </a:fld>
            <a:endParaRPr lang="cs-CZ" dirty="0"/>
          </a:p>
        </p:txBody>
      </p:sp>
      <p:pic>
        <p:nvPicPr>
          <p:cNvPr id="7" name="Vector" descr="preencoded.png">
            <a:extLst>
              <a:ext uri="{FF2B5EF4-FFF2-40B4-BE49-F238E27FC236}">
                <a16:creationId xmlns:a16="http://schemas.microsoft.com/office/drawing/2014/main" id="{7717D706-6E97-6E2D-F9A4-774F3D4D0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727710" y="2394669"/>
            <a:ext cx="2529704" cy="6253386"/>
          </a:xfrm>
          <a:prstGeom prst="rect">
            <a:avLst/>
          </a:prstGeom>
        </p:spPr>
      </p:pic>
      <p:pic>
        <p:nvPicPr>
          <p:cNvPr id="12" name="Rectangle 33890" descr="preencoded.png">
            <a:extLst>
              <a:ext uri="{FF2B5EF4-FFF2-40B4-BE49-F238E27FC236}">
                <a16:creationId xmlns:a16="http://schemas.microsoft.com/office/drawing/2014/main" id="{31D10A58-4189-F953-476F-BA694516C4E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62642" y="3654806"/>
            <a:ext cx="16765350" cy="3873002"/>
          </a:xfrm>
          <a:prstGeom prst="rect">
            <a:avLst/>
          </a:prstGeom>
        </p:spPr>
      </p:pic>
      <p:pic>
        <p:nvPicPr>
          <p:cNvPr id="14" name="Group 1000004513" descr="preencoded.png">
            <a:extLst>
              <a:ext uri="{FF2B5EF4-FFF2-40B4-BE49-F238E27FC236}">
                <a16:creationId xmlns:a16="http://schemas.microsoft.com/office/drawing/2014/main" id="{CD0E8AC9-3616-094A-0D72-CA38B39547C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591762" y="1933700"/>
            <a:ext cx="4993622" cy="7231220"/>
          </a:xfrm>
          <a:prstGeom prst="rect">
            <a:avLst/>
          </a:prstGeom>
        </p:spPr>
      </p:pic>
      <p:sp>
        <p:nvSpPr>
          <p:cNvPr id="18" name="Adjust audio settings">
            <a:extLst>
              <a:ext uri="{FF2B5EF4-FFF2-40B4-BE49-F238E27FC236}">
                <a16:creationId xmlns:a16="http://schemas.microsoft.com/office/drawing/2014/main" id="{E3148CD3-26F0-9AB0-E9B5-3111C2502093}"/>
              </a:ext>
            </a:extLst>
          </p:cNvPr>
          <p:cNvSpPr/>
          <p:nvPr/>
        </p:nvSpPr>
        <p:spPr>
          <a:xfrm rot="-600">
            <a:off x="10134600" y="4444088"/>
            <a:ext cx="2181341" cy="68429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91667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FK Grotesk Neue Black" pitchFamily="34" charset="0"/>
                <a:ea typeface="FK Grotesk Neue Black" pitchFamily="34" charset="-122"/>
                <a:cs typeface="FK Grotesk Neue Black" pitchFamily="34" charset="-120"/>
              </a:rPr>
              <a:t>Adjust
audio settings</a:t>
            </a:r>
            <a:endParaRPr lang="en-US" sz="2400" dirty="0"/>
          </a:p>
        </p:txBody>
      </p:sp>
      <p:sp>
        <p:nvSpPr>
          <p:cNvPr id="19" name="Ask question">
            <a:extLst>
              <a:ext uri="{FF2B5EF4-FFF2-40B4-BE49-F238E27FC236}">
                <a16:creationId xmlns:a16="http://schemas.microsoft.com/office/drawing/2014/main" id="{B5467DEB-D7CF-EDAA-A074-87517E812B7F}"/>
              </a:ext>
            </a:extLst>
          </p:cNvPr>
          <p:cNvSpPr/>
          <p:nvPr/>
        </p:nvSpPr>
        <p:spPr>
          <a:xfrm rot="-600">
            <a:off x="10210800" y="6403841"/>
            <a:ext cx="2019358" cy="34451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91667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FK Grotesk Neue Black" pitchFamily="34" charset="0"/>
                <a:ea typeface="FK Grotesk Neue Black" pitchFamily="34" charset="-122"/>
                <a:cs typeface="FK Grotesk Neue Black" pitchFamily="34" charset="-120"/>
              </a:rPr>
              <a:t>Ask question</a:t>
            </a:r>
            <a:endParaRPr lang="en-US" sz="2400" dirty="0"/>
          </a:p>
        </p:txBody>
      </p:sp>
      <p:sp>
        <p:nvSpPr>
          <p:cNvPr id="20" name="Webinar Control Panel Desktop">
            <a:extLst>
              <a:ext uri="{FF2B5EF4-FFF2-40B4-BE49-F238E27FC236}">
                <a16:creationId xmlns:a16="http://schemas.microsoft.com/office/drawing/2014/main" id="{ED186E74-BD96-E671-4658-F29B41BF2B83}"/>
              </a:ext>
            </a:extLst>
          </p:cNvPr>
          <p:cNvSpPr/>
          <p:nvPr/>
        </p:nvSpPr>
        <p:spPr>
          <a:xfrm rot="-600">
            <a:off x="1857375" y="5766300"/>
            <a:ext cx="3752996" cy="102643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ct val="91667"/>
              </a:lnSpc>
              <a:buNone/>
            </a:pPr>
            <a:r>
              <a:rPr lang="en-US" sz="3600" dirty="0">
                <a:solidFill>
                  <a:srgbClr val="03123D"/>
                </a:solidFill>
                <a:latin typeface="FK Grotesk Neue Black" pitchFamily="34" charset="0"/>
                <a:ea typeface="FK Grotesk Neue Black" pitchFamily="34" charset="-122"/>
                <a:cs typeface="FK Grotesk Neue Black" pitchFamily="34" charset="-120"/>
              </a:rPr>
              <a:t>Webinar Control
Panel Desktop</a:t>
            </a:r>
            <a:endParaRPr lang="en-US" sz="3600" dirty="0"/>
          </a:p>
        </p:txBody>
      </p:sp>
      <p:sp>
        <p:nvSpPr>
          <p:cNvPr id="21" name="name_1">
            <a:extLst>
              <a:ext uri="{FF2B5EF4-FFF2-40B4-BE49-F238E27FC236}">
                <a16:creationId xmlns:a16="http://schemas.microsoft.com/office/drawing/2014/main" id="{556926B1-5E5E-7957-11A7-5FB967C5628B}"/>
              </a:ext>
            </a:extLst>
          </p:cNvPr>
          <p:cNvSpPr/>
          <p:nvPr/>
        </p:nvSpPr>
        <p:spPr>
          <a:xfrm rot="-600">
            <a:off x="3305984" y="4395697"/>
            <a:ext cx="552603" cy="11387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1667"/>
              </a:lnSpc>
              <a:buNone/>
            </a:pPr>
            <a:r>
              <a:rPr lang="en-US" sz="9600" dirty="0">
                <a:solidFill>
                  <a:srgbClr val="03123D"/>
                </a:solidFill>
                <a:latin typeface="FK Grotesk Neue Black" pitchFamily="34" charset="0"/>
                <a:ea typeface="FK Grotesk Neue Black" pitchFamily="34" charset="-122"/>
                <a:cs typeface="FK Grotesk Neue Black" pitchFamily="34" charset="-120"/>
              </a:rPr>
              <a:t>1</a:t>
            </a:r>
            <a:endParaRPr lang="en-US" sz="9600" dirty="0"/>
          </a:p>
        </p:txBody>
      </p:sp>
      <p:sp>
        <p:nvSpPr>
          <p:cNvPr id="22" name="name_2">
            <a:extLst>
              <a:ext uri="{FF2B5EF4-FFF2-40B4-BE49-F238E27FC236}">
                <a16:creationId xmlns:a16="http://schemas.microsoft.com/office/drawing/2014/main" id="{F795F1F4-F7EC-0D23-607B-8A484983629F}"/>
              </a:ext>
            </a:extLst>
          </p:cNvPr>
          <p:cNvSpPr/>
          <p:nvPr/>
        </p:nvSpPr>
        <p:spPr>
          <a:xfrm rot="-600">
            <a:off x="14566783" y="4396647"/>
            <a:ext cx="781203" cy="11387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1667"/>
              </a:lnSpc>
              <a:buNone/>
            </a:pPr>
            <a:r>
              <a:rPr lang="en-US" sz="9600" dirty="0">
                <a:solidFill>
                  <a:srgbClr val="03123D"/>
                </a:solidFill>
                <a:latin typeface="FK Grotesk Neue Black" pitchFamily="34" charset="0"/>
                <a:ea typeface="FK Grotesk Neue Black" pitchFamily="34" charset="-122"/>
                <a:cs typeface="FK Grotesk Neue Black" pitchFamily="34" charset="-120"/>
              </a:rPr>
              <a:t>2</a:t>
            </a:r>
            <a:endParaRPr lang="en-US" sz="9600" dirty="0"/>
          </a:p>
        </p:txBody>
      </p:sp>
      <p:sp>
        <p:nvSpPr>
          <p:cNvPr id="23" name="infodlubalcom">
            <a:extLst>
              <a:ext uri="{FF2B5EF4-FFF2-40B4-BE49-F238E27FC236}">
                <a16:creationId xmlns:a16="http://schemas.microsoft.com/office/drawing/2014/main" id="{31F5786F-FDB1-A9B8-A8D1-83BC26E88EAB}"/>
              </a:ext>
            </a:extLst>
          </p:cNvPr>
          <p:cNvSpPr/>
          <p:nvPr/>
        </p:nvSpPr>
        <p:spPr>
          <a:xfrm rot="-600">
            <a:off x="13059827" y="6023947"/>
            <a:ext cx="3838663" cy="5167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ct val="91667"/>
              </a:lnSpc>
              <a:buNone/>
            </a:pPr>
            <a:r>
              <a:rPr lang="en-US" sz="3600" dirty="0">
                <a:solidFill>
                  <a:srgbClr val="03123D"/>
                </a:solidFill>
                <a:latin typeface="FK Grotesk Neue Black" pitchFamily="34" charset="0"/>
                <a:ea typeface="FK Grotesk Neue Black" pitchFamily="34" charset="-122"/>
                <a:cs typeface="FK Grotesk Neue Black" pitchFamily="34" charset="-120"/>
              </a:rPr>
              <a:t>info@dlubal.com</a:t>
            </a:r>
            <a:endParaRPr lang="en-US" sz="3600" dirty="0"/>
          </a:p>
        </p:txBody>
      </p:sp>
      <p:sp>
        <p:nvSpPr>
          <p:cNvPr id="24" name="or">
            <a:extLst>
              <a:ext uri="{FF2B5EF4-FFF2-40B4-BE49-F238E27FC236}">
                <a16:creationId xmlns:a16="http://schemas.microsoft.com/office/drawing/2014/main" id="{9CFD3A9C-926F-87D1-B8D3-6B9881A53C9C}"/>
              </a:ext>
            </a:extLst>
          </p:cNvPr>
          <p:cNvSpPr/>
          <p:nvPr/>
        </p:nvSpPr>
        <p:spPr>
          <a:xfrm rot="-600">
            <a:off x="13925724" y="4771290"/>
            <a:ext cx="371541" cy="387607"/>
          </a:xfrm>
          <a:prstGeom prst="rect">
            <a:avLst/>
          </a:prstGeom>
          <a:noFill/>
          <a:ln/>
        </p:spPr>
        <p:txBody>
          <a:bodyPr wrap="square" lIns="0" tIns="0" rIns="0" bIns="0" rtlCol="0" anchor="b">
            <a:spAutoFit/>
          </a:bodyPr>
          <a:lstStyle/>
          <a:p>
            <a:pPr marL="0" indent="0" algn="l">
              <a:lnSpc>
                <a:spcPct val="91667"/>
              </a:lnSpc>
              <a:buNone/>
            </a:pPr>
            <a:r>
              <a:rPr lang="en-US" sz="2700" dirty="0">
                <a:solidFill>
                  <a:srgbClr val="03123D"/>
                </a:solidFill>
                <a:latin typeface="FK Grotesk Neue Medium" pitchFamily="34" charset="0"/>
                <a:ea typeface="FK Grotesk Neue Medium" pitchFamily="34" charset="-122"/>
                <a:cs typeface="FK Grotesk Neue Medium" pitchFamily="34" charset="-120"/>
              </a:rPr>
              <a:t>or</a:t>
            </a:r>
            <a:endParaRPr lang="en-US" sz="2700" dirty="0"/>
          </a:p>
        </p:txBody>
      </p:sp>
      <p:sp>
        <p:nvSpPr>
          <p:cNvPr id="28" name="Today with">
            <a:extLst>
              <a:ext uri="{FF2B5EF4-FFF2-40B4-BE49-F238E27FC236}">
                <a16:creationId xmlns:a16="http://schemas.microsoft.com/office/drawing/2014/main" id="{84A6258B-F869-B5FB-792F-66211A2D549E}"/>
              </a:ext>
            </a:extLst>
          </p:cNvPr>
          <p:cNvSpPr/>
          <p:nvPr/>
        </p:nvSpPr>
        <p:spPr>
          <a:xfrm rot="-600">
            <a:off x="762133" y="791188"/>
            <a:ext cx="16783203" cy="821122"/>
          </a:xfrm>
          <a:prstGeom prst="rect">
            <a:avLst/>
          </a:prstGeom>
          <a:noFill/>
          <a:ln/>
        </p:spPr>
        <p:txBody>
          <a:bodyPr wrap="square" lIns="0" tIns="0" rIns="0" bIns="0" rtlCol="0" anchor="t" anchorCtr="0">
            <a:spAutoFit/>
          </a:bodyPr>
          <a:lstStyle/>
          <a:p>
            <a:pPr marL="0" indent="0" algn="ctr">
              <a:lnSpc>
                <a:spcPts val="6525"/>
              </a:lnSpc>
              <a:buNone/>
            </a:pPr>
            <a:r>
              <a:rPr lang="en-US" sz="5400" dirty="0">
                <a:solidFill>
                  <a:srgbClr val="03123D"/>
                </a:solidFill>
                <a:latin typeface="FK Grotesk Neue Black" pitchFamily="34" charset="0"/>
                <a:ea typeface="FK Grotesk Neue Black" pitchFamily="34" charset="-122"/>
                <a:cs typeface="FK Grotesk Neue Black" pitchFamily="34" charset="-120"/>
              </a:rPr>
              <a:t>Questions During the Presentation​</a:t>
            </a:r>
          </a:p>
        </p:txBody>
      </p:sp>
      <p:sp>
        <p:nvSpPr>
          <p:cNvPr id="30" name="Obdélník: se zakulacenými rohy 29">
            <a:extLst>
              <a:ext uri="{FF2B5EF4-FFF2-40B4-BE49-F238E27FC236}">
                <a16:creationId xmlns:a16="http://schemas.microsoft.com/office/drawing/2014/main" id="{9B591DFE-AAC8-E2CD-223E-48A7F4328D96}"/>
              </a:ext>
            </a:extLst>
          </p:cNvPr>
          <p:cNvSpPr/>
          <p:nvPr/>
        </p:nvSpPr>
        <p:spPr>
          <a:xfrm>
            <a:off x="1497279" y="9821930"/>
            <a:ext cx="992020" cy="327917"/>
          </a:xfrm>
          <a:prstGeom prst="roundRect">
            <a:avLst>
              <a:gd name="adj" fmla="val 50000"/>
            </a:avLst>
          </a:prstGeom>
          <a:solidFill>
            <a:srgbClr val="41D9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08000" tIns="18000" rIns="72000" bIns="7200" rtlCol="0" anchor="ctr">
            <a:spAutoFit/>
          </a:bodyPr>
          <a:lstStyle/>
          <a:p>
            <a:r>
              <a:rPr lang="cs-CZ" sz="1300" dirty="0" err="1">
                <a:solidFill>
                  <a:srgbClr val="03123D"/>
                </a:solidFill>
                <a:latin typeface="FK Grotesk Neue Black" panose="020B0604020202020204" charset="0"/>
              </a:rPr>
              <a:t>Webinar</a:t>
            </a:r>
            <a:endParaRPr lang="cs-CZ" sz="1300" dirty="0">
              <a:solidFill>
                <a:srgbClr val="03123D"/>
              </a:solidFill>
              <a:latin typeface="FK Grotesk Neue Black" panose="020B0604020202020204" charset="0"/>
            </a:endParaRPr>
          </a:p>
        </p:txBody>
      </p:sp>
      <p:pic>
        <p:nvPicPr>
          <p:cNvPr id="31" name="Group 1000004438" descr="preencoded.png">
            <a:extLst>
              <a:ext uri="{FF2B5EF4-FFF2-40B4-BE49-F238E27FC236}">
                <a16:creationId xmlns:a16="http://schemas.microsoft.com/office/drawing/2014/main" id="{CAE36F2A-72C2-AE94-0EE3-F2CDF99885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62311" y="9909235"/>
            <a:ext cx="640823" cy="15330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E3020E-78AA-90D4-6959-6C97B2F2E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">
            <a:extLst>
              <a:ext uri="{FF2B5EF4-FFF2-40B4-BE49-F238E27FC236}">
                <a16:creationId xmlns:a16="http://schemas.microsoft.com/office/drawing/2014/main" id="{0B3A2E0B-A573-C640-EE7E-14629469C3AA}"/>
              </a:ext>
            </a:extLst>
          </p:cNvPr>
          <p:cNvSpPr/>
          <p:nvPr/>
        </p:nvSpPr>
        <p:spPr>
          <a:xfrm rot="-600">
            <a:off x="762140" y="763146"/>
            <a:ext cx="2486143" cy="679673"/>
          </a:xfrm>
          <a:prstGeom prst="rect">
            <a:avLst/>
          </a:prstGeom>
          <a:noFill/>
          <a:ln/>
        </p:spPr>
        <p:txBody>
          <a:bodyPr wrap="square" lIns="0" tIns="0" rIns="0" bIns="0" rtlCol="0" anchor="t" anchorCtr="0">
            <a:spAutoFit/>
          </a:bodyPr>
          <a:lstStyle/>
          <a:p>
            <a:pPr marL="0" indent="0" algn="l">
              <a:lnSpc>
                <a:spcPts val="5325"/>
              </a:lnSpc>
              <a:buNone/>
            </a:pPr>
            <a:r>
              <a:rPr lang="de-DE" sz="4800" dirty="0">
                <a:solidFill>
                  <a:srgbClr val="03123D"/>
                </a:solidFill>
                <a:latin typeface="FK Grotesk Neue Black" pitchFamily="34" charset="0"/>
                <a:ea typeface="FK Grotesk Neue Black" pitchFamily="34" charset="-122"/>
                <a:cs typeface="FK Grotesk Neue Black" pitchFamily="34" charset="-120"/>
              </a:rPr>
              <a:t>Content</a:t>
            </a:r>
            <a:endParaRPr lang="de-DE" sz="4800" noProof="0" dirty="0"/>
          </a:p>
        </p:txBody>
      </p:sp>
      <p:pic>
        <p:nvPicPr>
          <p:cNvPr id="9" name="Frame 1000006362" descr="preencoded.png">
            <a:extLst>
              <a:ext uri="{FF2B5EF4-FFF2-40B4-BE49-F238E27FC236}">
                <a16:creationId xmlns:a16="http://schemas.microsoft.com/office/drawing/2014/main" id="{815E411A-0575-92C3-8422-779059ED16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2344" y="1984029"/>
            <a:ext cx="666983" cy="666987"/>
          </a:xfrm>
          <a:prstGeom prst="rect">
            <a:avLst/>
          </a:prstGeom>
        </p:spPr>
      </p:pic>
      <p:pic>
        <p:nvPicPr>
          <p:cNvPr id="10" name="Frame 1000006363" descr="preencoded.png">
            <a:extLst>
              <a:ext uri="{FF2B5EF4-FFF2-40B4-BE49-F238E27FC236}">
                <a16:creationId xmlns:a16="http://schemas.microsoft.com/office/drawing/2014/main" id="{CECA5550-6CD5-0CBE-15EF-2DC5E274358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2493" y="3107485"/>
            <a:ext cx="666983" cy="666987"/>
          </a:xfrm>
          <a:prstGeom prst="rect">
            <a:avLst/>
          </a:prstGeom>
        </p:spPr>
      </p:pic>
      <p:sp>
        <p:nvSpPr>
          <p:cNvPr id="11" name="name_1">
            <a:extLst>
              <a:ext uri="{FF2B5EF4-FFF2-40B4-BE49-F238E27FC236}">
                <a16:creationId xmlns:a16="http://schemas.microsoft.com/office/drawing/2014/main" id="{2ADE6353-1DEB-AE69-3825-14CD365D1EB3}"/>
              </a:ext>
            </a:extLst>
          </p:cNvPr>
          <p:cNvSpPr/>
          <p:nvPr/>
        </p:nvSpPr>
        <p:spPr>
          <a:xfrm rot="-600">
            <a:off x="1009650" y="2133657"/>
            <a:ext cx="181051" cy="4381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2700" dirty="0">
                <a:solidFill>
                  <a:srgbClr val="03123D"/>
                </a:solidFill>
                <a:latin typeface="FK Grotesk Neue Black" pitchFamily="34" charset="0"/>
                <a:ea typeface="FK Grotesk Neue Black" pitchFamily="34" charset="-122"/>
                <a:cs typeface="FK Grotesk Neue Black" pitchFamily="34" charset="-120"/>
              </a:rPr>
              <a:t>1</a:t>
            </a:r>
            <a:endParaRPr lang="en-US" sz="2700" dirty="0"/>
          </a:p>
        </p:txBody>
      </p:sp>
      <p:sp>
        <p:nvSpPr>
          <p:cNvPr id="12" name="Intersections">
            <a:extLst>
              <a:ext uri="{FF2B5EF4-FFF2-40B4-BE49-F238E27FC236}">
                <a16:creationId xmlns:a16="http://schemas.microsoft.com/office/drawing/2014/main" id="{70E12154-A53D-848F-80B1-3919D54C30B5}"/>
              </a:ext>
            </a:extLst>
          </p:cNvPr>
          <p:cNvSpPr/>
          <p:nvPr/>
        </p:nvSpPr>
        <p:spPr>
          <a:xfrm rot="-600">
            <a:off x="1686286" y="2158099"/>
            <a:ext cx="7457713" cy="41036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3200"/>
              </a:lnSpc>
            </a:pPr>
            <a:r>
              <a:rPr lang="en-US" sz="3000" dirty="0">
                <a:solidFill>
                  <a:srgbClr val="03123D"/>
                </a:solidFill>
                <a:latin typeface="FK Grotesk Neue Black" pitchFamily="34" charset="0"/>
                <a:ea typeface="FK Grotesk Neue Black" pitchFamily="34" charset="-122"/>
                <a:cs typeface="FK Grotesk Neue Black" pitchFamily="34" charset="-120"/>
              </a:rPr>
              <a:t>Variant study: roof ventilation system</a:t>
            </a:r>
            <a:endParaRPr lang="en-US" sz="3000" dirty="0"/>
          </a:p>
        </p:txBody>
      </p:sp>
      <p:sp>
        <p:nvSpPr>
          <p:cNvPr id="24" name="name_2">
            <a:extLst>
              <a:ext uri="{FF2B5EF4-FFF2-40B4-BE49-F238E27FC236}">
                <a16:creationId xmlns:a16="http://schemas.microsoft.com/office/drawing/2014/main" id="{3483E26F-18E0-90C0-A904-6F36FA126744}"/>
              </a:ext>
            </a:extLst>
          </p:cNvPr>
          <p:cNvSpPr/>
          <p:nvPr/>
        </p:nvSpPr>
        <p:spPr>
          <a:xfrm rot="-600">
            <a:off x="971550" y="3257110"/>
            <a:ext cx="247726" cy="438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2700" dirty="0">
                <a:solidFill>
                  <a:srgbClr val="03123D"/>
                </a:solidFill>
                <a:latin typeface="FK Grotesk Neue Black" pitchFamily="34" charset="0"/>
                <a:ea typeface="FK Grotesk Neue Black" pitchFamily="34" charset="-122"/>
                <a:cs typeface="FK Grotesk Neue Black" pitchFamily="34" charset="-120"/>
              </a:rPr>
              <a:t>2</a:t>
            </a:r>
            <a:endParaRPr lang="en-US" sz="2700" dirty="0"/>
          </a:p>
        </p:txBody>
      </p:sp>
      <p:sp>
        <p:nvSpPr>
          <p:cNvPr id="25" name="Intersections">
            <a:extLst>
              <a:ext uri="{FF2B5EF4-FFF2-40B4-BE49-F238E27FC236}">
                <a16:creationId xmlns:a16="http://schemas.microsoft.com/office/drawing/2014/main" id="{70E36B85-BF35-0CAD-E8BE-8B5F0297CBC5}"/>
              </a:ext>
            </a:extLst>
          </p:cNvPr>
          <p:cNvSpPr/>
          <p:nvPr/>
        </p:nvSpPr>
        <p:spPr>
          <a:xfrm rot="-600">
            <a:off x="1638251" y="3298882"/>
            <a:ext cx="7060906" cy="41036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3200"/>
              </a:lnSpc>
            </a:pPr>
            <a:r>
              <a:rPr lang="en-US" sz="3000" dirty="0">
                <a:solidFill>
                  <a:srgbClr val="03123D"/>
                </a:solidFill>
                <a:latin typeface="FK Grotesk Neue Black" pitchFamily="34" charset="0"/>
                <a:ea typeface="FK Grotesk Neue Black" pitchFamily="34" charset="-122"/>
                <a:cs typeface="FK Grotesk Neue Black" pitchFamily="34" charset="-120"/>
              </a:rPr>
              <a:t>Mesh settings</a:t>
            </a:r>
          </a:p>
        </p:txBody>
      </p:sp>
      <p:pic>
        <p:nvPicPr>
          <p:cNvPr id="26" name="Frame 1000006363" descr="preencoded.png">
            <a:extLst>
              <a:ext uri="{FF2B5EF4-FFF2-40B4-BE49-F238E27FC236}">
                <a16:creationId xmlns:a16="http://schemas.microsoft.com/office/drawing/2014/main" id="{BF6BA57E-CC62-13E0-125A-2D814DDD9B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0108" y="4260419"/>
            <a:ext cx="666983" cy="666987"/>
          </a:xfrm>
          <a:prstGeom prst="rect">
            <a:avLst/>
          </a:prstGeom>
        </p:spPr>
      </p:pic>
      <p:sp>
        <p:nvSpPr>
          <p:cNvPr id="30" name="name_2">
            <a:extLst>
              <a:ext uri="{FF2B5EF4-FFF2-40B4-BE49-F238E27FC236}">
                <a16:creationId xmlns:a16="http://schemas.microsoft.com/office/drawing/2014/main" id="{140AAC42-FC79-CDA6-DDE7-E9D8EF24D97B}"/>
              </a:ext>
            </a:extLst>
          </p:cNvPr>
          <p:cNvSpPr/>
          <p:nvPr/>
        </p:nvSpPr>
        <p:spPr>
          <a:xfrm rot="-600">
            <a:off x="979876" y="4410044"/>
            <a:ext cx="247726" cy="438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2700" dirty="0">
                <a:solidFill>
                  <a:srgbClr val="03123D"/>
                </a:solidFill>
                <a:latin typeface="FK Grotesk Neue Black" pitchFamily="34" charset="0"/>
                <a:ea typeface="FK Grotesk Neue Black" pitchFamily="34" charset="-122"/>
                <a:cs typeface="FK Grotesk Neue Black" pitchFamily="34" charset="-120"/>
              </a:rPr>
              <a:t>3</a:t>
            </a:r>
            <a:endParaRPr lang="en-US" sz="2700" dirty="0"/>
          </a:p>
        </p:txBody>
      </p:sp>
      <p:sp>
        <p:nvSpPr>
          <p:cNvPr id="31" name="Intersections">
            <a:extLst>
              <a:ext uri="{FF2B5EF4-FFF2-40B4-BE49-F238E27FC236}">
                <a16:creationId xmlns:a16="http://schemas.microsoft.com/office/drawing/2014/main" id="{9074C705-C60D-04B1-464E-BF852B5556F5}"/>
              </a:ext>
            </a:extLst>
          </p:cNvPr>
          <p:cNvSpPr/>
          <p:nvPr/>
        </p:nvSpPr>
        <p:spPr>
          <a:xfrm rot="-600">
            <a:off x="1646577" y="4451745"/>
            <a:ext cx="7880501" cy="41036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3200"/>
              </a:lnSpc>
            </a:pPr>
            <a:r>
              <a:rPr lang="en-US" sz="3000" dirty="0">
                <a:solidFill>
                  <a:srgbClr val="03123D"/>
                </a:solidFill>
                <a:latin typeface="FK Grotesk Neue Black" pitchFamily="34" charset="0"/>
                <a:ea typeface="FK Grotesk Neue Black" pitchFamily="34" charset="-122"/>
                <a:cs typeface="FK Grotesk Neue Black" pitchFamily="34" charset="-120"/>
              </a:rPr>
              <a:t>Analysis settings</a:t>
            </a:r>
          </a:p>
        </p:txBody>
      </p:sp>
      <p:pic>
        <p:nvPicPr>
          <p:cNvPr id="32" name="Frame 1000006363" descr="preencoded.png">
            <a:extLst>
              <a:ext uri="{FF2B5EF4-FFF2-40B4-BE49-F238E27FC236}">
                <a16:creationId xmlns:a16="http://schemas.microsoft.com/office/drawing/2014/main" id="{FD9CE31E-ED3D-A786-50CB-DCEBBD3B3D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9145" y="5383875"/>
            <a:ext cx="666983" cy="666987"/>
          </a:xfrm>
          <a:prstGeom prst="rect">
            <a:avLst/>
          </a:prstGeom>
        </p:spPr>
      </p:pic>
      <p:sp>
        <p:nvSpPr>
          <p:cNvPr id="33" name="name_2">
            <a:extLst>
              <a:ext uri="{FF2B5EF4-FFF2-40B4-BE49-F238E27FC236}">
                <a16:creationId xmlns:a16="http://schemas.microsoft.com/office/drawing/2014/main" id="{21613E56-B972-2884-041D-574A37F9614A}"/>
              </a:ext>
            </a:extLst>
          </p:cNvPr>
          <p:cNvSpPr/>
          <p:nvPr/>
        </p:nvSpPr>
        <p:spPr>
          <a:xfrm rot="-600">
            <a:off x="988202" y="5533500"/>
            <a:ext cx="247726" cy="438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2700" dirty="0">
                <a:solidFill>
                  <a:srgbClr val="03123D"/>
                </a:solidFill>
                <a:latin typeface="FK Grotesk Neue Black" pitchFamily="34" charset="0"/>
              </a:rPr>
              <a:t>4</a:t>
            </a:r>
            <a:endParaRPr lang="en-US" sz="2700" dirty="0"/>
          </a:p>
        </p:txBody>
      </p:sp>
      <p:sp>
        <p:nvSpPr>
          <p:cNvPr id="34" name="Intersections">
            <a:extLst>
              <a:ext uri="{FF2B5EF4-FFF2-40B4-BE49-F238E27FC236}">
                <a16:creationId xmlns:a16="http://schemas.microsoft.com/office/drawing/2014/main" id="{DCA82521-7622-76C3-5602-027AB70E12E4}"/>
              </a:ext>
            </a:extLst>
          </p:cNvPr>
          <p:cNvSpPr/>
          <p:nvPr/>
        </p:nvSpPr>
        <p:spPr>
          <a:xfrm rot="-600">
            <a:off x="1638251" y="5523187"/>
            <a:ext cx="7060924" cy="410369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ts val="3200"/>
              </a:lnSpc>
            </a:pPr>
            <a:r>
              <a:rPr lang="de-DE" sz="3000" dirty="0" err="1">
                <a:solidFill>
                  <a:srgbClr val="03123D"/>
                </a:solidFill>
                <a:latin typeface="FK Grotesk Neue Black" pitchFamily="34" charset="0"/>
                <a:ea typeface="FK Grotesk Neue Black" pitchFamily="34" charset="-122"/>
                <a:cs typeface="FK Grotesk Neue Black" pitchFamily="34" charset="-120"/>
              </a:rPr>
              <a:t>Result</a:t>
            </a:r>
            <a:r>
              <a:rPr lang="de-DE" sz="3000" dirty="0">
                <a:solidFill>
                  <a:srgbClr val="03123D"/>
                </a:solidFill>
                <a:latin typeface="FK Grotesk Neue Black" pitchFamily="34" charset="0"/>
                <a:ea typeface="FK Grotesk Neue Black" pitchFamily="34" charset="-122"/>
                <a:cs typeface="FK Grotesk Neue Black" pitchFamily="34" charset="-120"/>
              </a:rPr>
              <a:t> </a:t>
            </a:r>
            <a:r>
              <a:rPr lang="de-DE" sz="3000" dirty="0" err="1">
                <a:solidFill>
                  <a:srgbClr val="03123D"/>
                </a:solidFill>
                <a:latin typeface="FK Grotesk Neue Black" pitchFamily="34" charset="0"/>
                <a:ea typeface="FK Grotesk Neue Black" pitchFamily="34" charset="-122"/>
                <a:cs typeface="FK Grotesk Neue Black" pitchFamily="34" charset="-120"/>
              </a:rPr>
              <a:t>evaluation</a:t>
            </a:r>
            <a:endParaRPr lang="en-US" sz="3000" dirty="0">
              <a:solidFill>
                <a:srgbClr val="03123D"/>
              </a:solidFill>
              <a:latin typeface="FK Grotesk Neue Black" pitchFamily="34" charset="0"/>
              <a:ea typeface="FK Grotesk Neue Black" pitchFamily="34" charset="-122"/>
              <a:cs typeface="FK Grotesk Neue Black" pitchFamily="34" charset="-120"/>
            </a:endParaRPr>
          </a:p>
        </p:txBody>
      </p:sp>
      <p:sp>
        <p:nvSpPr>
          <p:cNvPr id="3" name="Obdélník: se zakulacenými rohy 29">
            <a:extLst>
              <a:ext uri="{FF2B5EF4-FFF2-40B4-BE49-F238E27FC236}">
                <a16:creationId xmlns:a16="http://schemas.microsoft.com/office/drawing/2014/main" id="{4243C062-EC2F-F8D7-0F41-FE6DBFAFFDBF}"/>
              </a:ext>
            </a:extLst>
          </p:cNvPr>
          <p:cNvSpPr/>
          <p:nvPr/>
        </p:nvSpPr>
        <p:spPr>
          <a:xfrm>
            <a:off x="1497279" y="9821930"/>
            <a:ext cx="992020" cy="327917"/>
          </a:xfrm>
          <a:prstGeom prst="roundRect">
            <a:avLst>
              <a:gd name="adj" fmla="val 50000"/>
            </a:avLst>
          </a:prstGeom>
          <a:solidFill>
            <a:srgbClr val="41D9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08000" tIns="18000" rIns="72000" bIns="7200" rtlCol="0" anchor="ctr">
            <a:spAutoFit/>
          </a:bodyPr>
          <a:lstStyle/>
          <a:p>
            <a:r>
              <a:rPr lang="de-DE" sz="1300" noProof="0" dirty="0">
                <a:solidFill>
                  <a:srgbClr val="03123D"/>
                </a:solidFill>
                <a:latin typeface="FK Grotesk Neue Black" panose="020B0604020202020204" charset="0"/>
              </a:rPr>
              <a:t>Webinar</a:t>
            </a:r>
          </a:p>
        </p:txBody>
      </p:sp>
      <p:pic>
        <p:nvPicPr>
          <p:cNvPr id="5" name="Group 1000004438" descr="preencoded.png">
            <a:extLst>
              <a:ext uri="{FF2B5EF4-FFF2-40B4-BE49-F238E27FC236}">
                <a16:creationId xmlns:a16="http://schemas.microsoft.com/office/drawing/2014/main" id="{46001258-3C09-4DA5-1BAA-754C7C193C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62311" y="9909235"/>
            <a:ext cx="640823" cy="153309"/>
          </a:xfrm>
          <a:prstGeom prst="rect">
            <a:avLst/>
          </a:prstGeom>
        </p:spPr>
      </p:pic>
      <p:sp>
        <p:nvSpPr>
          <p:cNvPr id="6" name="Zástupný symbol pro číslo snímku 10">
            <a:extLst>
              <a:ext uri="{FF2B5EF4-FFF2-40B4-BE49-F238E27FC236}">
                <a16:creationId xmlns:a16="http://schemas.microsoft.com/office/drawing/2014/main" id="{7739B051-BE89-0B7C-00F3-8FB81F0455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187828" y="9709583"/>
            <a:ext cx="1899592" cy="547688"/>
          </a:xfrm>
        </p:spPr>
        <p:txBody>
          <a:bodyPr/>
          <a:lstStyle/>
          <a:p>
            <a:fld id="{AD803CDF-7C88-4892-852F-371C05DEB212}" type="slidenum">
              <a:rPr lang="de-DE" noProof="0" smtClean="0"/>
              <a:pPr/>
              <a:t>4</a:t>
            </a:fld>
            <a:endParaRPr lang="de-DE" noProof="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11B01D1-FA4C-AEBD-7758-9EDFCB6E2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9378775" y="3814261"/>
            <a:ext cx="7212433" cy="40569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807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7A7D83-C996-2A36-0463-9CAA72430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4184D38A-2FDD-C40C-8068-5D747FFD74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803CDF-7C88-4892-852F-371C05DEB212}" type="slidenum">
              <a:rPr lang="de-DE" noProof="0" smtClean="0"/>
              <a:pPr/>
              <a:t>5</a:t>
            </a:fld>
            <a:endParaRPr lang="de-DE" noProof="0" dirty="0"/>
          </a:p>
        </p:txBody>
      </p:sp>
      <p:sp>
        <p:nvSpPr>
          <p:cNvPr id="17" name="Obdélník: se zakulacenými rohy 16">
            <a:extLst>
              <a:ext uri="{FF2B5EF4-FFF2-40B4-BE49-F238E27FC236}">
                <a16:creationId xmlns:a16="http://schemas.microsoft.com/office/drawing/2014/main" id="{E1B4A83A-6D5B-BD1A-AE42-41E086909D35}"/>
              </a:ext>
            </a:extLst>
          </p:cNvPr>
          <p:cNvSpPr/>
          <p:nvPr/>
        </p:nvSpPr>
        <p:spPr>
          <a:xfrm>
            <a:off x="1497279" y="9821930"/>
            <a:ext cx="992020" cy="327917"/>
          </a:xfrm>
          <a:prstGeom prst="roundRect">
            <a:avLst>
              <a:gd name="adj" fmla="val 50000"/>
            </a:avLst>
          </a:prstGeom>
          <a:solidFill>
            <a:srgbClr val="41D9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08000" tIns="18000" rIns="72000" bIns="7200" rtlCol="0" anchor="ctr">
            <a:spAutoFit/>
          </a:bodyPr>
          <a:lstStyle/>
          <a:p>
            <a:r>
              <a:rPr lang="de-DE" sz="1300" noProof="0" dirty="0">
                <a:solidFill>
                  <a:srgbClr val="03123D"/>
                </a:solidFill>
                <a:latin typeface="FK Grotesk Neue Black" panose="020B0604020202020204" charset="0"/>
              </a:rPr>
              <a:t>Webinar</a:t>
            </a:r>
          </a:p>
        </p:txBody>
      </p:sp>
      <p:pic>
        <p:nvPicPr>
          <p:cNvPr id="18" name="Group 1000004438" descr="preencoded.png">
            <a:extLst>
              <a:ext uri="{FF2B5EF4-FFF2-40B4-BE49-F238E27FC236}">
                <a16:creationId xmlns:a16="http://schemas.microsoft.com/office/drawing/2014/main" id="{52831468-B674-A460-312C-A984F0509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62311" y="9909235"/>
            <a:ext cx="640823" cy="153309"/>
          </a:xfrm>
          <a:prstGeom prst="rect">
            <a:avLst/>
          </a:prstGeom>
        </p:spPr>
      </p:pic>
      <p:sp>
        <p:nvSpPr>
          <p:cNvPr id="9" name="Content">
            <a:extLst>
              <a:ext uri="{FF2B5EF4-FFF2-40B4-BE49-F238E27FC236}">
                <a16:creationId xmlns:a16="http://schemas.microsoft.com/office/drawing/2014/main" id="{B01CAD75-316C-D349-68ED-4C977CA0E268}"/>
              </a:ext>
            </a:extLst>
          </p:cNvPr>
          <p:cNvSpPr/>
          <p:nvPr/>
        </p:nvSpPr>
        <p:spPr>
          <a:xfrm rot="-600">
            <a:off x="762321" y="728273"/>
            <a:ext cx="16728157" cy="648254"/>
          </a:xfrm>
          <a:prstGeom prst="rect">
            <a:avLst/>
          </a:prstGeom>
          <a:noFill/>
          <a:ln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ts val="5325"/>
              </a:lnSpc>
            </a:pPr>
            <a:r>
              <a:rPr lang="de-DE" sz="3600" noProof="0" dirty="0">
                <a:solidFill>
                  <a:srgbClr val="03123D"/>
                </a:solidFill>
                <a:latin typeface="FK Grotesk Neue Black" pitchFamily="34" charset="0"/>
                <a:ea typeface="FK Grotesk Neue Black" pitchFamily="34" charset="-122"/>
                <a:cs typeface="FK Grotesk Neue Black" pitchFamily="34" charset="-120"/>
              </a:rPr>
              <a:t>Theoretische Grundlagen </a:t>
            </a:r>
          </a:p>
        </p:txBody>
      </p:sp>
      <p:sp>
        <p:nvSpPr>
          <p:cNvPr id="2" name="Fire resistance design for surfaces with the reduced cross-section method possible reduction via surface thickness Design checks can be performed for all designable timber materials For cross laminated timber Option to consider the fall-off of individual">
            <a:extLst>
              <a:ext uri="{FF2B5EF4-FFF2-40B4-BE49-F238E27FC236}">
                <a16:creationId xmlns:a16="http://schemas.microsoft.com/office/drawing/2014/main" id="{5C57D48C-4F67-7905-4EFB-5C96E96F7250}"/>
              </a:ext>
            </a:extLst>
          </p:cNvPr>
          <p:cNvSpPr/>
          <p:nvPr/>
        </p:nvSpPr>
        <p:spPr>
          <a:xfrm rot="-600">
            <a:off x="762511" y="1884006"/>
            <a:ext cx="16962647" cy="546082"/>
          </a:xfrm>
          <a:prstGeom prst="rect">
            <a:avLst/>
          </a:prstGeom>
          <a:noFill/>
          <a:ln/>
        </p:spPr>
        <p:txBody>
          <a:bodyPr wrap="square" lIns="57150" tIns="57150" rIns="57150" bIns="57150" rtlCol="0" anchor="t"/>
          <a:lstStyle/>
          <a:p>
            <a:pPr marL="285750" indent="-285750" algn="l">
              <a:lnSpc>
                <a:spcPct val="91667"/>
              </a:lnSpc>
              <a:buSzPct val="100000"/>
              <a:buChar char="•"/>
            </a:pPr>
            <a:r>
              <a:rPr lang="de-DE" sz="2250" noProof="0" dirty="0">
                <a:solidFill>
                  <a:srgbClr val="03123D"/>
                </a:solidFill>
                <a:latin typeface="FK Grotesk Neue Medium" pitchFamily="34" charset="0"/>
                <a:ea typeface="FK Grotesk Neue Medium" pitchFamily="34" charset="-122"/>
                <a:cs typeface="FK Grotesk Neue Medium" pitchFamily="34" charset="-120"/>
              </a:rPr>
              <a:t>Aufbau einer Holztafelwand:</a:t>
            </a:r>
          </a:p>
          <a:p>
            <a:pPr marL="285750" indent="-285750">
              <a:lnSpc>
                <a:spcPct val="91667"/>
              </a:lnSpc>
              <a:buSzPct val="100000"/>
              <a:buFontTx/>
              <a:buChar char="•"/>
            </a:pPr>
            <a:endParaRPr lang="de-DE" sz="2250" noProof="0" dirty="0">
              <a:solidFill>
                <a:srgbClr val="03123D"/>
              </a:solidFill>
              <a:latin typeface="FK Grotesk Neue Medium" pitchFamily="34" charset="0"/>
              <a:ea typeface="FK Grotesk Neue Medium" pitchFamily="34" charset="-122"/>
              <a:cs typeface="FK Grotesk Neue Medium" pitchFamily="34" charset="-120"/>
            </a:endParaRPr>
          </a:p>
          <a:p>
            <a:pPr marL="285750" indent="-285750">
              <a:lnSpc>
                <a:spcPct val="91667"/>
              </a:lnSpc>
              <a:buSzPct val="100000"/>
              <a:buFontTx/>
              <a:buChar char="•"/>
            </a:pPr>
            <a:endParaRPr lang="de-DE" sz="2250" noProof="0" dirty="0">
              <a:solidFill>
                <a:srgbClr val="03123D"/>
              </a:solidFill>
              <a:latin typeface="FK Grotesk Neue Medium" pitchFamily="34" charset="0"/>
              <a:ea typeface="FK Grotesk Neue Medium" pitchFamily="34" charset="-122"/>
              <a:cs typeface="FK Grotesk Neue Medium" pitchFamily="34" charset="-120"/>
            </a:endParaRPr>
          </a:p>
          <a:p>
            <a:pPr marL="285750" indent="-285750">
              <a:lnSpc>
                <a:spcPct val="91667"/>
              </a:lnSpc>
              <a:buSzPct val="100000"/>
              <a:buFontTx/>
              <a:buChar char="•"/>
            </a:pPr>
            <a:endParaRPr lang="de-DE" sz="2250" noProof="0" dirty="0">
              <a:solidFill>
                <a:srgbClr val="03123D"/>
              </a:solidFill>
              <a:latin typeface="FK Grotesk Neue Medium" pitchFamily="34" charset="0"/>
              <a:ea typeface="FK Grotesk Neue Medium" pitchFamily="34" charset="-122"/>
              <a:cs typeface="FK Grotesk Neue Medium" pitchFamily="34" charset="-120"/>
            </a:endParaRPr>
          </a:p>
          <a:p>
            <a:pPr marL="285750" indent="-285750">
              <a:lnSpc>
                <a:spcPct val="91667"/>
              </a:lnSpc>
              <a:buSzPct val="100000"/>
              <a:buFontTx/>
              <a:buChar char="•"/>
            </a:pPr>
            <a:endParaRPr lang="de-DE" sz="2250" noProof="0" dirty="0">
              <a:solidFill>
                <a:srgbClr val="03123D"/>
              </a:solidFill>
              <a:latin typeface="FK Grotesk Neue Medium" pitchFamily="34" charset="0"/>
              <a:ea typeface="FK Grotesk Neue Medium" pitchFamily="34" charset="-122"/>
              <a:cs typeface="FK Grotesk Neue Medium" pitchFamily="34" charset="-120"/>
            </a:endParaRPr>
          </a:p>
          <a:p>
            <a:pPr marL="285750" indent="-285750">
              <a:lnSpc>
                <a:spcPct val="91667"/>
              </a:lnSpc>
              <a:buSzPct val="100000"/>
              <a:buFontTx/>
              <a:buChar char="•"/>
            </a:pPr>
            <a:endParaRPr lang="de-DE" sz="2250" noProof="0" dirty="0">
              <a:solidFill>
                <a:srgbClr val="03123D"/>
              </a:solidFill>
              <a:latin typeface="FK Grotesk Neue Medium" pitchFamily="34" charset="0"/>
              <a:ea typeface="FK Grotesk Neue Medium" pitchFamily="34" charset="-122"/>
              <a:cs typeface="FK Grotesk Neue Medium" pitchFamily="34" charset="-120"/>
            </a:endParaRPr>
          </a:p>
          <a:p>
            <a:pPr marL="285750" indent="-285750">
              <a:lnSpc>
                <a:spcPct val="91667"/>
              </a:lnSpc>
              <a:buSzPct val="100000"/>
              <a:buFontTx/>
              <a:buChar char="•"/>
            </a:pPr>
            <a:endParaRPr lang="de-DE" sz="2250" noProof="0" dirty="0">
              <a:solidFill>
                <a:srgbClr val="03123D"/>
              </a:solidFill>
              <a:latin typeface="FK Grotesk Neue Medium" pitchFamily="34" charset="0"/>
              <a:ea typeface="FK Grotesk Neue Medium" pitchFamily="34" charset="-122"/>
              <a:cs typeface="FK Grotesk Neue Medium" pitchFamily="34" charset="-120"/>
            </a:endParaRPr>
          </a:p>
          <a:p>
            <a:pPr marL="285750" indent="-285750" algn="l">
              <a:lnSpc>
                <a:spcPct val="91667"/>
              </a:lnSpc>
              <a:buSzPct val="100000"/>
              <a:buChar char="•"/>
            </a:pPr>
            <a:endParaRPr lang="de-DE" sz="2250" noProof="0" dirty="0"/>
          </a:p>
        </p:txBody>
      </p:sp>
      <p:sp>
        <p:nvSpPr>
          <p:cNvPr id="71" name="Textfeld 70">
            <a:extLst>
              <a:ext uri="{FF2B5EF4-FFF2-40B4-BE49-F238E27FC236}">
                <a16:creationId xmlns:a16="http://schemas.microsoft.com/office/drawing/2014/main" id="{5041D5E5-5166-836B-39ED-C28A5E3D3A5A}"/>
              </a:ext>
            </a:extLst>
          </p:cNvPr>
          <p:cNvSpPr txBox="1"/>
          <p:nvPr/>
        </p:nvSpPr>
        <p:spPr>
          <a:xfrm>
            <a:off x="17643126" y="8558558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de-DE" sz="2400" noProof="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C819EDD-E72C-7F71-91ED-723F283CEDF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62795" y="2616472"/>
            <a:ext cx="12728948" cy="684451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CDE616D-FE2A-5C44-F3AA-D1F07233B99F}"/>
              </a:ext>
            </a:extLst>
          </p:cNvPr>
          <p:cNvSpPr txBox="1"/>
          <p:nvPr/>
        </p:nvSpPr>
        <p:spPr>
          <a:xfrm>
            <a:off x="4957763" y="2431569"/>
            <a:ext cx="1178623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Kopfrippe</a:t>
            </a: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3AB8A4A6-81DA-5701-86FD-FEA55DAC8C08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6136386" y="2616235"/>
            <a:ext cx="793052" cy="484153"/>
          </a:xfrm>
          <a:prstGeom prst="straightConnector1">
            <a:avLst/>
          </a:prstGeom>
          <a:ln w="254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18D28746-4F0D-9DD1-90AB-DA4CA6B1A12B}"/>
              </a:ext>
            </a:extLst>
          </p:cNvPr>
          <p:cNvSpPr txBox="1"/>
          <p:nvPr/>
        </p:nvSpPr>
        <p:spPr>
          <a:xfrm>
            <a:off x="5435774" y="9491416"/>
            <a:ext cx="1178623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Fußrippe</a:t>
            </a:r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2543BB94-FAD5-9ACC-24FF-FEE67EAB60F2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6614397" y="9029700"/>
            <a:ext cx="496854" cy="646382"/>
          </a:xfrm>
          <a:prstGeom prst="straightConnector1">
            <a:avLst/>
          </a:prstGeom>
          <a:ln w="254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B0C82C66-208D-369E-BED4-B8C0CDBFD512}"/>
              </a:ext>
            </a:extLst>
          </p:cNvPr>
          <p:cNvSpPr txBox="1"/>
          <p:nvPr/>
        </p:nvSpPr>
        <p:spPr>
          <a:xfrm>
            <a:off x="13596938" y="4791322"/>
            <a:ext cx="1178623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Randrippe</a:t>
            </a:r>
          </a:p>
        </p:txBody>
      </p: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07CB6EEA-C141-E3C7-4E1B-C6AD0DC591AF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12744450" y="4975988"/>
            <a:ext cx="852488" cy="543817"/>
          </a:xfrm>
          <a:prstGeom prst="straightConnector1">
            <a:avLst/>
          </a:prstGeom>
          <a:ln w="254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CB5DF771-337C-F6C4-A877-2EEA347F3D97}"/>
              </a:ext>
            </a:extLst>
          </p:cNvPr>
          <p:cNvSpPr txBox="1"/>
          <p:nvPr/>
        </p:nvSpPr>
        <p:spPr>
          <a:xfrm>
            <a:off x="4257676" y="5303891"/>
            <a:ext cx="1285876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Innenrippe</a:t>
            </a:r>
          </a:p>
        </p:txBody>
      </p: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285E43BA-615A-6F03-1497-2A01E889B90D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5543552" y="5488557"/>
            <a:ext cx="793051" cy="484153"/>
          </a:xfrm>
          <a:prstGeom prst="straightConnector1">
            <a:avLst/>
          </a:prstGeom>
          <a:ln w="254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>
            <a:extLst>
              <a:ext uri="{FF2B5EF4-FFF2-40B4-BE49-F238E27FC236}">
                <a16:creationId xmlns:a16="http://schemas.microsoft.com/office/drawing/2014/main" id="{B692AA44-DD6A-EDFD-826A-2E25452341B4}"/>
              </a:ext>
            </a:extLst>
          </p:cNvPr>
          <p:cNvSpPr txBox="1"/>
          <p:nvPr/>
        </p:nvSpPr>
        <p:spPr>
          <a:xfrm>
            <a:off x="7343775" y="4553198"/>
            <a:ext cx="1692230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Fensteröffnung</a:t>
            </a:r>
          </a:p>
        </p:txBody>
      </p: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9515A0D0-8F43-1A3C-9B62-13FFF675A208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9036005" y="4737864"/>
            <a:ext cx="793051" cy="484153"/>
          </a:xfrm>
          <a:prstGeom prst="straightConnector1">
            <a:avLst/>
          </a:prstGeom>
          <a:ln w="254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>
            <a:extLst>
              <a:ext uri="{FF2B5EF4-FFF2-40B4-BE49-F238E27FC236}">
                <a16:creationId xmlns:a16="http://schemas.microsoft.com/office/drawing/2014/main" id="{EEFB0B15-D276-2073-9934-21EC08E23669}"/>
              </a:ext>
            </a:extLst>
          </p:cNvPr>
          <p:cNvSpPr txBox="1"/>
          <p:nvPr/>
        </p:nvSpPr>
        <p:spPr>
          <a:xfrm>
            <a:off x="1066800" y="5791446"/>
            <a:ext cx="1692230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Türöffnung</a:t>
            </a:r>
          </a:p>
        </p:txBody>
      </p: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49166D3F-D022-EBD8-CC5A-CB8CA4FEA445}"/>
              </a:ext>
            </a:extLst>
          </p:cNvPr>
          <p:cNvCxnSpPr>
            <a:cxnSpLocks/>
            <a:stCxn id="33" idx="3"/>
          </p:cNvCxnSpPr>
          <p:nvPr/>
        </p:nvCxnSpPr>
        <p:spPr>
          <a:xfrm>
            <a:off x="2759030" y="5976112"/>
            <a:ext cx="793051" cy="484153"/>
          </a:xfrm>
          <a:prstGeom prst="straightConnector1">
            <a:avLst/>
          </a:prstGeom>
          <a:ln w="254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feld 34">
            <a:extLst>
              <a:ext uri="{FF2B5EF4-FFF2-40B4-BE49-F238E27FC236}">
                <a16:creationId xmlns:a16="http://schemas.microsoft.com/office/drawing/2014/main" id="{5E356A6A-B2C2-CD51-1180-84AC25D86095}"/>
              </a:ext>
            </a:extLst>
          </p:cNvPr>
          <p:cNvSpPr txBox="1"/>
          <p:nvPr/>
        </p:nvSpPr>
        <p:spPr>
          <a:xfrm>
            <a:off x="7650336" y="6598790"/>
            <a:ext cx="1692229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Brüstungsrippe</a:t>
            </a:r>
          </a:p>
        </p:txBody>
      </p: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2B916D7F-E42C-2192-6054-D5A2A7069053}"/>
              </a:ext>
            </a:extLst>
          </p:cNvPr>
          <p:cNvCxnSpPr>
            <a:cxnSpLocks/>
            <a:stCxn id="35" idx="3"/>
          </p:cNvCxnSpPr>
          <p:nvPr/>
        </p:nvCxnSpPr>
        <p:spPr>
          <a:xfrm flipV="1">
            <a:off x="9342565" y="6137074"/>
            <a:ext cx="496854" cy="646382"/>
          </a:xfrm>
          <a:prstGeom prst="straightConnector1">
            <a:avLst/>
          </a:prstGeom>
          <a:ln w="254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feld 36">
            <a:extLst>
              <a:ext uri="{FF2B5EF4-FFF2-40B4-BE49-F238E27FC236}">
                <a16:creationId xmlns:a16="http://schemas.microsoft.com/office/drawing/2014/main" id="{BBDE1BB2-7D06-2271-83BD-12FD6DE9FE51}"/>
              </a:ext>
            </a:extLst>
          </p:cNvPr>
          <p:cNvSpPr txBox="1"/>
          <p:nvPr/>
        </p:nvSpPr>
        <p:spPr>
          <a:xfrm>
            <a:off x="3760823" y="7638767"/>
            <a:ext cx="1285876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Beplankung</a:t>
            </a:r>
          </a:p>
        </p:txBody>
      </p: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6664BD56-64AA-C0F2-E632-C18AEA51ABBA}"/>
              </a:ext>
            </a:extLst>
          </p:cNvPr>
          <p:cNvCxnSpPr>
            <a:cxnSpLocks/>
            <a:stCxn id="37" idx="3"/>
          </p:cNvCxnSpPr>
          <p:nvPr/>
        </p:nvCxnSpPr>
        <p:spPr>
          <a:xfrm flipV="1">
            <a:off x="5046699" y="7177051"/>
            <a:ext cx="496853" cy="646382"/>
          </a:xfrm>
          <a:prstGeom prst="straightConnector1">
            <a:avLst/>
          </a:prstGeom>
          <a:ln w="254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feld 40">
            <a:extLst>
              <a:ext uri="{FF2B5EF4-FFF2-40B4-BE49-F238E27FC236}">
                <a16:creationId xmlns:a16="http://schemas.microsoft.com/office/drawing/2014/main" id="{9FBF6313-350C-DBED-A4E5-2FF2C5602EC2}"/>
              </a:ext>
            </a:extLst>
          </p:cNvPr>
          <p:cNvSpPr txBox="1"/>
          <p:nvPr/>
        </p:nvSpPr>
        <p:spPr>
          <a:xfrm>
            <a:off x="8264270" y="3274873"/>
            <a:ext cx="1178623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Sturzrippe</a:t>
            </a:r>
          </a:p>
        </p:txBody>
      </p: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58A9976B-3AFC-BF13-4A10-0CC74B7CB207}"/>
              </a:ext>
            </a:extLst>
          </p:cNvPr>
          <p:cNvCxnSpPr>
            <a:cxnSpLocks/>
            <a:stCxn id="41" idx="3"/>
          </p:cNvCxnSpPr>
          <p:nvPr/>
        </p:nvCxnSpPr>
        <p:spPr>
          <a:xfrm>
            <a:off x="9442893" y="3459539"/>
            <a:ext cx="793052" cy="484153"/>
          </a:xfrm>
          <a:prstGeom prst="straightConnector1">
            <a:avLst/>
          </a:prstGeom>
          <a:ln w="254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686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09F30A-F91C-6B5F-6ABF-DC1579682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EF309E5A-D0B7-8A8F-6A68-ABD4F2F88E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D803CDF-7C88-4892-852F-371C05DEB212}" type="slidenum">
              <a:rPr lang="de-DE" noProof="0" smtClean="0"/>
              <a:pPr/>
              <a:t>6</a:t>
            </a:fld>
            <a:endParaRPr lang="de-DE" noProof="0" dirty="0"/>
          </a:p>
        </p:txBody>
      </p:sp>
      <p:sp>
        <p:nvSpPr>
          <p:cNvPr id="17" name="Obdélník: se zakulacenými rohy 16">
            <a:extLst>
              <a:ext uri="{FF2B5EF4-FFF2-40B4-BE49-F238E27FC236}">
                <a16:creationId xmlns:a16="http://schemas.microsoft.com/office/drawing/2014/main" id="{459C1E4F-591C-1DB4-C301-FB8FAE0F8A04}"/>
              </a:ext>
            </a:extLst>
          </p:cNvPr>
          <p:cNvSpPr/>
          <p:nvPr/>
        </p:nvSpPr>
        <p:spPr>
          <a:xfrm>
            <a:off x="1497279" y="9821930"/>
            <a:ext cx="992020" cy="327917"/>
          </a:xfrm>
          <a:prstGeom prst="roundRect">
            <a:avLst>
              <a:gd name="adj" fmla="val 50000"/>
            </a:avLst>
          </a:prstGeom>
          <a:solidFill>
            <a:srgbClr val="41D9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08000" tIns="18000" rIns="72000" bIns="7200" rtlCol="0" anchor="ctr">
            <a:spAutoFit/>
          </a:bodyPr>
          <a:lstStyle/>
          <a:p>
            <a:r>
              <a:rPr lang="de-DE" sz="1300" noProof="0" dirty="0">
                <a:solidFill>
                  <a:srgbClr val="03123D"/>
                </a:solidFill>
                <a:latin typeface="FK Grotesk Neue Black" panose="020B0604020202020204" charset="0"/>
              </a:rPr>
              <a:t>Webinar</a:t>
            </a:r>
          </a:p>
        </p:txBody>
      </p:sp>
      <p:pic>
        <p:nvPicPr>
          <p:cNvPr id="18" name="Group 1000004438" descr="preencoded.png">
            <a:extLst>
              <a:ext uri="{FF2B5EF4-FFF2-40B4-BE49-F238E27FC236}">
                <a16:creationId xmlns:a16="http://schemas.microsoft.com/office/drawing/2014/main" id="{95BF90A1-4C3E-3CB7-C24F-CF23C3E77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62311" y="9909235"/>
            <a:ext cx="640823" cy="153309"/>
          </a:xfrm>
          <a:prstGeom prst="rect">
            <a:avLst/>
          </a:prstGeom>
        </p:spPr>
      </p:pic>
      <p:sp>
        <p:nvSpPr>
          <p:cNvPr id="9" name="Content">
            <a:extLst>
              <a:ext uri="{FF2B5EF4-FFF2-40B4-BE49-F238E27FC236}">
                <a16:creationId xmlns:a16="http://schemas.microsoft.com/office/drawing/2014/main" id="{9DA17645-4306-20A2-32D4-B5586C649942}"/>
              </a:ext>
            </a:extLst>
          </p:cNvPr>
          <p:cNvSpPr/>
          <p:nvPr/>
        </p:nvSpPr>
        <p:spPr>
          <a:xfrm rot="-600">
            <a:off x="762321" y="728273"/>
            <a:ext cx="16728157" cy="648254"/>
          </a:xfrm>
          <a:prstGeom prst="rect">
            <a:avLst/>
          </a:prstGeom>
          <a:noFill/>
          <a:ln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ts val="5325"/>
              </a:lnSpc>
            </a:pPr>
            <a:r>
              <a:rPr lang="de-DE" sz="3600" noProof="0" dirty="0">
                <a:solidFill>
                  <a:srgbClr val="03123D"/>
                </a:solidFill>
                <a:latin typeface="FK Grotesk Neue Black" pitchFamily="34" charset="0"/>
                <a:ea typeface="FK Grotesk Neue Black" pitchFamily="34" charset="-122"/>
                <a:cs typeface="FK Grotesk Neue Black" pitchFamily="34" charset="-120"/>
              </a:rPr>
              <a:t>Ausblick</a:t>
            </a:r>
          </a:p>
        </p:txBody>
      </p:sp>
      <p:sp>
        <p:nvSpPr>
          <p:cNvPr id="2" name="Fire resistance design for surfaces with the reduced cross-section method possible reduction via surface thickness Design checks can be performed for all designable timber materials For cross laminated timber Option to consider the fall-off of individual">
            <a:extLst>
              <a:ext uri="{FF2B5EF4-FFF2-40B4-BE49-F238E27FC236}">
                <a16:creationId xmlns:a16="http://schemas.microsoft.com/office/drawing/2014/main" id="{D6A82970-BEA2-F612-48BA-D07788AA46C4}"/>
              </a:ext>
            </a:extLst>
          </p:cNvPr>
          <p:cNvSpPr/>
          <p:nvPr/>
        </p:nvSpPr>
        <p:spPr>
          <a:xfrm rot="-600">
            <a:off x="763105" y="1884006"/>
            <a:ext cx="16962647" cy="7361576"/>
          </a:xfrm>
          <a:prstGeom prst="rect">
            <a:avLst/>
          </a:prstGeom>
          <a:noFill/>
          <a:ln/>
        </p:spPr>
        <p:txBody>
          <a:bodyPr wrap="square" lIns="57150" tIns="57150" rIns="57150" bIns="57150" rtlCol="0" anchor="t"/>
          <a:lstStyle/>
          <a:p>
            <a:pPr marL="285750" indent="-285750" algn="l">
              <a:lnSpc>
                <a:spcPct val="200000"/>
              </a:lnSpc>
              <a:buSzPct val="100000"/>
              <a:buChar char="•"/>
            </a:pPr>
            <a:r>
              <a:rPr lang="de-DE" sz="2250" noProof="0" dirty="0">
                <a:solidFill>
                  <a:srgbClr val="03123D"/>
                </a:solidFill>
                <a:latin typeface="FK Grotesk Neue Medium" pitchFamily="34" charset="0"/>
                <a:ea typeface="FK Grotesk Neue Medium" pitchFamily="34" charset="-122"/>
                <a:cs typeface="FK Grotesk Neue Medium" pitchFamily="34" charset="-120"/>
              </a:rPr>
              <a:t>Bemessung der Balkenscheibe nach US Norm (SDPWS)</a:t>
            </a:r>
          </a:p>
          <a:p>
            <a:pPr marL="285750" indent="-285750" algn="l">
              <a:lnSpc>
                <a:spcPct val="200000"/>
              </a:lnSpc>
              <a:buSzPct val="100000"/>
              <a:buChar char="•"/>
            </a:pPr>
            <a:r>
              <a:rPr lang="de-DE" sz="2250" dirty="0">
                <a:solidFill>
                  <a:srgbClr val="03123D"/>
                </a:solidFill>
                <a:latin typeface="FK Grotesk Neue Medium" pitchFamily="34" charset="0"/>
                <a:ea typeface="FK Grotesk Neue Medium" pitchFamily="34" charset="-122"/>
                <a:cs typeface="FK Grotesk Neue Medium" pitchFamily="34" charset="-120"/>
              </a:rPr>
              <a:t>Unterschiedliche Verbindungsmittelabstände innerhalb einer Fläche</a:t>
            </a:r>
          </a:p>
          <a:p>
            <a:pPr marL="285750" indent="-285750" algn="l">
              <a:lnSpc>
                <a:spcPct val="200000"/>
              </a:lnSpc>
              <a:buSzPct val="100000"/>
              <a:buChar char="•"/>
            </a:pPr>
            <a:r>
              <a:rPr lang="de-DE" sz="2250" dirty="0">
                <a:solidFill>
                  <a:srgbClr val="03123D"/>
                </a:solidFill>
                <a:latin typeface="FK Grotesk Neue Medium" pitchFamily="34" charset="0"/>
                <a:ea typeface="FK Grotesk Neue Medium" pitchFamily="34" charset="-122"/>
                <a:cs typeface="FK Grotesk Neue Medium" pitchFamily="34" charset="-120"/>
              </a:rPr>
              <a:t>Wand-Wand Anschlüsse</a:t>
            </a:r>
          </a:p>
          <a:p>
            <a:pPr marL="285750" indent="-285750" algn="l">
              <a:lnSpc>
                <a:spcPct val="200000"/>
              </a:lnSpc>
              <a:buSzPct val="100000"/>
              <a:buChar char="•"/>
            </a:pPr>
            <a:r>
              <a:rPr lang="de-DE" sz="2250" noProof="0" dirty="0">
                <a:solidFill>
                  <a:srgbClr val="03123D"/>
                </a:solidFill>
                <a:latin typeface="FK Grotesk Neue Medium" pitchFamily="34" charset="0"/>
                <a:ea typeface="FK Grotesk Neue Medium" pitchFamily="34" charset="-122"/>
                <a:cs typeface="FK Grotesk Neue Medium" pitchFamily="34" charset="-120"/>
              </a:rPr>
              <a:t>Wand-Decken Anschlüsse</a:t>
            </a:r>
          </a:p>
          <a:p>
            <a:pPr marL="285750" indent="-285750" algn="l">
              <a:lnSpc>
                <a:spcPct val="200000"/>
              </a:lnSpc>
              <a:buSzPct val="100000"/>
              <a:buChar char="•"/>
            </a:pPr>
            <a:r>
              <a:rPr lang="de-DE" sz="2250" dirty="0">
                <a:solidFill>
                  <a:srgbClr val="03123D"/>
                </a:solidFill>
                <a:latin typeface="FK Grotesk Neue Medium" pitchFamily="34" charset="0"/>
                <a:ea typeface="FK Grotesk Neue Medium" pitchFamily="34" charset="-122"/>
                <a:cs typeface="FK Grotesk Neue Medium" pitchFamily="34" charset="-120"/>
              </a:rPr>
              <a:t>Benutzerdefinierte Rippenanordnung</a:t>
            </a:r>
          </a:p>
          <a:p>
            <a:pPr marL="285750" indent="-285750" algn="l">
              <a:lnSpc>
                <a:spcPct val="200000"/>
              </a:lnSpc>
              <a:buSzPct val="100000"/>
              <a:buChar char="•"/>
            </a:pPr>
            <a:r>
              <a:rPr lang="de-DE" sz="2250" noProof="0" dirty="0">
                <a:solidFill>
                  <a:srgbClr val="03123D"/>
                </a:solidFill>
                <a:latin typeface="FK Grotesk Neue Medium" pitchFamily="34" charset="0"/>
                <a:ea typeface="FK Grotesk Neue Medium" pitchFamily="34" charset="-122"/>
                <a:cs typeface="FK Grotesk Neue Medium" pitchFamily="34" charset="-120"/>
              </a:rPr>
              <a:t>Grafische Ergebnisdarstellung der Balkenscheibenfläche </a:t>
            </a:r>
          </a:p>
          <a:p>
            <a:pPr marL="285750" indent="-285750" algn="l">
              <a:lnSpc>
                <a:spcPct val="200000"/>
              </a:lnSpc>
              <a:buSzPct val="100000"/>
              <a:buChar char="•"/>
            </a:pPr>
            <a:r>
              <a:rPr lang="de-DE" sz="2250" dirty="0">
                <a:solidFill>
                  <a:srgbClr val="03123D"/>
                </a:solidFill>
                <a:latin typeface="FK Grotesk Neue Medium" pitchFamily="34" charset="0"/>
                <a:ea typeface="FK Grotesk Neue Medium" pitchFamily="34" charset="-122"/>
                <a:cs typeface="FK Grotesk Neue Medium" pitchFamily="34" charset="-120"/>
              </a:rPr>
              <a:t>Giebelwandscheiben (Dreieck)</a:t>
            </a:r>
          </a:p>
          <a:p>
            <a:pPr marL="285750" indent="-285750" algn="l">
              <a:lnSpc>
                <a:spcPct val="200000"/>
              </a:lnSpc>
              <a:buSzPct val="100000"/>
              <a:buChar char="•"/>
            </a:pPr>
            <a:r>
              <a:rPr lang="de-DE" sz="2250" noProof="0" dirty="0">
                <a:solidFill>
                  <a:srgbClr val="03123D"/>
                </a:solidFill>
                <a:latin typeface="FK Grotesk Neue Medium" pitchFamily="34" charset="0"/>
                <a:ea typeface="FK Grotesk Neue Medium" pitchFamily="34" charset="-122"/>
                <a:cs typeface="FK Grotesk Neue Medium" pitchFamily="34" charset="-120"/>
              </a:rPr>
              <a:t>Definition und Bemessung von </a:t>
            </a:r>
            <a:r>
              <a:rPr lang="de-DE" sz="2250" dirty="0">
                <a:solidFill>
                  <a:srgbClr val="03123D"/>
                </a:solidFill>
                <a:latin typeface="FK Grotesk Neue Medium" pitchFamily="34" charset="0"/>
                <a:ea typeface="FK Grotesk Neue Medium" pitchFamily="34" charset="-122"/>
                <a:cs typeface="FK Grotesk Neue Medium" pitchFamily="34" charset="-120"/>
              </a:rPr>
              <a:t>Schub- und Zugankern (Add-On Komponenten)</a:t>
            </a:r>
          </a:p>
          <a:p>
            <a:pPr marL="285750" indent="-285750" algn="l">
              <a:lnSpc>
                <a:spcPct val="200000"/>
              </a:lnSpc>
              <a:buSzPct val="100000"/>
              <a:buChar char="•"/>
            </a:pPr>
            <a:endParaRPr lang="de-DE" sz="2250" noProof="0" dirty="0">
              <a:solidFill>
                <a:srgbClr val="03123D"/>
              </a:solidFill>
              <a:latin typeface="FK Grotesk Neue Medium" pitchFamily="34" charset="0"/>
              <a:ea typeface="FK Grotesk Neue Medium" pitchFamily="34" charset="-122"/>
              <a:cs typeface="FK Grotesk Neue Medium" pitchFamily="34" charset="-120"/>
            </a:endParaRPr>
          </a:p>
          <a:p>
            <a:pPr marL="285750" indent="-285750" algn="l">
              <a:lnSpc>
                <a:spcPct val="200000"/>
              </a:lnSpc>
              <a:buSzPct val="100000"/>
              <a:buChar char="•"/>
            </a:pPr>
            <a:r>
              <a:rPr lang="de-DE" sz="2250" dirty="0">
                <a:solidFill>
                  <a:srgbClr val="03123D"/>
                </a:solidFill>
                <a:latin typeface="FK Grotesk Neue Medium" pitchFamily="34" charset="0"/>
                <a:ea typeface="FK Grotesk Neue Medium" pitchFamily="34" charset="-122"/>
                <a:cs typeface="FK Grotesk Neue Medium" pitchFamily="34" charset="-120"/>
              </a:rPr>
              <a:t>Weitere Webinare zum Thema Holztafelbau (</a:t>
            </a:r>
            <a:r>
              <a:rPr lang="de-DE" sz="2250" dirty="0" err="1">
                <a:solidFill>
                  <a:srgbClr val="03123D"/>
                </a:solidFill>
                <a:latin typeface="FK Grotesk Neue Medium" pitchFamily="34" charset="0"/>
                <a:ea typeface="FK Grotesk Neue Medium" pitchFamily="34" charset="-122"/>
                <a:cs typeface="FK Grotesk Neue Medium" pitchFamily="34" charset="-120"/>
              </a:rPr>
              <a:t>Aussteifungsberechung</a:t>
            </a:r>
            <a:r>
              <a:rPr lang="de-DE" sz="2250" dirty="0">
                <a:solidFill>
                  <a:srgbClr val="03123D"/>
                </a:solidFill>
                <a:latin typeface="FK Grotesk Neue Medium" pitchFamily="34" charset="0"/>
                <a:ea typeface="FK Grotesk Neue Medium" pitchFamily="34" charset="-122"/>
                <a:cs typeface="FK Grotesk Neue Medium" pitchFamily="34" charset="-120"/>
              </a:rPr>
              <a:t> Wände und Decken)</a:t>
            </a:r>
            <a:endParaRPr lang="de-DE" sz="2250" noProof="0" dirty="0">
              <a:solidFill>
                <a:srgbClr val="03123D"/>
              </a:solidFill>
              <a:latin typeface="FK Grotesk Neue Medium" pitchFamily="34" charset="0"/>
              <a:ea typeface="FK Grotesk Neue Medium" pitchFamily="34" charset="-122"/>
              <a:cs typeface="FK Grotesk Neue Medium" pitchFamily="34" charset="-120"/>
            </a:endParaRPr>
          </a:p>
          <a:p>
            <a:pPr marL="285750" indent="-285750" algn="l">
              <a:lnSpc>
                <a:spcPct val="200000"/>
              </a:lnSpc>
              <a:buSzPct val="100000"/>
              <a:buChar char="•"/>
            </a:pPr>
            <a:endParaRPr lang="de-DE" sz="2250" noProof="0" dirty="0">
              <a:solidFill>
                <a:srgbClr val="03123D"/>
              </a:solidFill>
              <a:latin typeface="FK Grotesk Neue Medium" pitchFamily="34" charset="0"/>
              <a:ea typeface="FK Grotesk Neue Medium" pitchFamily="34" charset="-122"/>
              <a:cs typeface="FK Grotesk Neue Medium" pitchFamily="34" charset="-120"/>
            </a:endParaRPr>
          </a:p>
          <a:p>
            <a:pPr marL="285750" indent="-285750">
              <a:lnSpc>
                <a:spcPct val="200000"/>
              </a:lnSpc>
              <a:buSzPct val="100000"/>
              <a:buFontTx/>
              <a:buChar char="•"/>
            </a:pPr>
            <a:endParaRPr lang="de-DE" sz="2250" noProof="0" dirty="0">
              <a:solidFill>
                <a:srgbClr val="03123D"/>
              </a:solidFill>
              <a:latin typeface="FK Grotesk Neue Medium" pitchFamily="34" charset="0"/>
              <a:ea typeface="FK Grotesk Neue Medium" pitchFamily="34" charset="-122"/>
              <a:cs typeface="FK Grotesk Neue Medium" pitchFamily="34" charset="-120"/>
            </a:endParaRPr>
          </a:p>
          <a:p>
            <a:pPr marL="285750" indent="-285750">
              <a:lnSpc>
                <a:spcPct val="200000"/>
              </a:lnSpc>
              <a:buSzPct val="100000"/>
              <a:buFontTx/>
              <a:buChar char="•"/>
            </a:pPr>
            <a:endParaRPr lang="de-DE" sz="2250" noProof="0" dirty="0">
              <a:solidFill>
                <a:srgbClr val="03123D"/>
              </a:solidFill>
              <a:latin typeface="FK Grotesk Neue Medium" pitchFamily="34" charset="0"/>
              <a:ea typeface="FK Grotesk Neue Medium" pitchFamily="34" charset="-122"/>
              <a:cs typeface="FK Grotesk Neue Medium" pitchFamily="34" charset="-120"/>
            </a:endParaRPr>
          </a:p>
          <a:p>
            <a:pPr marL="285750" indent="-285750">
              <a:lnSpc>
                <a:spcPct val="200000"/>
              </a:lnSpc>
              <a:buSzPct val="100000"/>
              <a:buFontTx/>
              <a:buChar char="•"/>
            </a:pPr>
            <a:endParaRPr lang="de-DE" sz="2250" noProof="0" dirty="0">
              <a:solidFill>
                <a:srgbClr val="03123D"/>
              </a:solidFill>
              <a:latin typeface="FK Grotesk Neue Medium" pitchFamily="34" charset="0"/>
              <a:ea typeface="FK Grotesk Neue Medium" pitchFamily="34" charset="-122"/>
              <a:cs typeface="FK Grotesk Neue Medium" pitchFamily="34" charset="-120"/>
            </a:endParaRPr>
          </a:p>
          <a:p>
            <a:pPr marL="285750" indent="-285750">
              <a:lnSpc>
                <a:spcPct val="200000"/>
              </a:lnSpc>
              <a:buSzPct val="100000"/>
              <a:buFontTx/>
              <a:buChar char="•"/>
            </a:pPr>
            <a:endParaRPr lang="de-DE" sz="2250" noProof="0" dirty="0">
              <a:solidFill>
                <a:srgbClr val="03123D"/>
              </a:solidFill>
              <a:latin typeface="FK Grotesk Neue Medium" pitchFamily="34" charset="0"/>
              <a:ea typeface="FK Grotesk Neue Medium" pitchFamily="34" charset="-122"/>
              <a:cs typeface="FK Grotesk Neue Medium" pitchFamily="34" charset="-120"/>
            </a:endParaRPr>
          </a:p>
          <a:p>
            <a:pPr marL="285750" indent="-285750">
              <a:lnSpc>
                <a:spcPct val="200000"/>
              </a:lnSpc>
              <a:buSzPct val="100000"/>
              <a:buFontTx/>
              <a:buChar char="•"/>
            </a:pPr>
            <a:endParaRPr lang="de-DE" sz="2250" noProof="0" dirty="0">
              <a:solidFill>
                <a:srgbClr val="03123D"/>
              </a:solidFill>
              <a:latin typeface="FK Grotesk Neue Medium" pitchFamily="34" charset="0"/>
              <a:ea typeface="FK Grotesk Neue Medium" pitchFamily="34" charset="-122"/>
              <a:cs typeface="FK Grotesk Neue Medium" pitchFamily="34" charset="-120"/>
            </a:endParaRPr>
          </a:p>
          <a:p>
            <a:pPr marL="285750" indent="-285750">
              <a:lnSpc>
                <a:spcPct val="200000"/>
              </a:lnSpc>
              <a:buSzPct val="100000"/>
              <a:buFontTx/>
              <a:buChar char="•"/>
            </a:pPr>
            <a:endParaRPr lang="de-DE" sz="2250" noProof="0" dirty="0">
              <a:solidFill>
                <a:srgbClr val="03123D"/>
              </a:solidFill>
              <a:latin typeface="FK Grotesk Neue Medium" pitchFamily="34" charset="0"/>
              <a:ea typeface="FK Grotesk Neue Medium" pitchFamily="34" charset="-122"/>
              <a:cs typeface="FK Grotesk Neue Medium" pitchFamily="34" charset="-120"/>
            </a:endParaRPr>
          </a:p>
          <a:p>
            <a:pPr marL="285750" indent="-285750" algn="l">
              <a:lnSpc>
                <a:spcPct val="200000"/>
              </a:lnSpc>
              <a:buSzPct val="100000"/>
              <a:buChar char="•"/>
            </a:pPr>
            <a:endParaRPr lang="de-DE" sz="2250" noProof="0" dirty="0"/>
          </a:p>
        </p:txBody>
      </p:sp>
      <p:pic>
        <p:nvPicPr>
          <p:cNvPr id="4" name="Grafik 3" descr="Ein Bild, das orange, Rechteck, Symbol, gelb enthält.&#10;&#10;KI-generierte Inhalte können fehlerhaft sein.">
            <a:extLst>
              <a:ext uri="{FF2B5EF4-FFF2-40B4-BE49-F238E27FC236}">
                <a16:creationId xmlns:a16="http://schemas.microsoft.com/office/drawing/2014/main" id="{6D43214C-6525-A800-B57E-DA082507DC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61651" y="1377987"/>
            <a:ext cx="4370539" cy="3162742"/>
          </a:xfrm>
          <a:prstGeom prst="rect">
            <a:avLst/>
          </a:prstGeom>
        </p:spPr>
      </p:pic>
      <p:pic>
        <p:nvPicPr>
          <p:cNvPr id="6" name="Grafik 5" descr="Ein Bild, das Rechteck, orange, Screenshot, gelb enthält.&#10;&#10;KI-generierte Inhalte können fehlerhaft sein.">
            <a:extLst>
              <a:ext uri="{FF2B5EF4-FFF2-40B4-BE49-F238E27FC236}">
                <a16:creationId xmlns:a16="http://schemas.microsoft.com/office/drawing/2014/main" id="{295A03E9-6D48-E375-E81C-4361D5D468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62323" y="5045267"/>
            <a:ext cx="3369194" cy="279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145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66A72-BB64-8F85-315C-9C773365E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tangle 33876" descr="preencoded.png">
            <a:extLst>
              <a:ext uri="{FF2B5EF4-FFF2-40B4-BE49-F238E27FC236}">
                <a16:creationId xmlns:a16="http://schemas.microsoft.com/office/drawing/2014/main" id="{54F3A7CD-FE38-AB1E-9C9F-BB6F62D7F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268600" y="2285202"/>
            <a:ext cx="5317477" cy="7240855"/>
          </a:xfrm>
          <a:prstGeom prst="rect">
            <a:avLst/>
          </a:prstGeom>
        </p:spPr>
      </p:pic>
      <p:pic>
        <p:nvPicPr>
          <p:cNvPr id="5" name="Rectangle 33874" descr="preencoded.png">
            <a:extLst>
              <a:ext uri="{FF2B5EF4-FFF2-40B4-BE49-F238E27FC236}">
                <a16:creationId xmlns:a16="http://schemas.microsoft.com/office/drawing/2014/main" id="{C920DA92-63FD-8E8B-5E5C-9B0AB1C6EB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62400" y="2287213"/>
            <a:ext cx="5307952" cy="7240852"/>
          </a:xfrm>
          <a:prstGeom prst="rect">
            <a:avLst/>
          </a:prstGeom>
        </p:spPr>
      </p:pic>
      <p:pic>
        <p:nvPicPr>
          <p:cNvPr id="6" name="Rectangle 33875" descr="preencoded.png">
            <a:extLst>
              <a:ext uri="{FF2B5EF4-FFF2-40B4-BE49-F238E27FC236}">
                <a16:creationId xmlns:a16="http://schemas.microsoft.com/office/drawing/2014/main" id="{58CAB8B9-1F0F-202D-9CB5-8E61DBD27A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486925" y="2286231"/>
            <a:ext cx="5288902" cy="7240845"/>
          </a:xfrm>
          <a:prstGeom prst="rect">
            <a:avLst/>
          </a:prstGeom>
        </p:spPr>
      </p:pic>
      <p:pic>
        <p:nvPicPr>
          <p:cNvPr id="12" name="rf6-updated" descr="preencoded.png">
            <a:extLst>
              <a:ext uri="{FF2B5EF4-FFF2-40B4-BE49-F238E27FC236}">
                <a16:creationId xmlns:a16="http://schemas.microsoft.com/office/drawing/2014/main" id="{F7825FC0-81CC-0643-E5BD-5F14D424F45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09690" y="4129547"/>
            <a:ext cx="6640547" cy="4650531"/>
          </a:xfrm>
          <a:prstGeom prst="rect">
            <a:avLst/>
          </a:prstGeom>
        </p:spPr>
      </p:pic>
      <p:pic>
        <p:nvPicPr>
          <p:cNvPr id="13" name="ec2-updated" descr="preencoded.png">
            <a:extLst>
              <a:ext uri="{FF2B5EF4-FFF2-40B4-BE49-F238E27FC236}">
                <a16:creationId xmlns:a16="http://schemas.microsoft.com/office/drawing/2014/main" id="{06EC9170-8982-A505-5923-D618D07BC69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005280" y="4128561"/>
            <a:ext cx="6640547" cy="4650531"/>
          </a:xfrm>
          <a:prstGeom prst="rect">
            <a:avLst/>
          </a:prstGeom>
        </p:spPr>
      </p:pic>
      <p:pic>
        <p:nvPicPr>
          <p:cNvPr id="14" name="ec3-updated" descr="preencoded.png">
            <a:extLst>
              <a:ext uri="{FF2B5EF4-FFF2-40B4-BE49-F238E27FC236}">
                <a16:creationId xmlns:a16="http://schemas.microsoft.com/office/drawing/2014/main" id="{085D58FF-0BDB-A826-A52C-116CB03B446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1883396" y="4127538"/>
            <a:ext cx="6587375" cy="4650531"/>
          </a:xfrm>
          <a:prstGeom prst="rect">
            <a:avLst/>
          </a:prstGeom>
        </p:spPr>
      </p:pic>
      <p:pic>
        <p:nvPicPr>
          <p:cNvPr id="15" name="Frame 1000006686" descr="preencoded.png">
            <a:extLst>
              <a:ext uri="{FF2B5EF4-FFF2-40B4-BE49-F238E27FC236}">
                <a16:creationId xmlns:a16="http://schemas.microsoft.com/office/drawing/2014/main" id="{6D1C8C44-35EA-17FA-7541-6716A3B6D8E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219684" y="2773152"/>
            <a:ext cx="4677408" cy="1811387"/>
          </a:xfrm>
          <a:prstGeom prst="rect">
            <a:avLst/>
          </a:prstGeom>
        </p:spPr>
      </p:pic>
      <p:pic>
        <p:nvPicPr>
          <p:cNvPr id="16" name="Frame 1000006687" descr="preencoded.png">
            <a:extLst>
              <a:ext uri="{FF2B5EF4-FFF2-40B4-BE49-F238E27FC236}">
                <a16:creationId xmlns:a16="http://schemas.microsoft.com/office/drawing/2014/main" id="{0FECB19C-21BB-BD6C-2BED-F000AF31ABA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6963249" y="2724576"/>
            <a:ext cx="4486908" cy="1811316"/>
          </a:xfrm>
          <a:prstGeom prst="rect">
            <a:avLst/>
          </a:prstGeom>
        </p:spPr>
      </p:pic>
      <p:pic>
        <p:nvPicPr>
          <p:cNvPr id="17" name="Frame 1000006916" descr="preencoded.png">
            <a:extLst>
              <a:ext uri="{FF2B5EF4-FFF2-40B4-BE49-F238E27FC236}">
                <a16:creationId xmlns:a16="http://schemas.microsoft.com/office/drawing/2014/main" id="{36BDA9A5-3B3B-4055-7009-7EDBC110372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2830649" y="2723553"/>
            <a:ext cx="4486805" cy="1516041"/>
          </a:xfrm>
          <a:prstGeom prst="rect">
            <a:avLst/>
          </a:prstGeom>
        </p:spPr>
      </p:pic>
      <p:pic>
        <p:nvPicPr>
          <p:cNvPr id="18" name="Layer_1" descr="preencoded.png">
            <a:extLst>
              <a:ext uri="{FF2B5EF4-FFF2-40B4-BE49-F238E27FC236}">
                <a16:creationId xmlns:a16="http://schemas.microsoft.com/office/drawing/2014/main" id="{9F67B4E9-77B8-54A1-7ED8-FFB6B54A169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1220577" y="7889284"/>
            <a:ext cx="1181512" cy="1181512"/>
          </a:xfrm>
          <a:prstGeom prst="rect">
            <a:avLst/>
          </a:prstGeom>
        </p:spPr>
      </p:pic>
      <p:pic>
        <p:nvPicPr>
          <p:cNvPr id="19" name="Layer_1" descr="preencoded.png">
            <a:extLst>
              <a:ext uri="{FF2B5EF4-FFF2-40B4-BE49-F238E27FC236}">
                <a16:creationId xmlns:a16="http://schemas.microsoft.com/office/drawing/2014/main" id="{EA32EF91-B4B6-2211-9985-0C5D0792AF4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6964152" y="7888280"/>
            <a:ext cx="1181512" cy="1181512"/>
          </a:xfrm>
          <a:prstGeom prst="rect">
            <a:avLst/>
          </a:prstGeom>
        </p:spPr>
      </p:pic>
      <p:pic>
        <p:nvPicPr>
          <p:cNvPr id="20" name="Layer_1" descr="preencoded.png">
            <a:extLst>
              <a:ext uri="{FF2B5EF4-FFF2-40B4-BE49-F238E27FC236}">
                <a16:creationId xmlns:a16="http://schemas.microsoft.com/office/drawing/2014/main" id="{B6E5511A-9E21-6291-2DC5-0ED7816AFAD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831552" y="7887257"/>
            <a:ext cx="1181512" cy="1181512"/>
          </a:xfrm>
          <a:prstGeom prst="rect">
            <a:avLst/>
          </a:prstGeom>
        </p:spPr>
      </p:pic>
      <p:sp>
        <p:nvSpPr>
          <p:cNvPr id="35" name="RFEM6 Masterclass">
            <a:extLst>
              <a:ext uri="{FF2B5EF4-FFF2-40B4-BE49-F238E27FC236}">
                <a16:creationId xmlns:a16="http://schemas.microsoft.com/office/drawing/2014/main" id="{81D4B5EF-0655-788B-A91B-0D30D7671CB8}"/>
              </a:ext>
            </a:extLst>
          </p:cNvPr>
          <p:cNvSpPr/>
          <p:nvPr/>
        </p:nvSpPr>
        <p:spPr>
          <a:xfrm rot="-600">
            <a:off x="1219684" y="2765868"/>
            <a:ext cx="4696018" cy="112191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600" dirty="0">
                <a:solidFill>
                  <a:srgbClr val="03123D"/>
                </a:solidFill>
                <a:latin typeface="FK Grotesk Neue Black" pitchFamily="34" charset="0"/>
                <a:ea typeface="FK Grotesk Neue Black" pitchFamily="34" charset="-122"/>
                <a:cs typeface="FK Grotesk Neue Black" pitchFamily="34" charset="-120"/>
              </a:rPr>
              <a:t>RFEM</a:t>
            </a:r>
            <a:r>
              <a:rPr lang="en-US" sz="3600" baseline="30000" dirty="0">
                <a:solidFill>
                  <a:srgbClr val="03123D"/>
                </a:solidFill>
                <a:latin typeface="FK Grotesk Neue Black" pitchFamily="34" charset="0"/>
                <a:ea typeface="FK Grotesk Neue Black" pitchFamily="34" charset="-122"/>
                <a:cs typeface="FK Grotesk Neue Black" pitchFamily="34" charset="-120"/>
              </a:rPr>
              <a:t>6</a:t>
            </a:r>
            <a:br>
              <a:rPr dirty="0"/>
            </a:br>
            <a:r>
              <a:rPr lang="en-US" sz="3600" dirty="0">
                <a:solidFill>
                  <a:srgbClr val="03123D"/>
                </a:solidFill>
                <a:latin typeface="FK Grotesk Neue Black" pitchFamily="34" charset="0"/>
                <a:ea typeface="FK Grotesk Neue Black" pitchFamily="34" charset="-122"/>
                <a:cs typeface="FK Grotesk Neue Black" pitchFamily="34" charset="-120"/>
              </a:rPr>
              <a:t>Masterclass</a:t>
            </a:r>
            <a:endParaRPr lang="en-US" sz="3600" dirty="0"/>
          </a:p>
        </p:txBody>
      </p:sp>
      <p:sp>
        <p:nvSpPr>
          <p:cNvPr id="36" name="All you need to know for a start">
            <a:extLst>
              <a:ext uri="{FF2B5EF4-FFF2-40B4-BE49-F238E27FC236}">
                <a16:creationId xmlns:a16="http://schemas.microsoft.com/office/drawing/2014/main" id="{35533A9E-4901-287C-60FF-A287C62271A5}"/>
              </a:ext>
            </a:extLst>
          </p:cNvPr>
          <p:cNvSpPr/>
          <p:nvPr/>
        </p:nvSpPr>
        <p:spPr>
          <a:xfrm rot="-600">
            <a:off x="1219898" y="4011528"/>
            <a:ext cx="4695928" cy="55463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175"/>
              </a:lnSpc>
              <a:buNone/>
            </a:pPr>
            <a:r>
              <a:rPr lang="en-US" sz="1800" dirty="0">
                <a:solidFill>
                  <a:srgbClr val="03123D"/>
                </a:solidFill>
                <a:latin typeface="FK Grotesk Neue Medium" pitchFamily="34" charset="0"/>
                <a:ea typeface="FK Grotesk Neue Medium" pitchFamily="34" charset="-122"/>
                <a:cs typeface="FK Grotesk Neue Medium" pitchFamily="34" charset="-120"/>
              </a:rPr>
              <a:t>All you need to know for a start!
</a:t>
            </a:r>
            <a:endParaRPr lang="en-US" sz="1800" dirty="0"/>
          </a:p>
        </p:txBody>
      </p:sp>
      <p:sp>
        <p:nvSpPr>
          <p:cNvPr id="37" name="Eurocode 2Masterclass">
            <a:extLst>
              <a:ext uri="{FF2B5EF4-FFF2-40B4-BE49-F238E27FC236}">
                <a16:creationId xmlns:a16="http://schemas.microsoft.com/office/drawing/2014/main" id="{4B9CC796-55CE-9620-C1AE-BF44BDEECDB2}"/>
              </a:ext>
            </a:extLst>
          </p:cNvPr>
          <p:cNvSpPr/>
          <p:nvPr/>
        </p:nvSpPr>
        <p:spPr>
          <a:xfrm rot="-600">
            <a:off x="6963249" y="2717237"/>
            <a:ext cx="4505518" cy="112191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600" dirty="0">
                <a:solidFill>
                  <a:srgbClr val="03123D"/>
                </a:solidFill>
                <a:latin typeface="FK Grotesk Neue Black" pitchFamily="34" charset="0"/>
                <a:ea typeface="FK Grotesk Neue Black" pitchFamily="34" charset="-122"/>
                <a:cs typeface="FK Grotesk Neue Black" pitchFamily="34" charset="-120"/>
              </a:rPr>
              <a:t>Eurocode 2</a:t>
            </a:r>
            <a:br>
              <a:rPr lang="cs-CZ" dirty="0"/>
            </a:br>
            <a:r>
              <a:rPr lang="en-US" sz="3600" dirty="0">
                <a:solidFill>
                  <a:srgbClr val="03123D"/>
                </a:solidFill>
                <a:latin typeface="FK Grotesk Neue Black" pitchFamily="34" charset="0"/>
                <a:ea typeface="FK Grotesk Neue Black" pitchFamily="34" charset="-122"/>
                <a:cs typeface="FK Grotesk Neue Black" pitchFamily="34" charset="-120"/>
              </a:rPr>
              <a:t>Masterclass</a:t>
            </a:r>
            <a:endParaRPr lang="en-US" sz="3600" dirty="0"/>
          </a:p>
        </p:txBody>
      </p:sp>
      <p:sp>
        <p:nvSpPr>
          <p:cNvPr id="38" name="Dive in Reinforced Concrete Design with RFEM 6">
            <a:extLst>
              <a:ext uri="{FF2B5EF4-FFF2-40B4-BE49-F238E27FC236}">
                <a16:creationId xmlns:a16="http://schemas.microsoft.com/office/drawing/2014/main" id="{3026989B-CEF4-0E69-2ECC-0A7CDC74C55C}"/>
              </a:ext>
            </a:extLst>
          </p:cNvPr>
          <p:cNvSpPr/>
          <p:nvPr/>
        </p:nvSpPr>
        <p:spPr>
          <a:xfrm rot="-600">
            <a:off x="6963463" y="3959755"/>
            <a:ext cx="4505428" cy="56092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175"/>
              </a:lnSpc>
              <a:buNone/>
            </a:pPr>
            <a:r>
              <a:rPr lang="en-US" sz="1800" dirty="0">
                <a:solidFill>
                  <a:srgbClr val="03123D"/>
                </a:solidFill>
                <a:latin typeface="FK Grotesk Neue Medium" pitchFamily="34" charset="0"/>
                <a:ea typeface="FK Grotesk Neue Medium" pitchFamily="34" charset="-122"/>
                <a:cs typeface="FK Grotesk Neue Medium" pitchFamily="34" charset="-120"/>
              </a:rPr>
              <a:t>Dive in Reinforced Concrete Design with RFEM 6!</a:t>
            </a:r>
            <a:endParaRPr lang="en-US" sz="1800" dirty="0"/>
          </a:p>
        </p:txBody>
      </p:sp>
      <p:sp>
        <p:nvSpPr>
          <p:cNvPr id="39" name="Eurocode 3Masterclass">
            <a:extLst>
              <a:ext uri="{FF2B5EF4-FFF2-40B4-BE49-F238E27FC236}">
                <a16:creationId xmlns:a16="http://schemas.microsoft.com/office/drawing/2014/main" id="{AC876A27-4514-929C-B62B-52566723EABA}"/>
              </a:ext>
            </a:extLst>
          </p:cNvPr>
          <p:cNvSpPr/>
          <p:nvPr/>
        </p:nvSpPr>
        <p:spPr>
          <a:xfrm rot="-600">
            <a:off x="12830649" y="2716213"/>
            <a:ext cx="4505518" cy="112191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600" dirty="0">
                <a:solidFill>
                  <a:srgbClr val="03123D"/>
                </a:solidFill>
                <a:latin typeface="FK Grotesk Neue Black" pitchFamily="34" charset="0"/>
                <a:ea typeface="FK Grotesk Neue Black" pitchFamily="34" charset="-122"/>
                <a:cs typeface="FK Grotesk Neue Black" pitchFamily="34" charset="-120"/>
              </a:rPr>
              <a:t>Eurocode 3</a:t>
            </a:r>
            <a:br/>
            <a:r>
              <a:rPr lang="en-US" sz="3600" dirty="0">
                <a:solidFill>
                  <a:srgbClr val="03123D"/>
                </a:solidFill>
                <a:latin typeface="FK Grotesk Neue Black" pitchFamily="34" charset="0"/>
                <a:ea typeface="FK Grotesk Neue Black" pitchFamily="34" charset="-122"/>
                <a:cs typeface="FK Grotesk Neue Black" pitchFamily="34" charset="-120"/>
              </a:rPr>
              <a:t>Masterclass</a:t>
            </a:r>
            <a:endParaRPr lang="en-US" sz="3600" dirty="0"/>
          </a:p>
        </p:txBody>
      </p:sp>
      <p:sp>
        <p:nvSpPr>
          <p:cNvPr id="40" name="Deep Dive in Steel Design with RFEM 6">
            <a:extLst>
              <a:ext uri="{FF2B5EF4-FFF2-40B4-BE49-F238E27FC236}">
                <a16:creationId xmlns:a16="http://schemas.microsoft.com/office/drawing/2014/main" id="{0E680B07-BB01-2A94-0C36-9FED17A71DD3}"/>
              </a:ext>
            </a:extLst>
          </p:cNvPr>
          <p:cNvSpPr/>
          <p:nvPr/>
        </p:nvSpPr>
        <p:spPr>
          <a:xfrm rot="-600">
            <a:off x="12830863" y="3952158"/>
            <a:ext cx="4505377" cy="27879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175"/>
              </a:lnSpc>
              <a:buNone/>
            </a:pPr>
            <a:r>
              <a:rPr lang="en-US" sz="1800" dirty="0">
                <a:solidFill>
                  <a:srgbClr val="03123D"/>
                </a:solidFill>
                <a:latin typeface="FK Grotesk Neue Medium" pitchFamily="34" charset="0"/>
                <a:ea typeface="FK Grotesk Neue Medium" pitchFamily="34" charset="-122"/>
                <a:cs typeface="FK Grotesk Neue Medium" pitchFamily="34" charset="-120"/>
              </a:rPr>
              <a:t>Deep Dive in Steel Design with RFEM 6!</a:t>
            </a:r>
            <a:endParaRPr lang="en-US" sz="1800" dirty="0"/>
          </a:p>
        </p:txBody>
      </p:sp>
      <p:sp>
        <p:nvSpPr>
          <p:cNvPr id="41" name="Today with">
            <a:extLst>
              <a:ext uri="{FF2B5EF4-FFF2-40B4-BE49-F238E27FC236}">
                <a16:creationId xmlns:a16="http://schemas.microsoft.com/office/drawing/2014/main" id="{F179909E-63F9-B821-5643-F8DAD1B49A90}"/>
              </a:ext>
            </a:extLst>
          </p:cNvPr>
          <p:cNvSpPr/>
          <p:nvPr/>
        </p:nvSpPr>
        <p:spPr>
          <a:xfrm rot="-600">
            <a:off x="762133" y="853527"/>
            <a:ext cx="7172183" cy="826893"/>
          </a:xfrm>
          <a:prstGeom prst="rect">
            <a:avLst/>
          </a:prstGeom>
          <a:noFill/>
          <a:ln/>
        </p:spPr>
        <p:txBody>
          <a:bodyPr wrap="square" lIns="0" tIns="0" rIns="0" bIns="0" rtlCol="0" anchor="t" anchorCtr="0">
            <a:spAutoFit/>
          </a:bodyPr>
          <a:lstStyle/>
          <a:p>
            <a:pPr marL="0" indent="0">
              <a:lnSpc>
                <a:spcPts val="6525"/>
              </a:lnSpc>
              <a:buNone/>
            </a:pPr>
            <a:r>
              <a:rPr lang="cs-CZ" sz="5400" dirty="0">
                <a:solidFill>
                  <a:srgbClr val="03123D"/>
                </a:solidFill>
                <a:latin typeface="FK Grotesk Neue Black" pitchFamily="34" charset="0"/>
              </a:rPr>
              <a:t>Online </a:t>
            </a:r>
            <a:r>
              <a:rPr lang="cs-CZ" sz="5400" dirty="0" err="1">
                <a:solidFill>
                  <a:srgbClr val="03123D"/>
                </a:solidFill>
                <a:latin typeface="FK Grotesk Neue Black" pitchFamily="34" charset="0"/>
              </a:rPr>
              <a:t>Courses</a:t>
            </a:r>
            <a:endParaRPr lang="en-US" sz="5400" dirty="0"/>
          </a:p>
        </p:txBody>
      </p:sp>
      <p:sp>
        <p:nvSpPr>
          <p:cNvPr id="42" name="Obdélník: se zakulacenými rohy 41">
            <a:hlinkClick r:id="rId21"/>
            <a:extLst>
              <a:ext uri="{FF2B5EF4-FFF2-40B4-BE49-F238E27FC236}">
                <a16:creationId xmlns:a16="http://schemas.microsoft.com/office/drawing/2014/main" id="{5AB2EA2D-6074-E2AF-436C-5223A26C411F}"/>
              </a:ext>
            </a:extLst>
          </p:cNvPr>
          <p:cNvSpPr/>
          <p:nvPr/>
        </p:nvSpPr>
        <p:spPr>
          <a:xfrm>
            <a:off x="3489246" y="8474787"/>
            <a:ext cx="2078708" cy="593982"/>
          </a:xfrm>
          <a:prstGeom prst="roundRect">
            <a:avLst>
              <a:gd name="adj" fmla="val 50000"/>
            </a:avLst>
          </a:prstGeom>
          <a:solidFill>
            <a:srgbClr val="0312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16000" tIns="72000" rIns="216000" bIns="72000" rtlCol="0" anchor="ctr">
            <a:spAutoFit/>
          </a:bodyPr>
          <a:lstStyle/>
          <a:p>
            <a:pPr algn="r"/>
            <a:r>
              <a:rPr lang="cs-CZ" dirty="0">
                <a:latin typeface="FK Grotesk Neue Black" panose="020B0604020202020204" charset="0"/>
              </a:rPr>
              <a:t>Go to </a:t>
            </a:r>
            <a:r>
              <a:rPr lang="cs-CZ" dirty="0" err="1">
                <a:latin typeface="FK Grotesk Neue Black" panose="020B0604020202020204" charset="0"/>
              </a:rPr>
              <a:t>course</a:t>
            </a:r>
            <a:endParaRPr lang="cs-CZ" dirty="0">
              <a:latin typeface="FK Grotesk Neue Black" panose="020B0604020202020204" charset="0"/>
            </a:endParaRPr>
          </a:p>
        </p:txBody>
      </p:sp>
      <p:sp>
        <p:nvSpPr>
          <p:cNvPr id="43" name="Obdélník: se zakulacenými rohy 42">
            <a:hlinkClick r:id="rId22"/>
            <a:extLst>
              <a:ext uri="{FF2B5EF4-FFF2-40B4-BE49-F238E27FC236}">
                <a16:creationId xmlns:a16="http://schemas.microsoft.com/office/drawing/2014/main" id="{6E3D7BA8-3E86-B2C7-AA69-F61850BB53C4}"/>
              </a:ext>
            </a:extLst>
          </p:cNvPr>
          <p:cNvSpPr/>
          <p:nvPr/>
        </p:nvSpPr>
        <p:spPr>
          <a:xfrm>
            <a:off x="9161950" y="8468610"/>
            <a:ext cx="2078708" cy="593982"/>
          </a:xfrm>
          <a:prstGeom prst="roundRect">
            <a:avLst>
              <a:gd name="adj" fmla="val 50000"/>
            </a:avLst>
          </a:prstGeom>
          <a:solidFill>
            <a:srgbClr val="0312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16000" tIns="72000" rIns="216000" bIns="72000" rtlCol="0" anchor="ctr">
            <a:spAutoFit/>
          </a:bodyPr>
          <a:lstStyle/>
          <a:p>
            <a:pPr algn="r"/>
            <a:r>
              <a:rPr lang="cs-CZ" dirty="0">
                <a:latin typeface="FK Grotesk Neue Black" panose="020B0604020202020204" charset="0"/>
              </a:rPr>
              <a:t>Go to </a:t>
            </a:r>
            <a:r>
              <a:rPr lang="cs-CZ" dirty="0" err="1">
                <a:latin typeface="FK Grotesk Neue Black" panose="020B0604020202020204" charset="0"/>
              </a:rPr>
              <a:t>course</a:t>
            </a:r>
            <a:endParaRPr lang="cs-CZ" dirty="0">
              <a:latin typeface="FK Grotesk Neue Black" panose="020B0604020202020204" charset="0"/>
            </a:endParaRPr>
          </a:p>
        </p:txBody>
      </p:sp>
      <p:sp>
        <p:nvSpPr>
          <p:cNvPr id="44" name="Obdélník: se zakulacenými rohy 43">
            <a:hlinkClick r:id="rId23"/>
            <a:extLst>
              <a:ext uri="{FF2B5EF4-FFF2-40B4-BE49-F238E27FC236}">
                <a16:creationId xmlns:a16="http://schemas.microsoft.com/office/drawing/2014/main" id="{56DEF6EE-B50F-AC02-F897-F961B5A7AACE}"/>
              </a:ext>
            </a:extLst>
          </p:cNvPr>
          <p:cNvSpPr/>
          <p:nvPr/>
        </p:nvSpPr>
        <p:spPr>
          <a:xfrm>
            <a:off x="14988715" y="8467587"/>
            <a:ext cx="2078708" cy="593982"/>
          </a:xfrm>
          <a:prstGeom prst="roundRect">
            <a:avLst>
              <a:gd name="adj" fmla="val 50000"/>
            </a:avLst>
          </a:prstGeom>
          <a:solidFill>
            <a:srgbClr val="0312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16000" tIns="72000" rIns="216000" bIns="72000" rtlCol="0" anchor="ctr">
            <a:spAutoFit/>
          </a:bodyPr>
          <a:lstStyle/>
          <a:p>
            <a:pPr algn="r"/>
            <a:r>
              <a:rPr lang="cs-CZ" dirty="0">
                <a:latin typeface="FK Grotesk Neue Black" panose="020B0604020202020204" charset="0"/>
              </a:rPr>
              <a:t>Go to </a:t>
            </a:r>
            <a:r>
              <a:rPr lang="cs-CZ" dirty="0" err="1">
                <a:latin typeface="FK Grotesk Neue Black" panose="020B0604020202020204" charset="0"/>
              </a:rPr>
              <a:t>course</a:t>
            </a:r>
            <a:endParaRPr lang="cs-CZ" dirty="0">
              <a:latin typeface="FK Grotesk Neue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288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286BF-C7FF-A7F1-F4A8-87450D739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ctangle 33874" descr="preencoded.png">
            <a:extLst>
              <a:ext uri="{FF2B5EF4-FFF2-40B4-BE49-F238E27FC236}">
                <a16:creationId xmlns:a16="http://schemas.microsoft.com/office/drawing/2014/main" id="{35008C62-2BC0-5A91-EFA5-1838287F4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62400" y="2287213"/>
            <a:ext cx="5307952" cy="7240852"/>
          </a:xfrm>
          <a:prstGeom prst="rect">
            <a:avLst/>
          </a:prstGeom>
        </p:spPr>
      </p:pic>
      <p:pic>
        <p:nvPicPr>
          <p:cNvPr id="8" name="Rectangle 33875" descr="preencoded.png">
            <a:extLst>
              <a:ext uri="{FF2B5EF4-FFF2-40B4-BE49-F238E27FC236}">
                <a16:creationId xmlns:a16="http://schemas.microsoft.com/office/drawing/2014/main" id="{C6B56DA1-664D-D8EB-05E7-4975AA262C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486925" y="2286231"/>
            <a:ext cx="5288902" cy="7240845"/>
          </a:xfrm>
          <a:prstGeom prst="rect">
            <a:avLst/>
          </a:prstGeom>
        </p:spPr>
      </p:pic>
      <p:pic>
        <p:nvPicPr>
          <p:cNvPr id="9" name="Frame 1000006686" descr="preencoded.png">
            <a:extLst>
              <a:ext uri="{FF2B5EF4-FFF2-40B4-BE49-F238E27FC236}">
                <a16:creationId xmlns:a16="http://schemas.microsoft.com/office/drawing/2014/main" id="{0A237BBA-C23D-11F4-2997-0866EE4C20C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219684" y="2773152"/>
            <a:ext cx="4677408" cy="1811387"/>
          </a:xfrm>
          <a:prstGeom prst="rect">
            <a:avLst/>
          </a:prstGeom>
        </p:spPr>
      </p:pic>
      <p:pic>
        <p:nvPicPr>
          <p:cNvPr id="10" name="Frame 1000006687" descr="preencoded.png">
            <a:extLst>
              <a:ext uri="{FF2B5EF4-FFF2-40B4-BE49-F238E27FC236}">
                <a16:creationId xmlns:a16="http://schemas.microsoft.com/office/drawing/2014/main" id="{E68CC836-2097-8E90-3F11-D8C8C615169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963249" y="2724576"/>
            <a:ext cx="4486908" cy="1811316"/>
          </a:xfrm>
          <a:prstGeom prst="rect">
            <a:avLst/>
          </a:prstGeom>
        </p:spPr>
      </p:pic>
      <p:sp>
        <p:nvSpPr>
          <p:cNvPr id="22" name="RFEM6 Masterclass">
            <a:extLst>
              <a:ext uri="{FF2B5EF4-FFF2-40B4-BE49-F238E27FC236}">
                <a16:creationId xmlns:a16="http://schemas.microsoft.com/office/drawing/2014/main" id="{49216832-744A-C75B-8F2C-797456F12186}"/>
              </a:ext>
            </a:extLst>
          </p:cNvPr>
          <p:cNvSpPr/>
          <p:nvPr/>
        </p:nvSpPr>
        <p:spPr>
          <a:xfrm rot="-600">
            <a:off x="1219684" y="2765868"/>
            <a:ext cx="4696018" cy="112191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50"/>
              </a:lnSpc>
            </a:pPr>
            <a:r>
              <a:rPr lang="en-US" sz="3600" dirty="0">
                <a:solidFill>
                  <a:srgbClr val="03123D"/>
                </a:solidFill>
                <a:latin typeface="FK Grotesk Neue Black" pitchFamily="34" charset="0"/>
                <a:ea typeface="FK Grotesk Neue Black" pitchFamily="34" charset="-122"/>
                <a:cs typeface="FK Grotesk Neue Black" pitchFamily="34" charset="-120"/>
              </a:rPr>
              <a:t>Eurocode </a:t>
            </a:r>
            <a:r>
              <a:rPr lang="cs-CZ" sz="3600" dirty="0">
                <a:solidFill>
                  <a:srgbClr val="03123D"/>
                </a:solidFill>
                <a:latin typeface="FK Grotesk Neue Black" pitchFamily="34" charset="0"/>
                <a:ea typeface="FK Grotesk Neue Black" pitchFamily="34" charset="-122"/>
                <a:cs typeface="FK Grotesk Neue Black" pitchFamily="34" charset="-120"/>
              </a:rPr>
              <a:t>5</a:t>
            </a:r>
            <a:br>
              <a:rPr lang="cs-CZ" sz="3600" dirty="0"/>
            </a:br>
            <a:r>
              <a:rPr lang="en-US" sz="3600" dirty="0">
                <a:solidFill>
                  <a:srgbClr val="03123D"/>
                </a:solidFill>
                <a:latin typeface="FK Grotesk Neue Black" pitchFamily="34" charset="0"/>
                <a:ea typeface="FK Grotesk Neue Black" pitchFamily="34" charset="-122"/>
                <a:cs typeface="FK Grotesk Neue Black" pitchFamily="34" charset="-120"/>
              </a:rPr>
              <a:t>Masterclass</a:t>
            </a:r>
            <a:endParaRPr lang="en-US" sz="3600" dirty="0"/>
          </a:p>
        </p:txBody>
      </p:sp>
      <p:sp>
        <p:nvSpPr>
          <p:cNvPr id="23" name="All you need to know for a start">
            <a:extLst>
              <a:ext uri="{FF2B5EF4-FFF2-40B4-BE49-F238E27FC236}">
                <a16:creationId xmlns:a16="http://schemas.microsoft.com/office/drawing/2014/main" id="{07556BE3-9AC2-7E33-20E4-CD284F1DB269}"/>
              </a:ext>
            </a:extLst>
          </p:cNvPr>
          <p:cNvSpPr/>
          <p:nvPr/>
        </p:nvSpPr>
        <p:spPr>
          <a:xfrm rot="-600">
            <a:off x="1219898" y="4007390"/>
            <a:ext cx="4348056" cy="5629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175"/>
              </a:lnSpc>
              <a:buNone/>
            </a:pPr>
            <a:r>
              <a:rPr lang="en-US" sz="1800" dirty="0">
                <a:solidFill>
                  <a:srgbClr val="03123D"/>
                </a:solidFill>
                <a:latin typeface="FK Grotesk Neue Medium" pitchFamily="34" charset="0"/>
                <a:ea typeface="FK Grotesk Neue Medium" pitchFamily="34" charset="-122"/>
                <a:cs typeface="FK Grotesk Neue Medium" pitchFamily="34" charset="-120"/>
              </a:rPr>
              <a:t>Deep Dive in Timber Design </a:t>
            </a:r>
            <a:br>
              <a:rPr lang="en-US" sz="1800" dirty="0">
                <a:solidFill>
                  <a:srgbClr val="03123D"/>
                </a:solidFill>
                <a:latin typeface="FK Grotesk Neue Medium" pitchFamily="34" charset="0"/>
                <a:ea typeface="FK Grotesk Neue Medium" pitchFamily="34" charset="-122"/>
                <a:cs typeface="FK Grotesk Neue Medium" pitchFamily="34" charset="-120"/>
              </a:rPr>
            </a:br>
            <a:r>
              <a:rPr lang="en-US" sz="1800" dirty="0">
                <a:solidFill>
                  <a:srgbClr val="03123D"/>
                </a:solidFill>
                <a:latin typeface="FK Grotesk Neue Medium" pitchFamily="34" charset="0"/>
                <a:ea typeface="FK Grotesk Neue Medium" pitchFamily="34" charset="-122"/>
                <a:cs typeface="FK Grotesk Neue Medium" pitchFamily="34" charset="-120"/>
              </a:rPr>
              <a:t>with RFEM 6!</a:t>
            </a:r>
          </a:p>
        </p:txBody>
      </p:sp>
      <p:sp>
        <p:nvSpPr>
          <p:cNvPr id="24" name="Eurocode 2Masterclass">
            <a:extLst>
              <a:ext uri="{FF2B5EF4-FFF2-40B4-BE49-F238E27FC236}">
                <a16:creationId xmlns:a16="http://schemas.microsoft.com/office/drawing/2014/main" id="{C543A419-AED2-C4AA-E1ED-A40B46A8F730}"/>
              </a:ext>
            </a:extLst>
          </p:cNvPr>
          <p:cNvSpPr/>
          <p:nvPr/>
        </p:nvSpPr>
        <p:spPr>
          <a:xfrm rot="-600">
            <a:off x="6963249" y="2717237"/>
            <a:ext cx="4505518" cy="112191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600" dirty="0">
                <a:solidFill>
                  <a:srgbClr val="03123D"/>
                </a:solidFill>
                <a:latin typeface="FK Grotesk Neue Black" pitchFamily="34" charset="0"/>
                <a:ea typeface="FK Grotesk Neue Black" pitchFamily="34" charset="-122"/>
                <a:cs typeface="FK Grotesk Neue Black" pitchFamily="34" charset="-120"/>
              </a:rPr>
              <a:t>Eurocode </a:t>
            </a:r>
            <a:r>
              <a:rPr lang="cs-CZ" sz="3600" dirty="0">
                <a:solidFill>
                  <a:srgbClr val="03123D"/>
                </a:solidFill>
                <a:latin typeface="FK Grotesk Neue Black" pitchFamily="34" charset="0"/>
                <a:ea typeface="FK Grotesk Neue Black" pitchFamily="34" charset="-122"/>
                <a:cs typeface="FK Grotesk Neue Black" pitchFamily="34" charset="-120"/>
              </a:rPr>
              <a:t>8</a:t>
            </a:r>
            <a:br>
              <a:rPr lang="cs-CZ" dirty="0"/>
            </a:br>
            <a:r>
              <a:rPr lang="en-US" sz="3600" dirty="0">
                <a:solidFill>
                  <a:srgbClr val="03123D"/>
                </a:solidFill>
                <a:latin typeface="FK Grotesk Neue Black" pitchFamily="34" charset="0"/>
                <a:ea typeface="FK Grotesk Neue Black" pitchFamily="34" charset="-122"/>
                <a:cs typeface="FK Grotesk Neue Black" pitchFamily="34" charset="-120"/>
              </a:rPr>
              <a:t>Masterclass</a:t>
            </a:r>
            <a:endParaRPr lang="en-US" sz="3600" dirty="0"/>
          </a:p>
        </p:txBody>
      </p:sp>
      <p:sp>
        <p:nvSpPr>
          <p:cNvPr id="25" name="Dive in Reinforced Concrete Design with RFEM 6">
            <a:extLst>
              <a:ext uri="{FF2B5EF4-FFF2-40B4-BE49-F238E27FC236}">
                <a16:creationId xmlns:a16="http://schemas.microsoft.com/office/drawing/2014/main" id="{BC6752DB-2CA0-8ED4-891F-08CE69DE0DBE}"/>
              </a:ext>
            </a:extLst>
          </p:cNvPr>
          <p:cNvSpPr/>
          <p:nvPr/>
        </p:nvSpPr>
        <p:spPr>
          <a:xfrm rot="-600">
            <a:off x="6963463" y="3959755"/>
            <a:ext cx="4505428" cy="56092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l">
              <a:lnSpc>
                <a:spcPts val="2175"/>
              </a:lnSpc>
              <a:buNone/>
            </a:pPr>
            <a:r>
              <a:rPr lang="en-US" sz="1800" dirty="0">
                <a:solidFill>
                  <a:srgbClr val="03123D"/>
                </a:solidFill>
                <a:latin typeface="FK Grotesk Neue Medium" pitchFamily="34" charset="0"/>
                <a:ea typeface="FK Grotesk Neue Medium" pitchFamily="34" charset="-122"/>
                <a:cs typeface="FK Grotesk Neue Medium" pitchFamily="34" charset="-120"/>
              </a:rPr>
              <a:t>Deep Dive into Earthquake Design with RFEM 6!</a:t>
            </a:r>
          </a:p>
        </p:txBody>
      </p:sp>
      <p:sp>
        <p:nvSpPr>
          <p:cNvPr id="26" name="Obdélník: se zakulacenými rohy 25">
            <a:hlinkClick r:id="rId9"/>
            <a:extLst>
              <a:ext uri="{FF2B5EF4-FFF2-40B4-BE49-F238E27FC236}">
                <a16:creationId xmlns:a16="http://schemas.microsoft.com/office/drawing/2014/main" id="{31E6AE40-2E37-71E4-B2B3-2D062400F72D}"/>
              </a:ext>
            </a:extLst>
          </p:cNvPr>
          <p:cNvSpPr/>
          <p:nvPr/>
        </p:nvSpPr>
        <p:spPr>
          <a:xfrm>
            <a:off x="3489246" y="8474787"/>
            <a:ext cx="2078708" cy="593982"/>
          </a:xfrm>
          <a:prstGeom prst="roundRect">
            <a:avLst>
              <a:gd name="adj" fmla="val 50000"/>
            </a:avLst>
          </a:prstGeom>
          <a:solidFill>
            <a:srgbClr val="0312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16000" tIns="72000" rIns="216000" bIns="72000" rtlCol="0" anchor="ctr">
            <a:spAutoFit/>
          </a:bodyPr>
          <a:lstStyle/>
          <a:p>
            <a:pPr algn="r"/>
            <a:r>
              <a:rPr lang="cs-CZ" dirty="0">
                <a:latin typeface="FK Grotesk Neue Black" panose="020B0604020202020204" charset="0"/>
              </a:rPr>
              <a:t>Go to </a:t>
            </a:r>
            <a:r>
              <a:rPr lang="cs-CZ" dirty="0" err="1">
                <a:latin typeface="FK Grotesk Neue Black" panose="020B0604020202020204" charset="0"/>
              </a:rPr>
              <a:t>course</a:t>
            </a:r>
            <a:endParaRPr lang="cs-CZ" dirty="0">
              <a:latin typeface="FK Grotesk Neue Black" panose="020B0604020202020204" charset="0"/>
            </a:endParaRPr>
          </a:p>
        </p:txBody>
      </p:sp>
      <p:sp>
        <p:nvSpPr>
          <p:cNvPr id="27" name="Obdélník: se zakulacenými rohy 26">
            <a:hlinkClick r:id="rId10"/>
            <a:extLst>
              <a:ext uri="{FF2B5EF4-FFF2-40B4-BE49-F238E27FC236}">
                <a16:creationId xmlns:a16="http://schemas.microsoft.com/office/drawing/2014/main" id="{4769BFB5-1AF6-429F-61C8-87879403786B}"/>
              </a:ext>
            </a:extLst>
          </p:cNvPr>
          <p:cNvSpPr/>
          <p:nvPr/>
        </p:nvSpPr>
        <p:spPr>
          <a:xfrm>
            <a:off x="9161950" y="8468610"/>
            <a:ext cx="2078708" cy="593982"/>
          </a:xfrm>
          <a:prstGeom prst="roundRect">
            <a:avLst>
              <a:gd name="adj" fmla="val 50000"/>
            </a:avLst>
          </a:prstGeom>
          <a:solidFill>
            <a:srgbClr val="0312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16000" tIns="72000" rIns="216000" bIns="72000" rtlCol="0" anchor="ctr">
            <a:spAutoFit/>
          </a:bodyPr>
          <a:lstStyle/>
          <a:p>
            <a:pPr algn="r"/>
            <a:r>
              <a:rPr lang="cs-CZ" dirty="0">
                <a:latin typeface="FK Grotesk Neue Black" panose="020B0604020202020204" charset="0"/>
              </a:rPr>
              <a:t>Go to </a:t>
            </a:r>
            <a:r>
              <a:rPr lang="cs-CZ" dirty="0" err="1">
                <a:latin typeface="FK Grotesk Neue Black" panose="020B0604020202020204" charset="0"/>
              </a:rPr>
              <a:t>course</a:t>
            </a:r>
            <a:endParaRPr lang="cs-CZ" dirty="0">
              <a:latin typeface="FK Grotesk Neue Black" panose="020B0604020202020204" charset="0"/>
            </a:endParaRPr>
          </a:p>
        </p:txBody>
      </p:sp>
      <p:sp>
        <p:nvSpPr>
          <p:cNvPr id="41" name="Today with">
            <a:extLst>
              <a:ext uri="{FF2B5EF4-FFF2-40B4-BE49-F238E27FC236}">
                <a16:creationId xmlns:a16="http://schemas.microsoft.com/office/drawing/2014/main" id="{2461B1EC-C9EE-8BA8-F0CE-D0201D76AF48}"/>
              </a:ext>
            </a:extLst>
          </p:cNvPr>
          <p:cNvSpPr/>
          <p:nvPr/>
        </p:nvSpPr>
        <p:spPr>
          <a:xfrm rot="-600">
            <a:off x="762133" y="853527"/>
            <a:ext cx="7172183" cy="826893"/>
          </a:xfrm>
          <a:prstGeom prst="rect">
            <a:avLst/>
          </a:prstGeom>
          <a:noFill/>
          <a:ln/>
        </p:spPr>
        <p:txBody>
          <a:bodyPr wrap="square" lIns="0" tIns="0" rIns="0" bIns="0" rtlCol="0" anchor="t" anchorCtr="0">
            <a:spAutoFit/>
          </a:bodyPr>
          <a:lstStyle/>
          <a:p>
            <a:pPr marL="0" indent="0">
              <a:lnSpc>
                <a:spcPts val="6525"/>
              </a:lnSpc>
              <a:buNone/>
            </a:pPr>
            <a:r>
              <a:rPr lang="cs-CZ" sz="5400" dirty="0">
                <a:solidFill>
                  <a:srgbClr val="03123D"/>
                </a:solidFill>
                <a:latin typeface="FK Grotesk Neue Black" pitchFamily="34" charset="0"/>
              </a:rPr>
              <a:t>Online </a:t>
            </a:r>
            <a:r>
              <a:rPr lang="cs-CZ" sz="5400" dirty="0" err="1">
                <a:solidFill>
                  <a:srgbClr val="03123D"/>
                </a:solidFill>
                <a:latin typeface="FK Grotesk Neue Black" pitchFamily="34" charset="0"/>
              </a:rPr>
              <a:t>Courses</a:t>
            </a:r>
            <a:endParaRPr lang="en-US" sz="5400" dirty="0"/>
          </a:p>
        </p:txBody>
      </p:sp>
      <p:pic>
        <p:nvPicPr>
          <p:cNvPr id="2" name="Picture 30" descr="A blue box with a structure on it&#10;&#10;AI-generated content may be incorrect.">
            <a:extLst>
              <a:ext uri="{FF2B5EF4-FFF2-40B4-BE49-F238E27FC236}">
                <a16:creationId xmlns:a16="http://schemas.microsoft.com/office/drawing/2014/main" id="{8F9F8195-7C42-0282-6261-EC454E504F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662" y="4144164"/>
            <a:ext cx="6643602" cy="4650521"/>
          </a:xfrm>
          <a:prstGeom prst="rect">
            <a:avLst/>
          </a:prstGeom>
        </p:spPr>
      </p:pic>
      <p:pic>
        <p:nvPicPr>
          <p:cNvPr id="29" name="Picture 34" descr="A qr code with blue dots&#10;&#10;AI-generated content may be incorrect.">
            <a:extLst>
              <a:ext uri="{FF2B5EF4-FFF2-40B4-BE49-F238E27FC236}">
                <a16:creationId xmlns:a16="http://schemas.microsoft.com/office/drawing/2014/main" id="{85D177A7-3A48-3053-856F-CB8F40DD3A9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19586" y="7895445"/>
            <a:ext cx="1180458" cy="1180089"/>
          </a:xfrm>
          <a:prstGeom prst="rect">
            <a:avLst/>
          </a:prstGeom>
        </p:spPr>
      </p:pic>
      <p:pic>
        <p:nvPicPr>
          <p:cNvPr id="30" name="Picture 19" descr="A blue box with a rainbow colored box">
            <a:extLst>
              <a:ext uri="{FF2B5EF4-FFF2-40B4-BE49-F238E27FC236}">
                <a16:creationId xmlns:a16="http://schemas.microsoft.com/office/drawing/2014/main" id="{9ECBED86-A9A4-9318-5CF9-AF8450DB078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97811" y="4444380"/>
            <a:ext cx="5221919" cy="3930994"/>
          </a:xfrm>
          <a:prstGeom prst="rect">
            <a:avLst/>
          </a:prstGeom>
        </p:spPr>
      </p:pic>
      <p:pic>
        <p:nvPicPr>
          <p:cNvPr id="49" name="Picture 36" descr="A qr code with blue dots&#10;&#10;AI-generated content may be incorrect.">
            <a:extLst>
              <a:ext uri="{FF2B5EF4-FFF2-40B4-BE49-F238E27FC236}">
                <a16:creationId xmlns:a16="http://schemas.microsoft.com/office/drawing/2014/main" id="{9BAD489B-8382-51C5-8CD9-36C525BEB3E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62150" y="7895445"/>
            <a:ext cx="1183040" cy="1180090"/>
          </a:xfrm>
          <a:prstGeom prst="rect">
            <a:avLst/>
          </a:prstGeom>
        </p:spPr>
      </p:pic>
      <p:pic>
        <p:nvPicPr>
          <p:cNvPr id="51" name="Obrázek 50" descr="Obsah obrázku Grafika, klipart, symbol, design&#10;&#10;Obsah generovaný pomocí AI může být nesprávný.">
            <a:extLst>
              <a:ext uri="{FF2B5EF4-FFF2-40B4-BE49-F238E27FC236}">
                <a16:creationId xmlns:a16="http://schemas.microsoft.com/office/drawing/2014/main" id="{A59006E5-9E8C-7F4A-A1CB-DB05BE4FE3C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154300" y="3141212"/>
            <a:ext cx="5653473" cy="565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66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9DB4D-F4A0-08C2-1B38-24754B297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Obrázek 45" descr="Obsah obrázku mrak, obloha, venku, mrakodrap&#10;&#10;Obsah generovaný pomocí AI může být nesprávný.">
            <a:extLst>
              <a:ext uri="{FF2B5EF4-FFF2-40B4-BE49-F238E27FC236}">
                <a16:creationId xmlns:a16="http://schemas.microsoft.com/office/drawing/2014/main" id="{F548FE32-46B7-082A-8BDF-763D0FEE3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9" name="Obrázek 28" descr="Obsah obrázku venku, obloha, voda, loď&#10;&#10;Obsah generovaný pomocí AI může být nesprávný.">
            <a:extLst>
              <a:ext uri="{FF2B5EF4-FFF2-40B4-BE49-F238E27FC236}">
                <a16:creationId xmlns:a16="http://schemas.microsoft.com/office/drawing/2014/main" id="{A9263743-806B-309C-D910-5CEDD4E6D7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389" b="14613"/>
          <a:stretch>
            <a:fillRect/>
          </a:stretch>
        </p:blipFill>
        <p:spPr>
          <a:xfrm>
            <a:off x="11545615" y="0"/>
            <a:ext cx="6074563" cy="10287000"/>
          </a:xfrm>
          <a:prstGeom prst="rect">
            <a:avLst/>
          </a:prstGeom>
        </p:spPr>
      </p:pic>
      <p:sp>
        <p:nvSpPr>
          <p:cNvPr id="30" name="Today with">
            <a:extLst>
              <a:ext uri="{FF2B5EF4-FFF2-40B4-BE49-F238E27FC236}">
                <a16:creationId xmlns:a16="http://schemas.microsoft.com/office/drawing/2014/main" id="{1BEBDF4E-455C-840A-1B64-BFAAC5FA351F}"/>
              </a:ext>
            </a:extLst>
          </p:cNvPr>
          <p:cNvSpPr/>
          <p:nvPr/>
        </p:nvSpPr>
        <p:spPr>
          <a:xfrm rot="-600">
            <a:off x="762299" y="853304"/>
            <a:ext cx="9734016" cy="2709896"/>
          </a:xfrm>
          <a:prstGeom prst="rect">
            <a:avLst/>
          </a:prstGeom>
          <a:noFill/>
          <a:ln/>
        </p:spPr>
        <p:txBody>
          <a:bodyPr wrap="square" lIns="0" tIns="0" rIns="0" bIns="0" rtlCol="0" anchor="t" anchorCtr="0">
            <a:noAutofit/>
          </a:bodyPr>
          <a:lstStyle/>
          <a:p>
            <a:pPr marL="0" indent="0">
              <a:lnSpc>
                <a:spcPts val="6525"/>
              </a:lnSpc>
              <a:buNone/>
            </a:pPr>
            <a:r>
              <a:rPr lang="en-US" sz="5400" dirty="0">
                <a:solidFill>
                  <a:srgbClr val="03123D"/>
                </a:solidFill>
                <a:latin typeface="FK Grotesk Neue Black" pitchFamily="34" charset="0"/>
              </a:rPr>
              <a:t>Submit your customer</a:t>
            </a:r>
            <a:br>
              <a:rPr lang="cs-CZ" sz="5400" dirty="0">
                <a:solidFill>
                  <a:srgbClr val="03123D"/>
                </a:solidFill>
                <a:latin typeface="FK Grotesk Neue Black" pitchFamily="34" charset="0"/>
              </a:rPr>
            </a:br>
            <a:r>
              <a:rPr lang="en-US" sz="5400" dirty="0">
                <a:solidFill>
                  <a:srgbClr val="03123D"/>
                </a:solidFill>
                <a:latin typeface="FK Grotesk Neue Black" pitchFamily="34" charset="0"/>
              </a:rPr>
              <a:t>project and receive </a:t>
            </a:r>
            <a:br>
              <a:rPr lang="cs-CZ" sz="5400" dirty="0">
                <a:solidFill>
                  <a:srgbClr val="03123D"/>
                </a:solidFill>
                <a:latin typeface="FK Grotesk Neue Black" pitchFamily="34" charset="0"/>
              </a:rPr>
            </a:br>
            <a:r>
              <a:rPr lang="en-US" sz="5400" dirty="0">
                <a:solidFill>
                  <a:srgbClr val="03123D"/>
                </a:solidFill>
                <a:latin typeface="FK Grotesk Neue Black" pitchFamily="34" charset="0"/>
              </a:rPr>
              <a:t>a free online course!</a:t>
            </a:r>
            <a:endParaRPr lang="en-US" sz="5400" dirty="0"/>
          </a:p>
        </p:txBody>
      </p:sp>
      <p:pic>
        <p:nvPicPr>
          <p:cNvPr id="33" name="Grafický objekt 32">
            <a:extLst>
              <a:ext uri="{FF2B5EF4-FFF2-40B4-BE49-F238E27FC236}">
                <a16:creationId xmlns:a16="http://schemas.microsoft.com/office/drawing/2014/main" id="{9C770694-137E-D174-1CA4-53463E9F7C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2062" y="9385300"/>
            <a:ext cx="2286000" cy="342900"/>
          </a:xfrm>
          <a:prstGeom prst="rect">
            <a:avLst/>
          </a:prstGeom>
        </p:spPr>
      </p:pic>
      <p:pic>
        <p:nvPicPr>
          <p:cNvPr id="34" name="Grafický objekt 33">
            <a:extLst>
              <a:ext uri="{FF2B5EF4-FFF2-40B4-BE49-F238E27FC236}">
                <a16:creationId xmlns:a16="http://schemas.microsoft.com/office/drawing/2014/main" id="{0237A359-9360-BD02-5A62-8CB051FB5F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62400" y="9331325"/>
            <a:ext cx="1600200" cy="390525"/>
          </a:xfrm>
          <a:prstGeom prst="rect">
            <a:avLst/>
          </a:prstGeom>
        </p:spPr>
      </p:pic>
      <p:pic>
        <p:nvPicPr>
          <p:cNvPr id="35" name="Grafický objekt 34">
            <a:extLst>
              <a:ext uri="{FF2B5EF4-FFF2-40B4-BE49-F238E27FC236}">
                <a16:creationId xmlns:a16="http://schemas.microsoft.com/office/drawing/2014/main" id="{1F14F772-686D-EDCF-1C42-74BA20801C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04025" y="9205946"/>
            <a:ext cx="1352550" cy="457200"/>
          </a:xfrm>
          <a:prstGeom prst="rect">
            <a:avLst/>
          </a:prstGeom>
        </p:spPr>
      </p:pic>
      <p:pic>
        <p:nvPicPr>
          <p:cNvPr id="36" name="Grafický objekt 35">
            <a:extLst>
              <a:ext uri="{FF2B5EF4-FFF2-40B4-BE49-F238E27FC236}">
                <a16:creationId xmlns:a16="http://schemas.microsoft.com/office/drawing/2014/main" id="{20D8E0E2-5FD2-E841-0147-F415E4C21F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398000" y="9331325"/>
            <a:ext cx="1762125" cy="323850"/>
          </a:xfrm>
          <a:prstGeom prst="rect">
            <a:avLst/>
          </a:prstGeom>
        </p:spPr>
      </p:pic>
      <p:pic>
        <p:nvPicPr>
          <p:cNvPr id="37" name="Grafický objekt 36">
            <a:extLst>
              <a:ext uri="{FF2B5EF4-FFF2-40B4-BE49-F238E27FC236}">
                <a16:creationId xmlns:a16="http://schemas.microsoft.com/office/drawing/2014/main" id="{C25A8FA6-6FBC-4A50-4984-AFA5D25812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166600" y="9301196"/>
            <a:ext cx="1600200" cy="266700"/>
          </a:xfrm>
          <a:prstGeom prst="rect">
            <a:avLst/>
          </a:prstGeom>
        </p:spPr>
      </p:pic>
      <p:sp>
        <p:nvSpPr>
          <p:cNvPr id="40" name="Obdélník: se zakulacenými rohy 39">
            <a:extLst>
              <a:ext uri="{FF2B5EF4-FFF2-40B4-BE49-F238E27FC236}">
                <a16:creationId xmlns:a16="http://schemas.microsoft.com/office/drawing/2014/main" id="{00A308A1-28C1-A2E4-612A-0EE1C7183FB8}"/>
              </a:ext>
            </a:extLst>
          </p:cNvPr>
          <p:cNvSpPr/>
          <p:nvPr/>
        </p:nvSpPr>
        <p:spPr>
          <a:xfrm>
            <a:off x="762062" y="4881514"/>
            <a:ext cx="9592545" cy="3775157"/>
          </a:xfrm>
          <a:prstGeom prst="roundRect">
            <a:avLst>
              <a:gd name="adj" fmla="val 6903"/>
            </a:avLst>
          </a:prstGeom>
          <a:solidFill>
            <a:srgbClr val="0312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1" name="Grafický objekt 40">
            <a:extLst>
              <a:ext uri="{FF2B5EF4-FFF2-40B4-BE49-F238E27FC236}">
                <a16:creationId xmlns:a16="http://schemas.microsoft.com/office/drawing/2014/main" id="{A5EDE320-8F52-FE0D-6EEE-191FDEEC710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964965" y="5316426"/>
            <a:ext cx="2914650" cy="2914650"/>
          </a:xfrm>
          <a:prstGeom prst="rect">
            <a:avLst/>
          </a:prstGeom>
        </p:spPr>
      </p:pic>
      <p:pic>
        <p:nvPicPr>
          <p:cNvPr id="42" name="Grafický objekt 41">
            <a:hlinkClick r:id="rId17"/>
            <a:extLst>
              <a:ext uri="{FF2B5EF4-FFF2-40B4-BE49-F238E27FC236}">
                <a16:creationId xmlns:a16="http://schemas.microsoft.com/office/drawing/2014/main" id="{425EBEB6-94B1-04AF-97E8-6CC3A35149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350962" y="7402512"/>
            <a:ext cx="676275" cy="676275"/>
          </a:xfrm>
          <a:prstGeom prst="rect">
            <a:avLst/>
          </a:prstGeom>
        </p:spPr>
      </p:pic>
      <p:sp>
        <p:nvSpPr>
          <p:cNvPr id="43" name="You get a live product demonstration on our booth 133 in Hall C3 showing the latest developments in our structural analysis programs You can benefit from the long-standing know-how of absolute experts in the areas of reinforced concrete structures steel s">
            <a:extLst>
              <a:ext uri="{FF2B5EF4-FFF2-40B4-BE49-F238E27FC236}">
                <a16:creationId xmlns:a16="http://schemas.microsoft.com/office/drawing/2014/main" id="{271FEFB4-6574-1034-8E8B-1448BA1594DE}"/>
              </a:ext>
            </a:extLst>
          </p:cNvPr>
          <p:cNvSpPr/>
          <p:nvPr/>
        </p:nvSpPr>
        <p:spPr>
          <a:xfrm rot="-600">
            <a:off x="1351284" y="5356705"/>
            <a:ext cx="5070083" cy="17735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250" dirty="0">
                <a:solidFill>
                  <a:schemeClr val="bg1"/>
                </a:solidFill>
                <a:latin typeface="FK Grotesk Neue Medium" pitchFamily="34" charset="0"/>
                <a:ea typeface="FK Grotesk Neue Medium" pitchFamily="34" charset="-122"/>
                <a:cs typeface="FK Grotesk Neue Medium" pitchFamily="34" charset="-120"/>
              </a:rPr>
              <a:t>For each published project, you will receive a voucher for an Online Course on RFEM 6, Eurocode 2, Eurocode 3, Eurocode 5, or Eurocode 8, valued at 199 - 399€.</a:t>
            </a:r>
            <a:endParaRPr lang="en-US" sz="2250" dirty="0">
              <a:solidFill>
                <a:schemeClr val="bg1"/>
              </a:solidFill>
            </a:endParaRPr>
          </a:p>
        </p:txBody>
      </p:sp>
      <p:sp>
        <p:nvSpPr>
          <p:cNvPr id="44" name="You get a live product demonstration on our booth 133 in Hall C3 showing the latest developments in our structural analysis programs You can benefit from the long-standing know-how of absolute experts in the areas of reinforced concrete structures steel s">
            <a:hlinkClick r:id="rId17"/>
            <a:extLst>
              <a:ext uri="{FF2B5EF4-FFF2-40B4-BE49-F238E27FC236}">
                <a16:creationId xmlns:a16="http://schemas.microsoft.com/office/drawing/2014/main" id="{969E43D9-3454-5899-93BF-73C7929F432C}"/>
              </a:ext>
            </a:extLst>
          </p:cNvPr>
          <p:cNvSpPr/>
          <p:nvPr/>
        </p:nvSpPr>
        <p:spPr>
          <a:xfrm rot="-600">
            <a:off x="2171381" y="7592870"/>
            <a:ext cx="2914591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ts val="2475"/>
              </a:lnSpc>
              <a:buNone/>
            </a:pPr>
            <a:r>
              <a:rPr lang="en-US" sz="2250" dirty="0">
                <a:solidFill>
                  <a:schemeClr val="bg1"/>
                </a:solidFill>
                <a:latin typeface="FK Grotesk Neue Black" panose="020B0604020202020204" charset="0"/>
                <a:ea typeface="FK Grotesk Neue Medium" pitchFamily="34" charset="-122"/>
                <a:cs typeface="FK Grotesk Neue Medium" pitchFamily="34" charset="-120"/>
              </a:rPr>
              <a:t>Submit your Project</a:t>
            </a:r>
            <a:endParaRPr lang="en-US" sz="2250" dirty="0">
              <a:solidFill>
                <a:schemeClr val="bg1"/>
              </a:solidFill>
              <a:latin typeface="FK Grotesk Neue Black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119603"/>
      </p:ext>
    </p:extLst>
  </p:cSld>
  <p:clrMapOvr>
    <a:masterClrMapping/>
  </p:clrMapOvr>
</p:sld>
</file>

<file path=ppt/theme/theme1.xml><?xml version="1.0" encoding="utf-8"?>
<a:theme xmlns:a="http://schemas.openxmlformats.org/drawingml/2006/main" name="Vlastní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445</Words>
  <Application>Microsoft Office PowerPoint</Application>
  <PresentationFormat>Benutzerdefiniert</PresentationFormat>
  <Paragraphs>124</Paragraphs>
  <Slides>12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8" baseType="lpstr">
      <vt:lpstr>FK Grotesk Neue</vt:lpstr>
      <vt:lpstr>FK Grotesk Neue Medium</vt:lpstr>
      <vt:lpstr>FK Grotesk Neue Black</vt:lpstr>
      <vt:lpstr>Calibri</vt:lpstr>
      <vt:lpstr>Arial</vt:lpstr>
      <vt:lpstr>Vlastní návrh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Andreas Hörold</cp:lastModifiedBy>
  <cp:revision>320</cp:revision>
  <dcterms:created xsi:type="dcterms:W3CDTF">2025-07-28T15:38:28Z</dcterms:created>
  <dcterms:modified xsi:type="dcterms:W3CDTF">2026-01-26T11:04:25Z</dcterms:modified>
</cp:coreProperties>
</file>