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0" r:id="rId1"/>
  </p:sldMasterIdLst>
  <p:notesMasterIdLst>
    <p:notesMasterId r:id="rId12"/>
  </p:notesMasterIdLst>
  <p:sldIdLst>
    <p:sldId id="359" r:id="rId2"/>
    <p:sldId id="460" r:id="rId3"/>
    <p:sldId id="360" r:id="rId4"/>
    <p:sldId id="338" r:id="rId5"/>
    <p:sldId id="461" r:id="rId6"/>
    <p:sldId id="353" r:id="rId7"/>
    <p:sldId id="366" r:id="rId8"/>
    <p:sldId id="462" r:id="rId9"/>
    <p:sldId id="364" r:id="rId10"/>
    <p:sldId id="365" r:id="rId11"/>
  </p:sldIdLst>
  <p:sldSz cx="18288000" cy="10287000"/>
  <p:notesSz cx="10287000" cy="18288000"/>
  <p:embeddedFontLst>
    <p:embeddedFont>
      <p:font typeface="FK Grotesk Neue" panose="020B0503020202020203" pitchFamily="34" charset="0"/>
      <p:regular r:id="rId13"/>
      <p:bold r:id="rId14"/>
      <p:italic r:id="rId15"/>
    </p:embeddedFont>
    <p:embeddedFont>
      <p:font typeface="FK Grotesk Neue Black" panose="020B0A03020202020203" pitchFamily="34" charset="0"/>
      <p:bold r:id="rId16"/>
    </p:embeddedFont>
    <p:embeddedFont>
      <p:font typeface="FK Grotesk Neue Medium" panose="020B0603020202020203" pitchFamily="34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23D"/>
    <a:srgbClr val="41D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1" autoAdjust="0"/>
    <p:restoredTop sz="94660"/>
  </p:normalViewPr>
  <p:slideViewPr>
    <p:cSldViewPr snapToGrid="0">
      <p:cViewPr varScale="1">
        <p:scale>
          <a:sx n="98" d="100"/>
          <a:sy n="98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mens Gutmann" userId="418e5291-1c61-4663-9133-a9de945c8df5" providerId="ADAL" clId="{19982828-4787-4A25-B83B-EB83721BD37C}"/>
    <pc:docChg chg="delSld">
      <pc:chgData name="Clemens Gutmann" userId="418e5291-1c61-4663-9133-a9de945c8df5" providerId="ADAL" clId="{19982828-4787-4A25-B83B-EB83721BD37C}" dt="2026-07-07T07:46:59.175" v="0" actId="2696"/>
      <pc:docMkLst>
        <pc:docMk/>
      </pc:docMkLst>
      <pc:sldChg chg="del">
        <pc:chgData name="Clemens Gutmann" userId="418e5291-1c61-4663-9133-a9de945c8df5" providerId="ADAL" clId="{19982828-4787-4A25-B83B-EB83721BD37C}" dt="2026-07-07T07:46:59.175" v="0" actId="2696"/>
        <pc:sldMkLst>
          <pc:docMk/>
          <pc:sldMk cId="357254102" sldId="458"/>
        </pc:sldMkLst>
      </pc:sldChg>
      <pc:sldChg chg="del">
        <pc:chgData name="Clemens Gutmann" userId="418e5291-1c61-4663-9133-a9de945c8df5" providerId="ADAL" clId="{19982828-4787-4A25-B83B-EB83721BD37C}" dt="2026-07-07T07:46:59.175" v="0" actId="2696"/>
        <pc:sldMkLst>
          <pc:docMk/>
          <pc:sldMk cId="1559253435" sldId="4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06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6678F-24F8-C8D2-651F-E88D7746D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00F4-5587-DC9A-D637-6F8E4CD59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DAAAC-2A1E-0970-C175-ED60BAB40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34DBC-6FA8-EF3D-79C0-99327FA35E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43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125EB-C1CE-90FB-95C6-6EA83F8A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2CEE4-E7F1-DD6C-21A0-52D32E091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AE2187-5443-86B7-3CEB-EA3146C6F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D5484-B6D8-76ED-38CC-9179440B5F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88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3878-A70B-8195-CFBD-4E9537D8F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A71DEC-D97A-3F39-148F-CD414F74D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8FC3E2-14D4-34B0-8038-F644F4C17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959ED-2EB2-3FB2-C566-3AC8B229E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0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0932-C22D-0FE5-0D5A-408647EF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D07A5-FD19-EEE2-46FE-558D3FB58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54051-32B9-B68E-F604-B0A142EBC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476E5-26EE-CF9C-3C4C-9D1B2F0B4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96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97C3A-6F04-1632-60EF-9A6F3FB73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C891-DDA8-2D09-EC0E-5819D6344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706BB3-E01B-F544-F317-5FB544895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8C2A2-E009-3F3D-F5F5-F32B48391D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00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1964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592F1-9C71-2DE6-DB81-06A5E6AF2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F0BEE-5544-0410-9249-78CCDC231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446767-74B7-652A-CEE8-AC9594378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C5E29-0DE0-F652-2A24-8C264205B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9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A6D7292-55D3-6CF7-C2A1-362F34D71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87828" y="9709583"/>
            <a:ext cx="1899592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1">
                <a:solidFill>
                  <a:srgbClr val="03123D"/>
                </a:solidFill>
                <a:latin typeface="FK Grotesk Neue" panose="020B0503020202020203" pitchFamily="34" charset="0"/>
              </a:defRPr>
            </a:lvl1pPr>
          </a:lstStyle>
          <a:p>
            <a:fld id="{AD803CDF-7C88-4892-852F-371C05DEB212}" type="slidenum">
              <a:rPr lang="cs-CZ" smtClean="0"/>
              <a:pPr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74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65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30E1-B4CC-634C-ED82-DCDCD2683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70795" y="397143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3C96E-EDB4-42D8-B13A-B5F85F63A8BE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48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15.sv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hyperlink" Target="https://www.dlubal.com/en/support-and-learning/learning/online-courses/000003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www.dlubal.com/en/support-and-learning/learning/online-courses/000002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svg"/><Relationship Id="rId15" Type="http://schemas.openxmlformats.org/officeDocument/2006/relationships/hyperlink" Target="https://www.dlubal.com/en/support-and-learning/learning/online-courses/000004" TargetMode="External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lubal.com/en/support-and-learning/learning/online-courses/000024" TargetMode="External"/><Relationship Id="rId13" Type="http://schemas.openxmlformats.org/officeDocument/2006/relationships/image" Target="../media/image31.png"/><Relationship Id="rId3" Type="http://schemas.openxmlformats.org/officeDocument/2006/relationships/image" Target="../media/image16.svg"/><Relationship Id="rId7" Type="http://schemas.openxmlformats.org/officeDocument/2006/relationships/hyperlink" Target="https://www.dlubal.com/en/support-and-learning/learning/online-courses/000008" TargetMode="External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9.png"/><Relationship Id="rId5" Type="http://schemas.openxmlformats.org/officeDocument/2006/relationships/image" Target="../media/image21.png"/><Relationship Id="rId10" Type="http://schemas.openxmlformats.org/officeDocument/2006/relationships/image" Target="../media/image28.svg"/><Relationship Id="rId4" Type="http://schemas.openxmlformats.org/officeDocument/2006/relationships/image" Target="../media/image17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hyperlink" Target="https://www.dlubal.com/en/downloads-and-information/references/submit-customer-project" TargetMode="External"/><Relationship Id="rId5" Type="http://schemas.openxmlformats.org/officeDocument/2006/relationships/image" Target="../media/image35.svg"/><Relationship Id="rId10" Type="http://schemas.openxmlformats.org/officeDocument/2006/relationships/image" Target="../media/image40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hyperlink" Target="https://www.dlubal.com/en/downloads-and-information/dlubal-free-zone/free-structural-analysis-software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12" Type="http://schemas.openxmlformats.org/officeDocument/2006/relationships/image" Target="../media/image51.svg"/><Relationship Id="rId17" Type="http://schemas.openxmlformats.org/officeDocument/2006/relationships/hyperlink" Target="https://www.dlubal.com/en/cross-section-properties/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www.dlubal.com/en/solutions/online-services/snow-wind-seismic-load-map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5" Type="http://schemas.openxmlformats.org/officeDocument/2006/relationships/hyperlink" Target="https://www.dlubal.com/en/downloads-and-information/examples-and-tutorials/models-to-download" TargetMode="External"/><Relationship Id="rId10" Type="http://schemas.openxmlformats.org/officeDocument/2006/relationships/image" Target="../media/image49.svg"/><Relationship Id="rId4" Type="http://schemas.openxmlformats.org/officeDocument/2006/relationships/image" Target="../media/image43.svg"/><Relationship Id="rId9" Type="http://schemas.openxmlformats.org/officeDocument/2006/relationships/image" Target="../media/image48.svg"/><Relationship Id="rId14" Type="http://schemas.openxmlformats.org/officeDocument/2006/relationships/hyperlink" Target="https://community.dlubal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svg"/><Relationship Id="rId12" Type="http://schemas.openxmlformats.org/officeDocument/2006/relationships/image" Target="../media/image62.png"/><Relationship Id="rId2" Type="http://schemas.openxmlformats.org/officeDocument/2006/relationships/image" Target="../media/image5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sv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2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36B84-67A2-33A3-6769-E19A9DC80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wwdlubalcom">
            <a:extLst>
              <a:ext uri="{FF2B5EF4-FFF2-40B4-BE49-F238E27FC236}">
                <a16:creationId xmlns:a16="http://schemas.microsoft.com/office/drawing/2014/main" id="{7EFC9259-B2CF-C6FC-C9B7-9CC87E55732F}"/>
              </a:ext>
            </a:extLst>
          </p:cNvPr>
          <p:cNvSpPr/>
          <p:nvPr/>
        </p:nvSpPr>
        <p:spPr>
          <a:xfrm rot="-600">
            <a:off x="763572" y="9041742"/>
            <a:ext cx="3143335" cy="486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de-DE" sz="3000" noProof="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www.dlubal.com</a:t>
            </a:r>
            <a:endParaRPr lang="de-DE" sz="3000" noProof="0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6E8EDEF-9F6E-4DA6-956D-6A7E66636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de-DE" noProof="0" smtClean="0"/>
              <a:pPr/>
              <a:t>1</a:t>
            </a:fld>
            <a:endParaRPr lang="de-DE" noProof="0" dirty="0"/>
          </a:p>
        </p:txBody>
      </p:sp>
      <p:pic>
        <p:nvPicPr>
          <p:cNvPr id="10" name="Group 1000004439" descr="preencoded.png">
            <a:extLst>
              <a:ext uri="{FF2B5EF4-FFF2-40B4-BE49-F238E27FC236}">
                <a16:creationId xmlns:a16="http://schemas.microsoft.com/office/drawing/2014/main" id="{AE908D5D-A26B-4967-D44A-C155946B5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4270" y="1697436"/>
            <a:ext cx="3114934" cy="744037"/>
          </a:xfrm>
          <a:prstGeom prst="rect">
            <a:avLst/>
          </a:prstGeom>
        </p:spPr>
      </p:pic>
      <p:sp>
        <p:nvSpPr>
          <p:cNvPr id="11" name="name_9 Special Features in RFEM6 You Should Know">
            <a:extLst>
              <a:ext uri="{FF2B5EF4-FFF2-40B4-BE49-F238E27FC236}">
                <a16:creationId xmlns:a16="http://schemas.microsoft.com/office/drawing/2014/main" id="{3308DE92-28A3-92D3-3C22-855CE0BBF162}"/>
              </a:ext>
            </a:extLst>
          </p:cNvPr>
          <p:cNvSpPr/>
          <p:nvPr/>
        </p:nvSpPr>
        <p:spPr>
          <a:xfrm rot="21599400">
            <a:off x="762660" y="3112852"/>
            <a:ext cx="6266798" cy="5367597"/>
          </a:xfrm>
          <a:prstGeom prst="rect">
            <a:avLst/>
          </a:prstGeom>
          <a:noFill/>
          <a:ln/>
        </p:spPr>
        <p:txBody>
          <a:bodyPr wrap="square" lIns="0" tIns="0" rIns="0" bIns="0" rtlCol="0" anchor="b" anchorCtr="0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6200" noProof="0" dirty="0">
                <a:solidFill>
                  <a:srgbClr val="FFFFFF"/>
                </a:solidFill>
                <a:latin typeface="FK Grotesk Neue Black"/>
                <a:ea typeface="FK Grotesk Neue Black" pitchFamily="34" charset="-122"/>
                <a:cs typeface="FK Grotesk Neue Black" pitchFamily="34" charset="-120"/>
              </a:rPr>
              <a:t>Determining Wind Loads on Small Buildings</a:t>
            </a:r>
            <a:endParaRPr lang="de-DE" sz="6200" noProof="0" dirty="0">
              <a:latin typeface="FK Grotesk Neue Black"/>
              <a:ea typeface="Calibri"/>
              <a:cs typeface="Calibri"/>
            </a:endParaRPr>
          </a:p>
        </p:txBody>
      </p:sp>
      <p:sp>
        <p:nvSpPr>
          <p:cNvPr id="14" name="RFEM">
            <a:extLst>
              <a:ext uri="{FF2B5EF4-FFF2-40B4-BE49-F238E27FC236}">
                <a16:creationId xmlns:a16="http://schemas.microsoft.com/office/drawing/2014/main" id="{CB667A56-3E61-1968-9874-5DFC55CF8037}"/>
              </a:ext>
            </a:extLst>
          </p:cNvPr>
          <p:cNvSpPr/>
          <p:nvPr/>
        </p:nvSpPr>
        <p:spPr>
          <a:xfrm rot="-600">
            <a:off x="16592550" y="9915655"/>
            <a:ext cx="960076" cy="238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de-DE" sz="1721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RFEM</a:t>
            </a:r>
            <a:endParaRPr lang="de-DE" sz="1721" noProof="0" dirty="0"/>
          </a:p>
        </p:txBody>
      </p:sp>
      <p:pic>
        <p:nvPicPr>
          <p:cNvPr id="15" name="Frame 1000006743" descr="preencoded.png">
            <a:extLst>
              <a:ext uri="{FF2B5EF4-FFF2-40B4-BE49-F238E27FC236}">
                <a16:creationId xmlns:a16="http://schemas.microsoft.com/office/drawing/2014/main" id="{CA7D7325-C70B-4538-A560-DEDB34DC74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135" y="772490"/>
            <a:ext cx="1724221" cy="562583"/>
          </a:xfrm>
          <a:prstGeom prst="rect">
            <a:avLst/>
          </a:prstGeom>
        </p:spPr>
      </p:pic>
      <p:sp>
        <p:nvSpPr>
          <p:cNvPr id="16" name="Webinar">
            <a:extLst>
              <a:ext uri="{FF2B5EF4-FFF2-40B4-BE49-F238E27FC236}">
                <a16:creationId xmlns:a16="http://schemas.microsoft.com/office/drawing/2014/main" id="{7084FFB6-8AE6-14C4-310C-E29669BF17BD}"/>
              </a:ext>
            </a:extLst>
          </p:cNvPr>
          <p:cNvSpPr/>
          <p:nvPr/>
        </p:nvSpPr>
        <p:spPr>
          <a:xfrm rot="-600">
            <a:off x="990758" y="916909"/>
            <a:ext cx="1285933" cy="3335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de-DE" sz="2400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Webinar</a:t>
            </a:r>
            <a:endParaRPr lang="de-DE" sz="2400" noProof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B91B81D-10E8-32C4-029D-B2B78DEE3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856" y="1990725"/>
            <a:ext cx="10144125" cy="6340078"/>
          </a:xfrm>
          <a:prstGeom prst="roundRect">
            <a:avLst>
              <a:gd name="adj" fmla="val 5313"/>
            </a:avLst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439EC17-A489-EE82-20F0-FD4DCC4439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263315" y="2741941"/>
            <a:ext cx="6329213" cy="407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B56A-12A2-D61F-F133-E805E848B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day with">
            <a:extLst>
              <a:ext uri="{FF2B5EF4-FFF2-40B4-BE49-F238E27FC236}">
                <a16:creationId xmlns:a16="http://schemas.microsoft.com/office/drawing/2014/main" id="{145697CA-1A90-5829-E736-4FACE905EF78}"/>
              </a:ext>
            </a:extLst>
          </p:cNvPr>
          <p:cNvSpPr/>
          <p:nvPr/>
        </p:nvSpPr>
        <p:spPr>
          <a:xfrm rot="-600">
            <a:off x="363294" y="788302"/>
            <a:ext cx="1678320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ctr">
              <a:lnSpc>
                <a:spcPts val="6525"/>
              </a:lnSpc>
              <a:buNone/>
            </a:pPr>
            <a:r>
              <a:rPr lang="de-DE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Today </a:t>
            </a:r>
            <a:r>
              <a:rPr lang="de-DE" sz="54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with</a:t>
            </a:r>
            <a:endParaRPr lang="de-DE" sz="5400" noProof="0" dirty="0"/>
          </a:p>
        </p:txBody>
      </p:sp>
      <p:pic>
        <p:nvPicPr>
          <p:cNvPr id="2" name="andreas-hoerold_760x570a 1" descr="preencoded.png">
            <a:extLst>
              <a:ext uri="{FF2B5EF4-FFF2-40B4-BE49-F238E27FC236}">
                <a16:creationId xmlns:a16="http://schemas.microsoft.com/office/drawing/2014/main" id="{4FB928E5-516E-14AF-3171-914204C931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19791" y="1810676"/>
            <a:ext cx="4783099" cy="4440319"/>
          </a:xfrm>
          <a:prstGeom prst="rect">
            <a:avLst/>
          </a:prstGeom>
        </p:spPr>
      </p:pic>
      <p:pic>
        <p:nvPicPr>
          <p:cNvPr id="4" name="Vector" descr="preencoded.png">
            <a:extLst>
              <a:ext uri="{FF2B5EF4-FFF2-40B4-BE49-F238E27FC236}">
                <a16:creationId xmlns:a16="http://schemas.microsoft.com/office/drawing/2014/main" id="{D4D130EF-DFC5-A5AE-D034-EE3F712EB1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48788" y="3250153"/>
            <a:ext cx="4963195" cy="3087464"/>
          </a:xfrm>
          <a:prstGeom prst="rect">
            <a:avLst/>
          </a:prstGeom>
        </p:spPr>
      </p:pic>
      <p:sp>
        <p:nvSpPr>
          <p:cNvPr id="6" name="Marketing  Public Relations Dlubal Software GmbH">
            <a:extLst>
              <a:ext uri="{FF2B5EF4-FFF2-40B4-BE49-F238E27FC236}">
                <a16:creationId xmlns:a16="http://schemas.microsoft.com/office/drawing/2014/main" id="{C4898954-C536-BADD-96E3-53F8FB0158B2}"/>
              </a:ext>
            </a:extLst>
          </p:cNvPr>
          <p:cNvSpPr/>
          <p:nvPr/>
        </p:nvSpPr>
        <p:spPr>
          <a:xfrm rot="-600">
            <a:off x="3297143" y="8555380"/>
            <a:ext cx="3981560" cy="62933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Marketing &amp; Public Relations​
Dlubal Software GmbH​</a:t>
            </a:r>
            <a:endParaRPr lang="en-US" sz="2250" dirty="0"/>
          </a:p>
        </p:txBody>
      </p:sp>
      <p:sp>
        <p:nvSpPr>
          <p:cNvPr id="9" name="Dipl-Ing FH Andreas Hrold">
            <a:extLst>
              <a:ext uri="{FF2B5EF4-FFF2-40B4-BE49-F238E27FC236}">
                <a16:creationId xmlns:a16="http://schemas.microsoft.com/office/drawing/2014/main" id="{073F6CD3-95D0-D6A3-E0D9-75A52DF2BCCC}"/>
              </a:ext>
            </a:extLst>
          </p:cNvPr>
          <p:cNvSpPr/>
          <p:nvPr/>
        </p:nvSpPr>
        <p:spPr>
          <a:xfrm rot="-600">
            <a:off x="3296803" y="6621655"/>
            <a:ext cx="4810301" cy="10104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3600" b="1" dirty="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Dipl.-Ing. (FH)
Andreas Hörold</a:t>
            </a:r>
            <a:endParaRPr lang="en-US" sz="3600" dirty="0"/>
          </a:p>
        </p:txBody>
      </p:sp>
      <p:sp>
        <p:nvSpPr>
          <p:cNvPr id="10" name="Organizer">
            <a:extLst>
              <a:ext uri="{FF2B5EF4-FFF2-40B4-BE49-F238E27FC236}">
                <a16:creationId xmlns:a16="http://schemas.microsoft.com/office/drawing/2014/main" id="{E008A558-252D-4AB8-0018-3ABEB0BE2215}"/>
              </a:ext>
            </a:extLst>
          </p:cNvPr>
          <p:cNvSpPr/>
          <p:nvPr/>
        </p:nvSpPr>
        <p:spPr>
          <a:xfrm rot="-600">
            <a:off x="3296980" y="7631305"/>
            <a:ext cx="4810180" cy="3151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Organizer</a:t>
            </a:r>
            <a:endParaRPr lang="en-US" sz="2250" dirty="0"/>
          </a:p>
        </p:txBody>
      </p:sp>
      <p:pic>
        <p:nvPicPr>
          <p:cNvPr id="3" name="Picture 14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050A329E-6026-AC39-469B-88BA7B298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7404" y="1822748"/>
            <a:ext cx="4781550" cy="4438650"/>
          </a:xfrm>
          <a:prstGeom prst="rect">
            <a:avLst/>
          </a:prstGeom>
        </p:spPr>
      </p:pic>
      <p:pic>
        <p:nvPicPr>
          <p:cNvPr id="5" name="Vector" descr="preencoded.png">
            <a:extLst>
              <a:ext uri="{FF2B5EF4-FFF2-40B4-BE49-F238E27FC236}">
                <a16:creationId xmlns:a16="http://schemas.microsoft.com/office/drawing/2014/main" id="{D6F83F81-FA27-7C1E-38F2-FCE8192779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05014" y="3270284"/>
            <a:ext cx="4963195" cy="3087464"/>
          </a:xfrm>
          <a:prstGeom prst="rect">
            <a:avLst/>
          </a:prstGeom>
        </p:spPr>
      </p:pic>
      <p:sp>
        <p:nvSpPr>
          <p:cNvPr id="7" name="Dipl-Ing FH Andreas Hrold">
            <a:extLst>
              <a:ext uri="{FF2B5EF4-FFF2-40B4-BE49-F238E27FC236}">
                <a16:creationId xmlns:a16="http://schemas.microsoft.com/office/drawing/2014/main" id="{81ABE08E-D3A8-377D-AB08-272E981D8D86}"/>
              </a:ext>
            </a:extLst>
          </p:cNvPr>
          <p:cNvSpPr/>
          <p:nvPr/>
        </p:nvSpPr>
        <p:spPr>
          <a:xfrm rot="-600">
            <a:off x="9953029" y="6641786"/>
            <a:ext cx="4810301" cy="10104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de-DE" sz="3600" b="1" dirty="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Clemens Gutmann, M.Eng.</a:t>
            </a:r>
            <a:endParaRPr lang="en-US" sz="3600" dirty="0"/>
          </a:p>
        </p:txBody>
      </p:sp>
      <p:sp>
        <p:nvSpPr>
          <p:cNvPr id="8" name="Organizer">
            <a:extLst>
              <a:ext uri="{FF2B5EF4-FFF2-40B4-BE49-F238E27FC236}">
                <a16:creationId xmlns:a16="http://schemas.microsoft.com/office/drawing/2014/main" id="{08D00075-99C6-EC6C-06CA-109A2C51110E}"/>
              </a:ext>
            </a:extLst>
          </p:cNvPr>
          <p:cNvSpPr/>
          <p:nvPr/>
        </p:nvSpPr>
        <p:spPr>
          <a:xfrm rot="-600">
            <a:off x="9953206" y="7651436"/>
            <a:ext cx="4810180" cy="3151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>
              <a:lnSpc>
                <a:spcPct val="91667"/>
              </a:lnSpc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Co-Organizer ​</a:t>
            </a:r>
            <a:endParaRPr lang="en-US" sz="2250" dirty="0"/>
          </a:p>
        </p:txBody>
      </p:sp>
      <p:sp>
        <p:nvSpPr>
          <p:cNvPr id="11" name="Product Engineering  Customer SupportDlubal Software GmbH">
            <a:extLst>
              <a:ext uri="{FF2B5EF4-FFF2-40B4-BE49-F238E27FC236}">
                <a16:creationId xmlns:a16="http://schemas.microsoft.com/office/drawing/2014/main" id="{BEFF524E-2F48-815F-9D4A-417C8E6181CE}"/>
              </a:ext>
            </a:extLst>
          </p:cNvPr>
          <p:cNvSpPr/>
          <p:nvPr/>
        </p:nvSpPr>
        <p:spPr>
          <a:xfrm rot="-600">
            <a:off x="9905069" y="8592877"/>
            <a:ext cx="6000860" cy="62969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Deputy Head of </a:t>
            </a:r>
            <a:r>
              <a:rPr lang="en-US" sz="225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Product Engineering</a:t>
            </a:r>
          </a:p>
          <a:p>
            <a:pPr marL="0" indent="0" algn="l">
              <a:lnSpc>
                <a:spcPct val="91667"/>
              </a:lnSpc>
              <a:buNone/>
            </a:pPr>
            <a:r>
              <a:rPr lang="en-US" sz="225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Dlubal </a:t>
            </a: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Software GmbH​</a:t>
            </a:r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4127806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25424718-5EA8-7D9B-E8FA-D15572D26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7" name="Vector" descr="preencoded.png">
            <a:extLst>
              <a:ext uri="{FF2B5EF4-FFF2-40B4-BE49-F238E27FC236}">
                <a16:creationId xmlns:a16="http://schemas.microsoft.com/office/drawing/2014/main" id="{7717D706-6E97-6E2D-F9A4-774F3D4D0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27710" y="2394669"/>
            <a:ext cx="2529704" cy="6253386"/>
          </a:xfrm>
          <a:prstGeom prst="rect">
            <a:avLst/>
          </a:prstGeom>
        </p:spPr>
      </p:pic>
      <p:pic>
        <p:nvPicPr>
          <p:cNvPr id="12" name="Rectangle 33890" descr="preencoded.png">
            <a:extLst>
              <a:ext uri="{FF2B5EF4-FFF2-40B4-BE49-F238E27FC236}">
                <a16:creationId xmlns:a16="http://schemas.microsoft.com/office/drawing/2014/main" id="{31D10A58-4189-F953-476F-BA694516C4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642" y="3654806"/>
            <a:ext cx="16765350" cy="3873002"/>
          </a:xfrm>
          <a:prstGeom prst="rect">
            <a:avLst/>
          </a:prstGeom>
        </p:spPr>
      </p:pic>
      <p:pic>
        <p:nvPicPr>
          <p:cNvPr id="14" name="Group 1000004513" descr="preencoded.png">
            <a:extLst>
              <a:ext uri="{FF2B5EF4-FFF2-40B4-BE49-F238E27FC236}">
                <a16:creationId xmlns:a16="http://schemas.microsoft.com/office/drawing/2014/main" id="{CD0E8AC9-3616-094A-0D72-CA38B39547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91762" y="1933700"/>
            <a:ext cx="4993622" cy="7231220"/>
          </a:xfrm>
          <a:prstGeom prst="rect">
            <a:avLst/>
          </a:prstGeom>
        </p:spPr>
      </p:pic>
      <p:sp>
        <p:nvSpPr>
          <p:cNvPr id="18" name="Adjust audio settings">
            <a:extLst>
              <a:ext uri="{FF2B5EF4-FFF2-40B4-BE49-F238E27FC236}">
                <a16:creationId xmlns:a16="http://schemas.microsoft.com/office/drawing/2014/main" id="{E3148CD3-26F0-9AB0-E9B5-3111C2502093}"/>
              </a:ext>
            </a:extLst>
          </p:cNvPr>
          <p:cNvSpPr/>
          <p:nvPr/>
        </p:nvSpPr>
        <p:spPr>
          <a:xfrm rot="-600">
            <a:off x="10134600" y="4444088"/>
            <a:ext cx="2181341" cy="68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Adjust
audio settings</a:t>
            </a:r>
            <a:endParaRPr lang="en-US" sz="2400" dirty="0"/>
          </a:p>
        </p:txBody>
      </p:sp>
      <p:sp>
        <p:nvSpPr>
          <p:cNvPr id="19" name="Ask question">
            <a:extLst>
              <a:ext uri="{FF2B5EF4-FFF2-40B4-BE49-F238E27FC236}">
                <a16:creationId xmlns:a16="http://schemas.microsoft.com/office/drawing/2014/main" id="{B5467DEB-D7CF-EDAA-A074-87517E812B7F}"/>
              </a:ext>
            </a:extLst>
          </p:cNvPr>
          <p:cNvSpPr/>
          <p:nvPr/>
        </p:nvSpPr>
        <p:spPr>
          <a:xfrm rot="-600">
            <a:off x="10210800" y="6403841"/>
            <a:ext cx="2019358" cy="3445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Ask question</a:t>
            </a:r>
            <a:endParaRPr lang="en-US" sz="2400" dirty="0"/>
          </a:p>
        </p:txBody>
      </p:sp>
      <p:sp>
        <p:nvSpPr>
          <p:cNvPr id="20" name="Webinar Control Panel Desktop">
            <a:extLst>
              <a:ext uri="{FF2B5EF4-FFF2-40B4-BE49-F238E27FC236}">
                <a16:creationId xmlns:a16="http://schemas.microsoft.com/office/drawing/2014/main" id="{ED186E74-BD96-E671-4658-F29B41BF2B83}"/>
              </a:ext>
            </a:extLst>
          </p:cNvPr>
          <p:cNvSpPr/>
          <p:nvPr/>
        </p:nvSpPr>
        <p:spPr>
          <a:xfrm rot="-600">
            <a:off x="1857375" y="5766300"/>
            <a:ext cx="3752996" cy="1026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Webinar Control
Panel Desktop</a:t>
            </a:r>
            <a:endParaRPr lang="en-US" sz="3600" dirty="0"/>
          </a:p>
        </p:txBody>
      </p:sp>
      <p:sp>
        <p:nvSpPr>
          <p:cNvPr id="21" name="name_1">
            <a:extLst>
              <a:ext uri="{FF2B5EF4-FFF2-40B4-BE49-F238E27FC236}">
                <a16:creationId xmlns:a16="http://schemas.microsoft.com/office/drawing/2014/main" id="{556926B1-5E5E-7957-11A7-5FB967C5628B}"/>
              </a:ext>
            </a:extLst>
          </p:cNvPr>
          <p:cNvSpPr/>
          <p:nvPr/>
        </p:nvSpPr>
        <p:spPr>
          <a:xfrm rot="-600">
            <a:off x="3305984" y="4395697"/>
            <a:ext cx="552603" cy="1138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1</a:t>
            </a:r>
            <a:endParaRPr lang="en-US" sz="9600" dirty="0"/>
          </a:p>
        </p:txBody>
      </p:sp>
      <p:sp>
        <p:nvSpPr>
          <p:cNvPr id="22" name="name_2">
            <a:extLst>
              <a:ext uri="{FF2B5EF4-FFF2-40B4-BE49-F238E27FC236}">
                <a16:creationId xmlns:a16="http://schemas.microsoft.com/office/drawing/2014/main" id="{F795F1F4-F7EC-0D23-607B-8A484983629F}"/>
              </a:ext>
            </a:extLst>
          </p:cNvPr>
          <p:cNvSpPr/>
          <p:nvPr/>
        </p:nvSpPr>
        <p:spPr>
          <a:xfrm rot="-600">
            <a:off x="14566783" y="4396647"/>
            <a:ext cx="781203" cy="1138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2</a:t>
            </a:r>
            <a:endParaRPr lang="en-US" sz="9600" dirty="0"/>
          </a:p>
        </p:txBody>
      </p:sp>
      <p:sp>
        <p:nvSpPr>
          <p:cNvPr id="23" name="infodlubalcom">
            <a:extLst>
              <a:ext uri="{FF2B5EF4-FFF2-40B4-BE49-F238E27FC236}">
                <a16:creationId xmlns:a16="http://schemas.microsoft.com/office/drawing/2014/main" id="{31F5786F-FDB1-A9B8-A8D1-83BC26E88EAB}"/>
              </a:ext>
            </a:extLst>
          </p:cNvPr>
          <p:cNvSpPr/>
          <p:nvPr/>
        </p:nvSpPr>
        <p:spPr>
          <a:xfrm rot="-600">
            <a:off x="13059827" y="6023947"/>
            <a:ext cx="3838663" cy="516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info@dlubal.com</a:t>
            </a:r>
            <a:endParaRPr lang="en-US" sz="3600" dirty="0"/>
          </a:p>
        </p:txBody>
      </p:sp>
      <p:sp>
        <p:nvSpPr>
          <p:cNvPr id="24" name="or">
            <a:extLst>
              <a:ext uri="{FF2B5EF4-FFF2-40B4-BE49-F238E27FC236}">
                <a16:creationId xmlns:a16="http://schemas.microsoft.com/office/drawing/2014/main" id="{9CFD3A9C-926F-87D1-B8D3-6B9881A53C9C}"/>
              </a:ext>
            </a:extLst>
          </p:cNvPr>
          <p:cNvSpPr/>
          <p:nvPr/>
        </p:nvSpPr>
        <p:spPr>
          <a:xfrm rot="-600">
            <a:off x="13925724" y="4771290"/>
            <a:ext cx="371541" cy="387607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or</a:t>
            </a:r>
            <a:endParaRPr lang="en-US" sz="2700" dirty="0"/>
          </a:p>
        </p:txBody>
      </p:sp>
      <p:sp>
        <p:nvSpPr>
          <p:cNvPr id="28" name="Today with">
            <a:extLst>
              <a:ext uri="{FF2B5EF4-FFF2-40B4-BE49-F238E27FC236}">
                <a16:creationId xmlns:a16="http://schemas.microsoft.com/office/drawing/2014/main" id="{84A6258B-F869-B5FB-792F-66211A2D549E}"/>
              </a:ext>
            </a:extLst>
          </p:cNvPr>
          <p:cNvSpPr/>
          <p:nvPr/>
        </p:nvSpPr>
        <p:spPr>
          <a:xfrm rot="-600">
            <a:off x="762133" y="791188"/>
            <a:ext cx="16783203" cy="821122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ctr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Questions During the Presentation​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9B591DFE-AAC8-E2CD-223E-48A7F4328D96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cs-CZ" sz="1300" dirty="0" err="1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  <a:endParaRPr lang="cs-CZ" sz="1300" dirty="0">
              <a:solidFill>
                <a:srgbClr val="03123D"/>
              </a:solidFill>
              <a:latin typeface="FK Grotesk Neue Black" panose="020B0604020202020204" charset="0"/>
            </a:endParaRPr>
          </a:p>
        </p:txBody>
      </p:sp>
      <p:pic>
        <p:nvPicPr>
          <p:cNvPr id="31" name="Group 1000004438" descr="preencoded.png">
            <a:extLst>
              <a:ext uri="{FF2B5EF4-FFF2-40B4-BE49-F238E27FC236}">
                <a16:creationId xmlns:a16="http://schemas.microsoft.com/office/drawing/2014/main" id="{CAE36F2A-72C2-AE94-0EE3-F2CDF99885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3020E-78AA-90D4-6959-6C97B2F2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">
            <a:extLst>
              <a:ext uri="{FF2B5EF4-FFF2-40B4-BE49-F238E27FC236}">
                <a16:creationId xmlns:a16="http://schemas.microsoft.com/office/drawing/2014/main" id="{0B3A2E0B-A573-C640-EE7E-14629469C3AA}"/>
              </a:ext>
            </a:extLst>
          </p:cNvPr>
          <p:cNvSpPr/>
          <p:nvPr/>
        </p:nvSpPr>
        <p:spPr>
          <a:xfrm rot="-600">
            <a:off x="762140" y="758465"/>
            <a:ext cx="2486143" cy="689035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l">
              <a:lnSpc>
                <a:spcPts val="5325"/>
              </a:lnSpc>
              <a:buNone/>
            </a:pPr>
            <a:r>
              <a:rPr lang="de-DE" sz="4800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Content</a:t>
            </a:r>
            <a:endParaRPr lang="de-DE" sz="4800" noProof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F8C4893-33FD-69E7-9DC3-F12AED604D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81846" y="3388632"/>
            <a:ext cx="5916072" cy="3804647"/>
          </a:xfrm>
          <a:prstGeom prst="rect">
            <a:avLst/>
          </a:prstGeom>
          <a:ln>
            <a:noFill/>
          </a:ln>
        </p:spPr>
      </p:pic>
      <p:pic>
        <p:nvPicPr>
          <p:cNvPr id="2" name="Frame 1000006362" descr="preencoded.png">
            <a:extLst>
              <a:ext uri="{FF2B5EF4-FFF2-40B4-BE49-F238E27FC236}">
                <a16:creationId xmlns:a16="http://schemas.microsoft.com/office/drawing/2014/main" id="{E94A28CB-3F28-4E18-2336-DE3CFD8C4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344" y="1984029"/>
            <a:ext cx="666983" cy="666987"/>
          </a:xfrm>
          <a:prstGeom prst="rect">
            <a:avLst/>
          </a:prstGeom>
        </p:spPr>
      </p:pic>
      <p:pic>
        <p:nvPicPr>
          <p:cNvPr id="3" name="Frame 1000006363" descr="preencoded.png">
            <a:extLst>
              <a:ext uri="{FF2B5EF4-FFF2-40B4-BE49-F238E27FC236}">
                <a16:creationId xmlns:a16="http://schemas.microsoft.com/office/drawing/2014/main" id="{12BECBFC-E77D-C3F6-A360-9C7B81BCDF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2493" y="3204765"/>
            <a:ext cx="666983" cy="666987"/>
          </a:xfrm>
          <a:prstGeom prst="rect">
            <a:avLst/>
          </a:prstGeom>
        </p:spPr>
      </p:pic>
      <p:sp>
        <p:nvSpPr>
          <p:cNvPr id="5" name="name_1">
            <a:extLst>
              <a:ext uri="{FF2B5EF4-FFF2-40B4-BE49-F238E27FC236}">
                <a16:creationId xmlns:a16="http://schemas.microsoft.com/office/drawing/2014/main" id="{4D5F4C13-7C3D-9CCD-3CB7-875F67FA4725}"/>
              </a:ext>
            </a:extLst>
          </p:cNvPr>
          <p:cNvSpPr/>
          <p:nvPr/>
        </p:nvSpPr>
        <p:spPr>
          <a:xfrm rot="-600">
            <a:off x="1009650" y="2133657"/>
            <a:ext cx="181051" cy="438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1</a:t>
            </a:r>
            <a:endParaRPr lang="en-US" sz="2700" dirty="0"/>
          </a:p>
        </p:txBody>
      </p:sp>
      <p:sp>
        <p:nvSpPr>
          <p:cNvPr id="13" name="Intersections">
            <a:extLst>
              <a:ext uri="{FF2B5EF4-FFF2-40B4-BE49-F238E27FC236}">
                <a16:creationId xmlns:a16="http://schemas.microsoft.com/office/drawing/2014/main" id="{8B01C745-FE07-7DE8-4EAC-62666E9D7426}"/>
              </a:ext>
            </a:extLst>
          </p:cNvPr>
          <p:cNvSpPr/>
          <p:nvPr/>
        </p:nvSpPr>
        <p:spPr>
          <a:xfrm rot="-600">
            <a:off x="1686286" y="2153269"/>
            <a:ext cx="8446241" cy="4198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de-DE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Problem </a:t>
            </a: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statement</a:t>
            </a:r>
            <a:endParaRPr lang="en-US" sz="3000" dirty="0"/>
          </a:p>
        </p:txBody>
      </p:sp>
      <p:sp>
        <p:nvSpPr>
          <p:cNvPr id="15" name="name_2">
            <a:extLst>
              <a:ext uri="{FF2B5EF4-FFF2-40B4-BE49-F238E27FC236}">
                <a16:creationId xmlns:a16="http://schemas.microsoft.com/office/drawing/2014/main" id="{9C468130-4819-ECD2-E303-94AA1404313A}"/>
              </a:ext>
            </a:extLst>
          </p:cNvPr>
          <p:cNvSpPr/>
          <p:nvPr/>
        </p:nvSpPr>
        <p:spPr>
          <a:xfrm rot="-600">
            <a:off x="971550" y="3354390"/>
            <a:ext cx="247726" cy="438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2</a:t>
            </a:r>
            <a:endParaRPr lang="en-US" sz="2700" dirty="0"/>
          </a:p>
        </p:txBody>
      </p:sp>
      <p:sp>
        <p:nvSpPr>
          <p:cNvPr id="16" name="Intersections">
            <a:extLst>
              <a:ext uri="{FF2B5EF4-FFF2-40B4-BE49-F238E27FC236}">
                <a16:creationId xmlns:a16="http://schemas.microsoft.com/office/drawing/2014/main" id="{A4EA6E23-BAF0-378E-E4BA-3B4FB3133F32}"/>
              </a:ext>
            </a:extLst>
          </p:cNvPr>
          <p:cNvSpPr/>
          <p:nvPr/>
        </p:nvSpPr>
        <p:spPr>
          <a:xfrm rot="-600">
            <a:off x="1638250" y="3389500"/>
            <a:ext cx="9927938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Procedure</a:t>
            </a:r>
            <a:endParaRPr lang="en-US" sz="3000" dirty="0">
              <a:solidFill>
                <a:srgbClr val="03123D"/>
              </a:solidFill>
              <a:latin typeface="FK Grotesk Neue Black" pitchFamily="34" charset="0"/>
              <a:ea typeface="FK Grotesk Neue Black" pitchFamily="34" charset="-122"/>
              <a:cs typeface="FK Grotesk Neue Black" pitchFamily="34" charset="-120"/>
            </a:endParaRPr>
          </a:p>
        </p:txBody>
      </p:sp>
      <p:pic>
        <p:nvPicPr>
          <p:cNvPr id="17" name="Frame 1000006363" descr="preencoded.png">
            <a:extLst>
              <a:ext uri="{FF2B5EF4-FFF2-40B4-BE49-F238E27FC236}">
                <a16:creationId xmlns:a16="http://schemas.microsoft.com/office/drawing/2014/main" id="{2ECB4925-F43F-BEBE-5434-9BFEC628DE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2344" y="4446354"/>
            <a:ext cx="666983" cy="666987"/>
          </a:xfrm>
          <a:prstGeom prst="rect">
            <a:avLst/>
          </a:prstGeom>
        </p:spPr>
      </p:pic>
      <p:sp>
        <p:nvSpPr>
          <p:cNvPr id="18" name="name_2">
            <a:extLst>
              <a:ext uri="{FF2B5EF4-FFF2-40B4-BE49-F238E27FC236}">
                <a16:creationId xmlns:a16="http://schemas.microsoft.com/office/drawing/2014/main" id="{2C6BA0DF-7EBC-9134-7483-672CBFA84BF7}"/>
              </a:ext>
            </a:extLst>
          </p:cNvPr>
          <p:cNvSpPr/>
          <p:nvPr/>
        </p:nvSpPr>
        <p:spPr>
          <a:xfrm rot="-600">
            <a:off x="971401" y="4595979"/>
            <a:ext cx="247726" cy="438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3</a:t>
            </a:r>
            <a:endParaRPr lang="en-US" sz="2700" dirty="0"/>
          </a:p>
        </p:txBody>
      </p:sp>
      <p:sp>
        <p:nvSpPr>
          <p:cNvPr id="19" name="Intersections">
            <a:extLst>
              <a:ext uri="{FF2B5EF4-FFF2-40B4-BE49-F238E27FC236}">
                <a16:creationId xmlns:a16="http://schemas.microsoft.com/office/drawing/2014/main" id="{739AF1DE-AC05-3E5D-1EB1-4E43197208DA}"/>
              </a:ext>
            </a:extLst>
          </p:cNvPr>
          <p:cNvSpPr/>
          <p:nvPr/>
        </p:nvSpPr>
        <p:spPr>
          <a:xfrm rot="-600">
            <a:off x="1638102" y="4631134"/>
            <a:ext cx="9399320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de-DE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Evaluation </a:t>
            </a: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of</a:t>
            </a:r>
            <a:r>
              <a:rPr lang="de-DE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 </a:t>
            </a: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results</a:t>
            </a:r>
            <a:endParaRPr lang="en-US" sz="3000" dirty="0">
              <a:solidFill>
                <a:srgbClr val="03123D"/>
              </a:solidFill>
              <a:latin typeface="FK Grotesk Neue Black" pitchFamily="34" charset="0"/>
              <a:ea typeface="FK Grotesk Neue Black" pitchFamily="34" charset="-122"/>
              <a:cs typeface="FK Grotesk Neue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9807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66A72-BB64-8F85-315C-9C773365E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33876" descr="preencoded.png">
            <a:extLst>
              <a:ext uri="{FF2B5EF4-FFF2-40B4-BE49-F238E27FC236}">
                <a16:creationId xmlns:a16="http://schemas.microsoft.com/office/drawing/2014/main" id="{54F3A7CD-FE38-AB1E-9C9F-BB6F62D7FB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68600" y="2285202"/>
            <a:ext cx="5317477" cy="7240855"/>
          </a:xfrm>
          <a:prstGeom prst="rect">
            <a:avLst/>
          </a:prstGeom>
        </p:spPr>
      </p:pic>
      <p:pic>
        <p:nvPicPr>
          <p:cNvPr id="5" name="Rectangle 33874" descr="preencoded.png">
            <a:extLst>
              <a:ext uri="{FF2B5EF4-FFF2-40B4-BE49-F238E27FC236}">
                <a16:creationId xmlns:a16="http://schemas.microsoft.com/office/drawing/2014/main" id="{C920DA92-63FD-8E8B-5E5C-9B0AB1C6EB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400" y="2287213"/>
            <a:ext cx="5307952" cy="7240852"/>
          </a:xfrm>
          <a:prstGeom prst="rect">
            <a:avLst/>
          </a:prstGeom>
        </p:spPr>
      </p:pic>
      <p:pic>
        <p:nvPicPr>
          <p:cNvPr id="6" name="Rectangle 33875" descr="preencoded.png">
            <a:extLst>
              <a:ext uri="{FF2B5EF4-FFF2-40B4-BE49-F238E27FC236}">
                <a16:creationId xmlns:a16="http://schemas.microsoft.com/office/drawing/2014/main" id="{58CAB8B9-1F0F-202D-9CB5-8E61DBD27A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486925" y="2286231"/>
            <a:ext cx="5288902" cy="7240845"/>
          </a:xfrm>
          <a:prstGeom prst="rect">
            <a:avLst/>
          </a:prstGeom>
        </p:spPr>
      </p:pic>
      <p:pic>
        <p:nvPicPr>
          <p:cNvPr id="12" name="rf6-updated" descr="preencoded.png">
            <a:extLst>
              <a:ext uri="{FF2B5EF4-FFF2-40B4-BE49-F238E27FC236}">
                <a16:creationId xmlns:a16="http://schemas.microsoft.com/office/drawing/2014/main" id="{F7825FC0-81CC-0643-E5BD-5F14D424F4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09690" y="4129547"/>
            <a:ext cx="6640547" cy="4650531"/>
          </a:xfrm>
          <a:prstGeom prst="rect">
            <a:avLst/>
          </a:prstGeom>
        </p:spPr>
      </p:pic>
      <p:pic>
        <p:nvPicPr>
          <p:cNvPr id="13" name="ec2-updated" descr="preencoded.png">
            <a:extLst>
              <a:ext uri="{FF2B5EF4-FFF2-40B4-BE49-F238E27FC236}">
                <a16:creationId xmlns:a16="http://schemas.microsoft.com/office/drawing/2014/main" id="{06EC9170-8982-A505-5923-D618D07BC6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005280" y="4128561"/>
            <a:ext cx="6640547" cy="4650531"/>
          </a:xfrm>
          <a:prstGeom prst="rect">
            <a:avLst/>
          </a:prstGeom>
        </p:spPr>
      </p:pic>
      <p:pic>
        <p:nvPicPr>
          <p:cNvPr id="14" name="ec3-updated" descr="preencoded.png">
            <a:extLst>
              <a:ext uri="{FF2B5EF4-FFF2-40B4-BE49-F238E27FC236}">
                <a16:creationId xmlns:a16="http://schemas.microsoft.com/office/drawing/2014/main" id="{085D58FF-0BDB-A826-A52C-116CB03B446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1883396" y="4127538"/>
            <a:ext cx="6587375" cy="4650531"/>
          </a:xfrm>
          <a:prstGeom prst="rect">
            <a:avLst/>
          </a:prstGeom>
        </p:spPr>
      </p:pic>
      <p:pic>
        <p:nvPicPr>
          <p:cNvPr id="15" name="Frame 1000006686" descr="preencoded.png">
            <a:extLst>
              <a:ext uri="{FF2B5EF4-FFF2-40B4-BE49-F238E27FC236}">
                <a16:creationId xmlns:a16="http://schemas.microsoft.com/office/drawing/2014/main" id="{6D1C8C44-35EA-17FA-7541-6716A3B6D8E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19684" y="2773152"/>
            <a:ext cx="4677408" cy="1811387"/>
          </a:xfrm>
          <a:prstGeom prst="rect">
            <a:avLst/>
          </a:prstGeom>
        </p:spPr>
      </p:pic>
      <p:pic>
        <p:nvPicPr>
          <p:cNvPr id="16" name="Frame 1000006687" descr="preencoded.png">
            <a:extLst>
              <a:ext uri="{FF2B5EF4-FFF2-40B4-BE49-F238E27FC236}">
                <a16:creationId xmlns:a16="http://schemas.microsoft.com/office/drawing/2014/main" id="{0FECB19C-21BB-BD6C-2BED-F000AF31ABA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963249" y="2724576"/>
            <a:ext cx="4486908" cy="1811316"/>
          </a:xfrm>
          <a:prstGeom prst="rect">
            <a:avLst/>
          </a:prstGeom>
        </p:spPr>
      </p:pic>
      <p:pic>
        <p:nvPicPr>
          <p:cNvPr id="17" name="Frame 1000006916" descr="preencoded.png">
            <a:extLst>
              <a:ext uri="{FF2B5EF4-FFF2-40B4-BE49-F238E27FC236}">
                <a16:creationId xmlns:a16="http://schemas.microsoft.com/office/drawing/2014/main" id="{36BDA9A5-3B3B-4055-7009-7EDBC110372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30649" y="2723553"/>
            <a:ext cx="4486805" cy="1516041"/>
          </a:xfrm>
          <a:prstGeom prst="rect">
            <a:avLst/>
          </a:prstGeom>
        </p:spPr>
      </p:pic>
      <p:pic>
        <p:nvPicPr>
          <p:cNvPr id="18" name="Layer_1" descr="preencoded.png">
            <a:extLst>
              <a:ext uri="{FF2B5EF4-FFF2-40B4-BE49-F238E27FC236}">
                <a16:creationId xmlns:a16="http://schemas.microsoft.com/office/drawing/2014/main" id="{9F67B4E9-77B8-54A1-7ED8-FFB6B54A16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20577" y="7889284"/>
            <a:ext cx="1181512" cy="1181512"/>
          </a:xfrm>
          <a:prstGeom prst="rect">
            <a:avLst/>
          </a:prstGeom>
        </p:spPr>
      </p:pic>
      <p:pic>
        <p:nvPicPr>
          <p:cNvPr id="19" name="Layer_1" descr="preencoded.png">
            <a:extLst>
              <a:ext uri="{FF2B5EF4-FFF2-40B4-BE49-F238E27FC236}">
                <a16:creationId xmlns:a16="http://schemas.microsoft.com/office/drawing/2014/main" id="{EA32EF91-B4B6-2211-9985-0C5D0792A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964152" y="7888280"/>
            <a:ext cx="1181512" cy="1181512"/>
          </a:xfrm>
          <a:prstGeom prst="rect">
            <a:avLst/>
          </a:prstGeom>
        </p:spPr>
      </p:pic>
      <p:pic>
        <p:nvPicPr>
          <p:cNvPr id="20" name="Layer_1" descr="preencoded.png">
            <a:extLst>
              <a:ext uri="{FF2B5EF4-FFF2-40B4-BE49-F238E27FC236}">
                <a16:creationId xmlns:a16="http://schemas.microsoft.com/office/drawing/2014/main" id="{B6E5511A-9E21-6291-2DC5-0ED7816AFA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2831552" y="7887257"/>
            <a:ext cx="1181512" cy="1181512"/>
          </a:xfrm>
          <a:prstGeom prst="rect">
            <a:avLst/>
          </a:prstGeom>
        </p:spPr>
      </p:pic>
      <p:sp>
        <p:nvSpPr>
          <p:cNvPr id="35" name="RFEM6 Masterclass">
            <a:extLst>
              <a:ext uri="{FF2B5EF4-FFF2-40B4-BE49-F238E27FC236}">
                <a16:creationId xmlns:a16="http://schemas.microsoft.com/office/drawing/2014/main" id="{81D4B5EF-0655-788B-A91B-0D30D7671CB8}"/>
              </a:ext>
            </a:extLst>
          </p:cNvPr>
          <p:cNvSpPr/>
          <p:nvPr/>
        </p:nvSpPr>
        <p:spPr>
          <a:xfrm rot="-600">
            <a:off x="1219684" y="2765868"/>
            <a:ext cx="46960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RFEM</a:t>
            </a:r>
            <a:r>
              <a:rPr lang="en-US" sz="3600" baseline="30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6</a:t>
            </a:r>
            <a:br>
              <a:rPr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36" name="All you need to know for a start">
            <a:extLst>
              <a:ext uri="{FF2B5EF4-FFF2-40B4-BE49-F238E27FC236}">
                <a16:creationId xmlns:a16="http://schemas.microsoft.com/office/drawing/2014/main" id="{35533A9E-4901-287C-60FF-A287C62271A5}"/>
              </a:ext>
            </a:extLst>
          </p:cNvPr>
          <p:cNvSpPr/>
          <p:nvPr/>
        </p:nvSpPr>
        <p:spPr>
          <a:xfrm rot="-600">
            <a:off x="1219898" y="4011528"/>
            <a:ext cx="4695928" cy="5546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All you need to know for a start!
</a:t>
            </a:r>
            <a:endParaRPr lang="en-US" sz="1800" dirty="0"/>
          </a:p>
        </p:txBody>
      </p:sp>
      <p:sp>
        <p:nvSpPr>
          <p:cNvPr id="37" name="Eurocode 2Masterclass">
            <a:extLst>
              <a:ext uri="{FF2B5EF4-FFF2-40B4-BE49-F238E27FC236}">
                <a16:creationId xmlns:a16="http://schemas.microsoft.com/office/drawing/2014/main" id="{4B9CC796-55CE-9620-C1AE-BF44BDEECDB2}"/>
              </a:ext>
            </a:extLst>
          </p:cNvPr>
          <p:cNvSpPr/>
          <p:nvPr/>
        </p:nvSpPr>
        <p:spPr>
          <a:xfrm rot="-600">
            <a:off x="6963249" y="2717237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2</a:t>
            </a:r>
            <a:br>
              <a:rPr lang="cs-CZ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38" name="Dive in Reinforced Concrete Design with RFEM 6">
            <a:extLst>
              <a:ext uri="{FF2B5EF4-FFF2-40B4-BE49-F238E27FC236}">
                <a16:creationId xmlns:a16="http://schemas.microsoft.com/office/drawing/2014/main" id="{3026989B-CEF4-0E69-2ECC-0A7CDC74C55C}"/>
              </a:ext>
            </a:extLst>
          </p:cNvPr>
          <p:cNvSpPr/>
          <p:nvPr/>
        </p:nvSpPr>
        <p:spPr>
          <a:xfrm rot="-600">
            <a:off x="6963463" y="3959755"/>
            <a:ext cx="4505428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Dive in Reinforced Concrete Design with RFEM 6!</a:t>
            </a:r>
            <a:endParaRPr lang="en-US" sz="1800" dirty="0"/>
          </a:p>
        </p:txBody>
      </p:sp>
      <p:sp>
        <p:nvSpPr>
          <p:cNvPr id="39" name="Eurocode 3Masterclass">
            <a:extLst>
              <a:ext uri="{FF2B5EF4-FFF2-40B4-BE49-F238E27FC236}">
                <a16:creationId xmlns:a16="http://schemas.microsoft.com/office/drawing/2014/main" id="{AC876A27-4514-929C-B62B-52566723EABA}"/>
              </a:ext>
            </a:extLst>
          </p:cNvPr>
          <p:cNvSpPr/>
          <p:nvPr/>
        </p:nvSpPr>
        <p:spPr>
          <a:xfrm rot="-600">
            <a:off x="12830649" y="2716213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3</a:t>
            </a:r>
            <a:br/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40" name="Deep Dive in Steel Design with RFEM 6">
            <a:extLst>
              <a:ext uri="{FF2B5EF4-FFF2-40B4-BE49-F238E27FC236}">
                <a16:creationId xmlns:a16="http://schemas.microsoft.com/office/drawing/2014/main" id="{0E680B07-BB01-2A94-0C36-9FED17A71DD3}"/>
              </a:ext>
            </a:extLst>
          </p:cNvPr>
          <p:cNvSpPr/>
          <p:nvPr/>
        </p:nvSpPr>
        <p:spPr>
          <a:xfrm rot="-600">
            <a:off x="12830863" y="3952158"/>
            <a:ext cx="4505377" cy="278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 Steel Design with RFEM 6!</a:t>
            </a:r>
            <a:endParaRPr lang="en-US" sz="1800" dirty="0"/>
          </a:p>
        </p:txBody>
      </p:sp>
      <p:sp>
        <p:nvSpPr>
          <p:cNvPr id="41" name="Today with">
            <a:extLst>
              <a:ext uri="{FF2B5EF4-FFF2-40B4-BE49-F238E27FC236}">
                <a16:creationId xmlns:a16="http://schemas.microsoft.com/office/drawing/2014/main" id="{F179909E-63F9-B821-5643-F8DAD1B49A90}"/>
              </a:ext>
            </a:extLst>
          </p:cNvPr>
          <p:cNvSpPr/>
          <p:nvPr/>
        </p:nvSpPr>
        <p:spPr>
          <a:xfrm rot="-600">
            <a:off x="762133" y="853527"/>
            <a:ext cx="717218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  <a:t>Online </a:t>
            </a:r>
            <a:r>
              <a:rPr lang="cs-CZ" sz="5400" dirty="0" err="1">
                <a:solidFill>
                  <a:srgbClr val="03123D"/>
                </a:solidFill>
                <a:latin typeface="FK Grotesk Neue Black" pitchFamily="34" charset="0"/>
              </a:rPr>
              <a:t>Courses</a:t>
            </a:r>
            <a:endParaRPr lang="en-US" sz="5400" dirty="0"/>
          </a:p>
        </p:txBody>
      </p:sp>
      <p:sp>
        <p:nvSpPr>
          <p:cNvPr id="42" name="Obdélník: se zakulacenými rohy 41">
            <a:hlinkClick r:id="rId15"/>
            <a:extLst>
              <a:ext uri="{FF2B5EF4-FFF2-40B4-BE49-F238E27FC236}">
                <a16:creationId xmlns:a16="http://schemas.microsoft.com/office/drawing/2014/main" id="{5AB2EA2D-6074-E2AF-436C-5223A26C411F}"/>
              </a:ext>
            </a:extLst>
          </p:cNvPr>
          <p:cNvSpPr/>
          <p:nvPr/>
        </p:nvSpPr>
        <p:spPr>
          <a:xfrm>
            <a:off x="3489246" y="84747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43" name="Obdélník: se zakulacenými rohy 42">
            <a:hlinkClick r:id="rId16"/>
            <a:extLst>
              <a:ext uri="{FF2B5EF4-FFF2-40B4-BE49-F238E27FC236}">
                <a16:creationId xmlns:a16="http://schemas.microsoft.com/office/drawing/2014/main" id="{6E3D7BA8-3E86-B2C7-AA69-F61850BB53C4}"/>
              </a:ext>
            </a:extLst>
          </p:cNvPr>
          <p:cNvSpPr/>
          <p:nvPr/>
        </p:nvSpPr>
        <p:spPr>
          <a:xfrm>
            <a:off x="9161950" y="8468610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44" name="Obdélník: se zakulacenými rohy 43">
            <a:hlinkClick r:id="rId17"/>
            <a:extLst>
              <a:ext uri="{FF2B5EF4-FFF2-40B4-BE49-F238E27FC236}">
                <a16:creationId xmlns:a16="http://schemas.microsoft.com/office/drawing/2014/main" id="{56DEF6EE-B50F-AC02-F897-F961B5A7AACE}"/>
              </a:ext>
            </a:extLst>
          </p:cNvPr>
          <p:cNvSpPr/>
          <p:nvPr/>
        </p:nvSpPr>
        <p:spPr>
          <a:xfrm>
            <a:off x="14988715" y="84675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8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8F2E2-69A1-0907-D8D1-D6C9CED02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oday with">
            <a:extLst>
              <a:ext uri="{FF2B5EF4-FFF2-40B4-BE49-F238E27FC236}">
                <a16:creationId xmlns:a16="http://schemas.microsoft.com/office/drawing/2014/main" id="{704FD302-9808-38DF-5C7B-16CB9761A1C5}"/>
              </a:ext>
            </a:extLst>
          </p:cNvPr>
          <p:cNvSpPr/>
          <p:nvPr/>
        </p:nvSpPr>
        <p:spPr>
          <a:xfrm rot="-600">
            <a:off x="762133" y="853527"/>
            <a:ext cx="717218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  <a:t>Online </a:t>
            </a:r>
            <a:r>
              <a:rPr lang="cs-CZ" sz="5400" dirty="0" err="1">
                <a:solidFill>
                  <a:srgbClr val="03123D"/>
                </a:solidFill>
                <a:latin typeface="FK Grotesk Neue Black" pitchFamily="34" charset="0"/>
              </a:rPr>
              <a:t>Courses</a:t>
            </a:r>
            <a:endParaRPr lang="en-US" sz="5400" dirty="0"/>
          </a:p>
        </p:txBody>
      </p:sp>
      <p:pic>
        <p:nvPicPr>
          <p:cNvPr id="4" name="Rectangle 33874" descr="preencoded.png">
            <a:extLst>
              <a:ext uri="{FF2B5EF4-FFF2-40B4-BE49-F238E27FC236}">
                <a16:creationId xmlns:a16="http://schemas.microsoft.com/office/drawing/2014/main" id="{E770488B-04C2-05E1-19C8-99C858B36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2400" y="2287213"/>
            <a:ext cx="5307952" cy="7240852"/>
          </a:xfrm>
          <a:prstGeom prst="rect">
            <a:avLst/>
          </a:prstGeom>
        </p:spPr>
      </p:pic>
      <p:pic>
        <p:nvPicPr>
          <p:cNvPr id="5" name="Rectangle 33875" descr="preencoded.png">
            <a:extLst>
              <a:ext uri="{FF2B5EF4-FFF2-40B4-BE49-F238E27FC236}">
                <a16:creationId xmlns:a16="http://schemas.microsoft.com/office/drawing/2014/main" id="{33617C62-AA68-E004-B5B3-2596AA131F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486925" y="2286231"/>
            <a:ext cx="5288902" cy="7240845"/>
          </a:xfrm>
          <a:prstGeom prst="rect">
            <a:avLst/>
          </a:prstGeom>
        </p:spPr>
      </p:pic>
      <p:pic>
        <p:nvPicPr>
          <p:cNvPr id="6" name="Frame 1000006686" descr="preencoded.png">
            <a:extLst>
              <a:ext uri="{FF2B5EF4-FFF2-40B4-BE49-F238E27FC236}">
                <a16:creationId xmlns:a16="http://schemas.microsoft.com/office/drawing/2014/main" id="{785798F2-83F5-4958-6CDC-315BFA4336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19684" y="2773152"/>
            <a:ext cx="4677408" cy="1811387"/>
          </a:xfrm>
          <a:prstGeom prst="rect">
            <a:avLst/>
          </a:prstGeom>
        </p:spPr>
      </p:pic>
      <p:pic>
        <p:nvPicPr>
          <p:cNvPr id="12" name="Frame 1000006687" descr="preencoded.png">
            <a:extLst>
              <a:ext uri="{FF2B5EF4-FFF2-40B4-BE49-F238E27FC236}">
                <a16:creationId xmlns:a16="http://schemas.microsoft.com/office/drawing/2014/main" id="{7092AE59-D2AC-2A02-C4D2-EB2BA2D33F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63249" y="2724576"/>
            <a:ext cx="4486908" cy="1811316"/>
          </a:xfrm>
          <a:prstGeom prst="rect">
            <a:avLst/>
          </a:prstGeom>
        </p:spPr>
      </p:pic>
      <p:sp>
        <p:nvSpPr>
          <p:cNvPr id="13" name="RFEM6 Masterclass">
            <a:extLst>
              <a:ext uri="{FF2B5EF4-FFF2-40B4-BE49-F238E27FC236}">
                <a16:creationId xmlns:a16="http://schemas.microsoft.com/office/drawing/2014/main" id="{44CD1636-685D-C605-A9EA-97F33CB23C7F}"/>
              </a:ext>
            </a:extLst>
          </p:cNvPr>
          <p:cNvSpPr/>
          <p:nvPr/>
        </p:nvSpPr>
        <p:spPr>
          <a:xfrm rot="-600">
            <a:off x="1219684" y="2765868"/>
            <a:ext cx="46960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50"/>
              </a:lnSpc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</a:t>
            </a:r>
            <a:r>
              <a:rPr lang="cs-CZ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5</a:t>
            </a:r>
            <a:br>
              <a:rPr lang="cs-CZ" sz="3600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14" name="All you need to know for a start">
            <a:extLst>
              <a:ext uri="{FF2B5EF4-FFF2-40B4-BE49-F238E27FC236}">
                <a16:creationId xmlns:a16="http://schemas.microsoft.com/office/drawing/2014/main" id="{065EE891-05EE-0195-1A3D-ADA67AD3BF0C}"/>
              </a:ext>
            </a:extLst>
          </p:cNvPr>
          <p:cNvSpPr/>
          <p:nvPr/>
        </p:nvSpPr>
        <p:spPr>
          <a:xfrm rot="-600">
            <a:off x="1219898" y="4007390"/>
            <a:ext cx="4348056" cy="56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 Timber Design </a:t>
            </a:r>
            <a:b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</a:b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with RFEM 6!</a:t>
            </a:r>
          </a:p>
        </p:txBody>
      </p:sp>
      <p:sp>
        <p:nvSpPr>
          <p:cNvPr id="15" name="Eurocode 2Masterclass">
            <a:extLst>
              <a:ext uri="{FF2B5EF4-FFF2-40B4-BE49-F238E27FC236}">
                <a16:creationId xmlns:a16="http://schemas.microsoft.com/office/drawing/2014/main" id="{58F4E43A-82F3-A893-C5E1-E6AC699D622B}"/>
              </a:ext>
            </a:extLst>
          </p:cNvPr>
          <p:cNvSpPr/>
          <p:nvPr/>
        </p:nvSpPr>
        <p:spPr>
          <a:xfrm rot="-600">
            <a:off x="6963249" y="2717237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</a:t>
            </a:r>
            <a:r>
              <a:rPr lang="cs-CZ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8</a:t>
            </a:r>
            <a:br>
              <a:rPr lang="cs-CZ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16" name="Dive in Reinforced Concrete Design with RFEM 6">
            <a:extLst>
              <a:ext uri="{FF2B5EF4-FFF2-40B4-BE49-F238E27FC236}">
                <a16:creationId xmlns:a16="http://schemas.microsoft.com/office/drawing/2014/main" id="{E23221A5-286C-A463-4F84-F0C308D425F9}"/>
              </a:ext>
            </a:extLst>
          </p:cNvPr>
          <p:cNvSpPr/>
          <p:nvPr/>
        </p:nvSpPr>
        <p:spPr>
          <a:xfrm rot="-600">
            <a:off x="6963463" y="3959755"/>
            <a:ext cx="4505428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into Earthquake Design with RFEM 6!</a:t>
            </a:r>
          </a:p>
        </p:txBody>
      </p:sp>
      <p:sp>
        <p:nvSpPr>
          <p:cNvPr id="17" name="Obdélník: se zakulacenými rohy 16">
            <a:hlinkClick r:id="rId7"/>
            <a:extLst>
              <a:ext uri="{FF2B5EF4-FFF2-40B4-BE49-F238E27FC236}">
                <a16:creationId xmlns:a16="http://schemas.microsoft.com/office/drawing/2014/main" id="{62E569E2-A14C-CD6A-D1F7-A00C85ED8B42}"/>
              </a:ext>
            </a:extLst>
          </p:cNvPr>
          <p:cNvSpPr/>
          <p:nvPr/>
        </p:nvSpPr>
        <p:spPr>
          <a:xfrm>
            <a:off x="3489246" y="84747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18" name="Obdélník: se zakulacenými rohy 17">
            <a:hlinkClick r:id="rId8"/>
            <a:extLst>
              <a:ext uri="{FF2B5EF4-FFF2-40B4-BE49-F238E27FC236}">
                <a16:creationId xmlns:a16="http://schemas.microsoft.com/office/drawing/2014/main" id="{BD4DD920-6D7D-6421-8F35-25926DD6F822}"/>
              </a:ext>
            </a:extLst>
          </p:cNvPr>
          <p:cNvSpPr/>
          <p:nvPr/>
        </p:nvSpPr>
        <p:spPr>
          <a:xfrm>
            <a:off x="9161950" y="8468610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pic>
        <p:nvPicPr>
          <p:cNvPr id="19" name="Picture 30" descr="A blue box with a structure on it&#10;&#10;AI-generated content may be incorrect.">
            <a:extLst>
              <a:ext uri="{FF2B5EF4-FFF2-40B4-BE49-F238E27FC236}">
                <a16:creationId xmlns:a16="http://schemas.microsoft.com/office/drawing/2014/main" id="{03B22DA6-D109-443C-8DA4-3593712940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662" y="4144164"/>
            <a:ext cx="6643602" cy="4650521"/>
          </a:xfrm>
          <a:prstGeom prst="rect">
            <a:avLst/>
          </a:prstGeom>
        </p:spPr>
      </p:pic>
      <p:pic>
        <p:nvPicPr>
          <p:cNvPr id="20" name="Picture 34">
            <a:extLst>
              <a:ext uri="{FF2B5EF4-FFF2-40B4-BE49-F238E27FC236}">
                <a16:creationId xmlns:a16="http://schemas.microsoft.com/office/drawing/2014/main" id="{AAEFAA50-1A14-E48E-174E-7573CA838A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19770" y="7895445"/>
            <a:ext cx="1180089" cy="1180089"/>
          </a:xfrm>
          <a:prstGeom prst="rect">
            <a:avLst/>
          </a:prstGeom>
        </p:spPr>
      </p:pic>
      <p:pic>
        <p:nvPicPr>
          <p:cNvPr id="35" name="Picture 19" descr="A blue box with a rainbow colored box">
            <a:extLst>
              <a:ext uri="{FF2B5EF4-FFF2-40B4-BE49-F238E27FC236}">
                <a16:creationId xmlns:a16="http://schemas.microsoft.com/office/drawing/2014/main" id="{71D5405C-D3A3-3B58-77EF-6E1082B422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7811" y="4444380"/>
            <a:ext cx="5221919" cy="3930994"/>
          </a:xfrm>
          <a:prstGeom prst="rect">
            <a:avLst/>
          </a:prstGeom>
        </p:spPr>
      </p:pic>
      <p:pic>
        <p:nvPicPr>
          <p:cNvPr id="36" name="Picture 36">
            <a:extLst>
              <a:ext uri="{FF2B5EF4-FFF2-40B4-BE49-F238E27FC236}">
                <a16:creationId xmlns:a16="http://schemas.microsoft.com/office/drawing/2014/main" id="{3B6E4723-5DC8-8C35-EB79-E5521679E2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963625" y="7895445"/>
            <a:ext cx="1180090" cy="1180090"/>
          </a:xfrm>
          <a:prstGeom prst="rect">
            <a:avLst/>
          </a:prstGeom>
        </p:spPr>
      </p:pic>
      <p:pic>
        <p:nvPicPr>
          <p:cNvPr id="21" name="Rectangle 33875" descr="preencoded.png">
            <a:extLst>
              <a:ext uri="{FF2B5EF4-FFF2-40B4-BE49-F238E27FC236}">
                <a16:creationId xmlns:a16="http://schemas.microsoft.com/office/drawing/2014/main" id="{315B5E55-490F-945A-07B8-03F516863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295956" y="2286231"/>
            <a:ext cx="5288902" cy="7240845"/>
          </a:xfrm>
          <a:prstGeom prst="rect">
            <a:avLst/>
          </a:prstGeom>
        </p:spPr>
      </p:pic>
      <p:pic>
        <p:nvPicPr>
          <p:cNvPr id="22" name="Frame 1000006687" descr="preencoded.png">
            <a:extLst>
              <a:ext uri="{FF2B5EF4-FFF2-40B4-BE49-F238E27FC236}">
                <a16:creationId xmlns:a16="http://schemas.microsoft.com/office/drawing/2014/main" id="{8F3DA15F-39B4-A14C-CB0C-CE7E567532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772280" y="2724576"/>
            <a:ext cx="4486908" cy="1811316"/>
          </a:xfrm>
          <a:prstGeom prst="rect">
            <a:avLst/>
          </a:prstGeom>
        </p:spPr>
      </p:pic>
      <p:sp>
        <p:nvSpPr>
          <p:cNvPr id="23" name="Eurocode 2Masterclass">
            <a:extLst>
              <a:ext uri="{FF2B5EF4-FFF2-40B4-BE49-F238E27FC236}">
                <a16:creationId xmlns:a16="http://schemas.microsoft.com/office/drawing/2014/main" id="{BFF3D6BB-6380-9729-E261-6A650328A7E9}"/>
              </a:ext>
            </a:extLst>
          </p:cNvPr>
          <p:cNvSpPr/>
          <p:nvPr/>
        </p:nvSpPr>
        <p:spPr>
          <a:xfrm rot="21599400">
            <a:off x="12772280" y="2717237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cs-CZ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AI</a:t>
            </a:r>
            <a:br>
              <a:rPr lang="cs-CZ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24" name="Dive in Reinforced Concrete Design with RFEM 6">
            <a:extLst>
              <a:ext uri="{FF2B5EF4-FFF2-40B4-BE49-F238E27FC236}">
                <a16:creationId xmlns:a16="http://schemas.microsoft.com/office/drawing/2014/main" id="{1ADC5E1A-E965-2C01-2B31-2EB80EBC0117}"/>
              </a:ext>
            </a:extLst>
          </p:cNvPr>
          <p:cNvSpPr/>
          <p:nvPr/>
        </p:nvSpPr>
        <p:spPr>
          <a:xfrm rot="21599400">
            <a:off x="12772494" y="3959755"/>
            <a:ext cx="4505428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5"/>
              </a:lnSpc>
            </a:pPr>
            <a:r>
              <a:rPr lang="en-US" b="1" dirty="0"/>
              <a:t>Ensuring Safe and Compliant Use</a:t>
            </a:r>
            <a:r>
              <a:rPr lang="cs-CZ" b="1" dirty="0"/>
              <a:t> </a:t>
            </a:r>
            <a:r>
              <a:rPr lang="en-US" b="1" dirty="0"/>
              <a:t>of Artificial Intelligence!</a:t>
            </a:r>
            <a:endParaRPr lang="en-US" sz="180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</p:txBody>
      </p:sp>
      <p:sp>
        <p:nvSpPr>
          <p:cNvPr id="25" name="Obdélník: se zakulacenými rohy 17">
            <a:hlinkClick r:id="rId8"/>
            <a:extLst>
              <a:ext uri="{FF2B5EF4-FFF2-40B4-BE49-F238E27FC236}">
                <a16:creationId xmlns:a16="http://schemas.microsoft.com/office/drawing/2014/main" id="{BE1A070D-D056-E479-BD3D-F641AFB47B3A}"/>
              </a:ext>
            </a:extLst>
          </p:cNvPr>
          <p:cNvSpPr/>
          <p:nvPr/>
        </p:nvSpPr>
        <p:spPr>
          <a:xfrm>
            <a:off x="14970981" y="8468610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pic>
        <p:nvPicPr>
          <p:cNvPr id="26" name="Picture 19">
            <a:extLst>
              <a:ext uri="{FF2B5EF4-FFF2-40B4-BE49-F238E27FC236}">
                <a16:creationId xmlns:a16="http://schemas.microsoft.com/office/drawing/2014/main" id="{5AD6CE97-2CEE-575C-1198-A1C0CF4C63D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1797666" y="4202227"/>
            <a:ext cx="6440272" cy="4415300"/>
          </a:xfrm>
          <a:prstGeom prst="rect">
            <a:avLst/>
          </a:prstGeom>
        </p:spPr>
      </p:pic>
      <p:pic>
        <p:nvPicPr>
          <p:cNvPr id="27" name="Picture 36">
            <a:extLst>
              <a:ext uri="{FF2B5EF4-FFF2-40B4-BE49-F238E27FC236}">
                <a16:creationId xmlns:a16="http://schemas.microsoft.com/office/drawing/2014/main" id="{FE9E71CB-286F-E58C-435A-D76EC682A3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2658187" y="7864219"/>
            <a:ext cx="1316430" cy="131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9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9DB4D-F4A0-08C2-1B38-24754B29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Obrázek 45" descr="Obsah obrázku mrak, obloha, venku, mrakodrap&#10;&#10;Obsah generovaný pomocí AI může být nesprávný.">
            <a:extLst>
              <a:ext uri="{FF2B5EF4-FFF2-40B4-BE49-F238E27FC236}">
                <a16:creationId xmlns:a16="http://schemas.microsoft.com/office/drawing/2014/main" id="{F548FE32-46B7-082A-8BDF-763D0FEE3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9" name="Obrázek 28" descr="Obsah obrázku venku, obloha, voda, loď&#10;&#10;Obsah generovaný pomocí AI může být nesprávný.">
            <a:extLst>
              <a:ext uri="{FF2B5EF4-FFF2-40B4-BE49-F238E27FC236}">
                <a16:creationId xmlns:a16="http://schemas.microsoft.com/office/drawing/2014/main" id="{A9263743-806B-309C-D910-5CEDD4E6D7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389" b="14613"/>
          <a:stretch>
            <a:fillRect/>
          </a:stretch>
        </p:blipFill>
        <p:spPr>
          <a:xfrm>
            <a:off x="11545615" y="0"/>
            <a:ext cx="6074563" cy="10287000"/>
          </a:xfrm>
          <a:prstGeom prst="rect">
            <a:avLst/>
          </a:prstGeom>
        </p:spPr>
      </p:pic>
      <p:sp>
        <p:nvSpPr>
          <p:cNvPr id="30" name="Today with">
            <a:extLst>
              <a:ext uri="{FF2B5EF4-FFF2-40B4-BE49-F238E27FC236}">
                <a16:creationId xmlns:a16="http://schemas.microsoft.com/office/drawing/2014/main" id="{1BEBDF4E-455C-840A-1B64-BFAAC5FA351F}"/>
              </a:ext>
            </a:extLst>
          </p:cNvPr>
          <p:cNvSpPr/>
          <p:nvPr/>
        </p:nvSpPr>
        <p:spPr>
          <a:xfrm rot="-600">
            <a:off x="762299" y="853304"/>
            <a:ext cx="9734016" cy="2709896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Submit your customer</a:t>
            </a:r>
            <a:b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</a:b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project and receive </a:t>
            </a:r>
            <a:b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</a:b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a free online course!</a:t>
            </a:r>
            <a:endParaRPr lang="en-US" sz="5400" dirty="0"/>
          </a:p>
        </p:txBody>
      </p:sp>
      <p:pic>
        <p:nvPicPr>
          <p:cNvPr id="33" name="Grafický objekt 32">
            <a:extLst>
              <a:ext uri="{FF2B5EF4-FFF2-40B4-BE49-F238E27FC236}">
                <a16:creationId xmlns:a16="http://schemas.microsoft.com/office/drawing/2014/main" id="{9C770694-137E-D174-1CA4-53463E9F7C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62" y="9385300"/>
            <a:ext cx="2286000" cy="342900"/>
          </a:xfrm>
          <a:prstGeom prst="rect">
            <a:avLst/>
          </a:prstGeom>
        </p:spPr>
      </p:pic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0237A359-9360-BD02-5A62-8CB051FB5F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2400" y="9331325"/>
            <a:ext cx="1600200" cy="390525"/>
          </a:xfrm>
          <a:prstGeom prst="rect">
            <a:avLst/>
          </a:prstGeom>
        </p:spPr>
      </p:pic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1F14F772-686D-EDCF-1C42-74BA20801C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4025" y="9205946"/>
            <a:ext cx="1352550" cy="457200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20D8E0E2-5FD2-E841-0147-F415E4C21F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8000" y="9331325"/>
            <a:ext cx="1762125" cy="323850"/>
          </a:xfrm>
          <a:prstGeom prst="rect">
            <a:avLst/>
          </a:prstGeom>
        </p:spPr>
      </p:pic>
      <p:pic>
        <p:nvPicPr>
          <p:cNvPr id="37" name="Grafický objekt 36">
            <a:extLst>
              <a:ext uri="{FF2B5EF4-FFF2-40B4-BE49-F238E27FC236}">
                <a16:creationId xmlns:a16="http://schemas.microsoft.com/office/drawing/2014/main" id="{C25A8FA6-6FBC-4A50-4984-AFA5D25812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166600" y="9301196"/>
            <a:ext cx="1600200" cy="266700"/>
          </a:xfrm>
          <a:prstGeom prst="rect">
            <a:avLst/>
          </a:prstGeom>
        </p:spPr>
      </p:pic>
      <p:sp>
        <p:nvSpPr>
          <p:cNvPr id="40" name="Obdélník: se zakulacenými rohy 39">
            <a:extLst>
              <a:ext uri="{FF2B5EF4-FFF2-40B4-BE49-F238E27FC236}">
                <a16:creationId xmlns:a16="http://schemas.microsoft.com/office/drawing/2014/main" id="{00A308A1-28C1-A2E4-612A-0EE1C7183FB8}"/>
              </a:ext>
            </a:extLst>
          </p:cNvPr>
          <p:cNvSpPr/>
          <p:nvPr/>
        </p:nvSpPr>
        <p:spPr>
          <a:xfrm>
            <a:off x="762062" y="4881514"/>
            <a:ext cx="9592545" cy="3775157"/>
          </a:xfrm>
          <a:prstGeom prst="roundRect">
            <a:avLst>
              <a:gd name="adj" fmla="val 6903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1" name="Grafický objekt 40">
            <a:extLst>
              <a:ext uri="{FF2B5EF4-FFF2-40B4-BE49-F238E27FC236}">
                <a16:creationId xmlns:a16="http://schemas.microsoft.com/office/drawing/2014/main" id="{A5EDE320-8F52-FE0D-6EEE-191FDEEC71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4965" y="5316426"/>
            <a:ext cx="2914650" cy="2914650"/>
          </a:xfrm>
          <a:prstGeom prst="rect">
            <a:avLst/>
          </a:prstGeom>
        </p:spPr>
      </p:pic>
      <p:pic>
        <p:nvPicPr>
          <p:cNvPr id="42" name="Grafický objekt 41">
            <a:hlinkClick r:id="rId11"/>
            <a:extLst>
              <a:ext uri="{FF2B5EF4-FFF2-40B4-BE49-F238E27FC236}">
                <a16:creationId xmlns:a16="http://schemas.microsoft.com/office/drawing/2014/main" id="{425EBEB6-94B1-04AF-97E8-6CC3A35149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50962" y="7402512"/>
            <a:ext cx="676275" cy="676275"/>
          </a:xfrm>
          <a:prstGeom prst="rect">
            <a:avLst/>
          </a:prstGeom>
        </p:spPr>
      </p:pic>
      <p:sp>
        <p:nvSpPr>
          <p:cNvPr id="43" name="You get a live product demonstration on our booth 133 in Hall C3 showing the latest developments in our structural analysis programs You can benefit from the long-standing know-how of absolute experts in the areas of reinforced concrete structures steel s">
            <a:extLst>
              <a:ext uri="{FF2B5EF4-FFF2-40B4-BE49-F238E27FC236}">
                <a16:creationId xmlns:a16="http://schemas.microsoft.com/office/drawing/2014/main" id="{271FEFB4-6574-1034-8E8B-1448BA1594DE}"/>
              </a:ext>
            </a:extLst>
          </p:cNvPr>
          <p:cNvSpPr/>
          <p:nvPr/>
        </p:nvSpPr>
        <p:spPr>
          <a:xfrm rot="-600">
            <a:off x="1351284" y="5356705"/>
            <a:ext cx="5070083" cy="1773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chemeClr val="bg1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For each published project, you will receive a voucher for an Online Course on RFEM 6, Eurocode 2, Eurocode 3, Eurocode 5, or Eurocode 8, valued at 199 - 399€.</a:t>
            </a:r>
            <a:endParaRPr lang="en-US" sz="2250" dirty="0">
              <a:solidFill>
                <a:schemeClr val="bg1"/>
              </a:solidFill>
            </a:endParaRPr>
          </a:p>
        </p:txBody>
      </p:sp>
      <p:sp>
        <p:nvSpPr>
          <p:cNvPr id="44" name="You get a live product demonstration on our booth 133 in Hall C3 showing the latest developments in our structural analysis programs You can benefit from the long-standing know-how of absolute experts in the areas of reinforced concrete structures steel s">
            <a:hlinkClick r:id="rId11"/>
            <a:extLst>
              <a:ext uri="{FF2B5EF4-FFF2-40B4-BE49-F238E27FC236}">
                <a16:creationId xmlns:a16="http://schemas.microsoft.com/office/drawing/2014/main" id="{969E43D9-3454-5899-93BF-73C7929F432C}"/>
              </a:ext>
            </a:extLst>
          </p:cNvPr>
          <p:cNvSpPr/>
          <p:nvPr/>
        </p:nvSpPr>
        <p:spPr>
          <a:xfrm rot="-600">
            <a:off x="2171381" y="7592870"/>
            <a:ext cx="291459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chemeClr val="bg1"/>
                </a:solidFill>
                <a:latin typeface="FK Grotesk Neue Black" panose="020B0604020202020204" charset="0"/>
                <a:ea typeface="FK Grotesk Neue Medium" pitchFamily="34" charset="-122"/>
                <a:cs typeface="FK Grotesk Neue Medium" pitchFamily="34" charset="-120"/>
              </a:rPr>
              <a:t>Submit your Project</a:t>
            </a:r>
            <a:endParaRPr lang="en-US" sz="2250" dirty="0">
              <a:solidFill>
                <a:schemeClr val="bg1"/>
              </a:solidFill>
              <a:latin typeface="FK Grotesk Neue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1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sk group" descr="preencoded.png">
            <a:extLst>
              <a:ext uri="{FF2B5EF4-FFF2-40B4-BE49-F238E27FC236}">
                <a16:creationId xmlns:a16="http://schemas.microsoft.com/office/drawing/2014/main" id="{11A9241A-1FDB-DE2F-DC84-B56FFFB715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0495" y="2267146"/>
            <a:ext cx="8184509" cy="7260906"/>
          </a:xfrm>
          <a:prstGeom prst="rect">
            <a:avLst/>
          </a:prstGeom>
        </p:spPr>
      </p:pic>
      <p:pic>
        <p:nvPicPr>
          <p:cNvPr id="11" name="Rectangle 34738" descr="preencoded.png">
            <a:extLst>
              <a:ext uri="{FF2B5EF4-FFF2-40B4-BE49-F238E27FC236}">
                <a16:creationId xmlns:a16="http://schemas.microsoft.com/office/drawing/2014/main" id="{80A10971-8DF8-1730-A955-DBE38C431C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00495" y="2267146"/>
            <a:ext cx="8184509" cy="7260906"/>
          </a:xfrm>
          <a:prstGeom prst="rect">
            <a:avLst/>
          </a:prstGeom>
        </p:spPr>
      </p:pic>
      <p:pic>
        <p:nvPicPr>
          <p:cNvPr id="12" name="Vector 1763 (Stroke)" descr="preencoded.png">
            <a:extLst>
              <a:ext uri="{FF2B5EF4-FFF2-40B4-BE49-F238E27FC236}">
                <a16:creationId xmlns:a16="http://schemas.microsoft.com/office/drawing/2014/main" id="{1CBE4408-6AAB-4D3A-E9A5-CB89BA7CF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712915" y="8623072"/>
            <a:ext cx="247712" cy="352468"/>
          </a:xfrm>
          <a:prstGeom prst="rect">
            <a:avLst/>
          </a:prstGeom>
        </p:spPr>
      </p:pic>
      <p:pic>
        <p:nvPicPr>
          <p:cNvPr id="22" name="Vector 1763 (Stroke)" descr="preencoded.png">
            <a:extLst>
              <a:ext uri="{FF2B5EF4-FFF2-40B4-BE49-F238E27FC236}">
                <a16:creationId xmlns:a16="http://schemas.microsoft.com/office/drawing/2014/main" id="{50801E5A-2A5D-2DEC-F243-550DECD6B2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147776" y="2599083"/>
            <a:ext cx="142912" cy="209575"/>
          </a:xfrm>
          <a:prstGeom prst="rect">
            <a:avLst/>
          </a:prstGeom>
        </p:spPr>
      </p:pic>
      <p:pic>
        <p:nvPicPr>
          <p:cNvPr id="24" name="Vector 1763 (Stroke)" descr="preencoded.png">
            <a:extLst>
              <a:ext uri="{FF2B5EF4-FFF2-40B4-BE49-F238E27FC236}">
                <a16:creationId xmlns:a16="http://schemas.microsoft.com/office/drawing/2014/main" id="{A8D01511-5879-5F0D-F9A9-96F623B644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206989" y="3801390"/>
            <a:ext cx="142912" cy="209575"/>
          </a:xfrm>
          <a:prstGeom prst="rect">
            <a:avLst/>
          </a:prstGeom>
        </p:spPr>
      </p:pic>
      <p:pic>
        <p:nvPicPr>
          <p:cNvPr id="25" name="Vector 1763 (Stroke)" descr="preencoded.png">
            <a:extLst>
              <a:ext uri="{FF2B5EF4-FFF2-40B4-BE49-F238E27FC236}">
                <a16:creationId xmlns:a16="http://schemas.microsoft.com/office/drawing/2014/main" id="{9C7C8943-F501-6388-632B-25FB3628C8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721673" y="4979248"/>
            <a:ext cx="142912" cy="209575"/>
          </a:xfrm>
          <a:prstGeom prst="rect">
            <a:avLst/>
          </a:prstGeom>
        </p:spPr>
      </p:pic>
      <p:pic>
        <p:nvPicPr>
          <p:cNvPr id="26" name="Vector 1763 (Stroke)" descr="preencoded.png">
            <a:extLst>
              <a:ext uri="{FF2B5EF4-FFF2-40B4-BE49-F238E27FC236}">
                <a16:creationId xmlns:a16="http://schemas.microsoft.com/office/drawing/2014/main" id="{10D28061-9101-EA9C-8B1A-FE1A76FC8C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275683" y="6178380"/>
            <a:ext cx="142912" cy="209575"/>
          </a:xfrm>
          <a:prstGeom prst="rect">
            <a:avLst/>
          </a:prstGeom>
        </p:spPr>
      </p:pic>
      <p:pic>
        <p:nvPicPr>
          <p:cNvPr id="27" name="Frame 1000008210" descr="preencoded.png">
            <a:extLst>
              <a:ext uri="{FF2B5EF4-FFF2-40B4-BE49-F238E27FC236}">
                <a16:creationId xmlns:a16="http://schemas.microsoft.com/office/drawing/2014/main" id="{0172F3F9-CE63-FED6-BFD3-B995DA2E94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55652" y="2210949"/>
            <a:ext cx="1017852" cy="4543330"/>
          </a:xfrm>
          <a:prstGeom prst="rect">
            <a:avLst/>
          </a:prstGeom>
        </p:spPr>
      </p:pic>
      <p:pic>
        <p:nvPicPr>
          <p:cNvPr id="28" name="Group 3640" descr="preencoded.png">
            <a:extLst>
              <a:ext uri="{FF2B5EF4-FFF2-40B4-BE49-F238E27FC236}">
                <a16:creationId xmlns:a16="http://schemas.microsoft.com/office/drawing/2014/main" id="{E6F4D1BD-4C2C-B9B8-EC67-E7E36D0B6C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77647" y="7288991"/>
            <a:ext cx="1629344" cy="1629345"/>
          </a:xfrm>
          <a:prstGeom prst="rect">
            <a:avLst/>
          </a:prstGeom>
        </p:spPr>
      </p:pic>
      <p:pic>
        <p:nvPicPr>
          <p:cNvPr id="29" name="Group 1000004866" descr="preencoded.png">
            <a:extLst>
              <a:ext uri="{FF2B5EF4-FFF2-40B4-BE49-F238E27FC236}">
                <a16:creationId xmlns:a16="http://schemas.microsoft.com/office/drawing/2014/main" id="{F61828A9-2996-E6E1-EC91-AF12E15D5C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774713" y="7496046"/>
            <a:ext cx="1629344" cy="1629344"/>
          </a:xfrm>
          <a:prstGeom prst="rect">
            <a:avLst/>
          </a:prstGeom>
        </p:spPr>
      </p:pic>
      <p:sp>
        <p:nvSpPr>
          <p:cNvPr id="30" name="Free Online Services">
            <a:extLst>
              <a:ext uri="{FF2B5EF4-FFF2-40B4-BE49-F238E27FC236}">
                <a16:creationId xmlns:a16="http://schemas.microsoft.com/office/drawing/2014/main" id="{E35D3B2C-1040-861F-269E-3CB9875BD065}"/>
              </a:ext>
            </a:extLst>
          </p:cNvPr>
          <p:cNvSpPr/>
          <p:nvPr/>
        </p:nvSpPr>
        <p:spPr>
          <a:xfrm>
            <a:off x="800260" y="916229"/>
            <a:ext cx="7086731" cy="7536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Free Online Services</a:t>
            </a:r>
            <a:endParaRPr lang="en-US" sz="5400" dirty="0"/>
          </a:p>
        </p:txBody>
      </p:sp>
      <p:sp>
        <p:nvSpPr>
          <p:cNvPr id="31" name="name_90-Day Full Trial Version Download">
            <a:extLst>
              <a:ext uri="{FF2B5EF4-FFF2-40B4-BE49-F238E27FC236}">
                <a16:creationId xmlns:a16="http://schemas.microsoft.com/office/drawing/2014/main" id="{0C8428A0-A075-C30A-6454-010BB10D0E0E}"/>
              </a:ext>
            </a:extLst>
          </p:cNvPr>
          <p:cNvSpPr/>
          <p:nvPr/>
        </p:nvSpPr>
        <p:spPr>
          <a:xfrm>
            <a:off x="1476867" y="2840187"/>
            <a:ext cx="6877333" cy="162044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775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90-Day Full Trial Version Download</a:t>
            </a:r>
            <a:endParaRPr lang="en-US" sz="5775" dirty="0"/>
          </a:p>
        </p:txBody>
      </p:sp>
      <p:sp>
        <p:nvSpPr>
          <p:cNvPr id="32" name="Explore All Our Services">
            <a:hlinkClick r:id="rId13"/>
            <a:extLst>
              <a:ext uri="{FF2B5EF4-FFF2-40B4-BE49-F238E27FC236}">
                <a16:creationId xmlns:a16="http://schemas.microsoft.com/office/drawing/2014/main" id="{9A07E9BB-8C24-8277-BC87-8A165F312BB5}"/>
              </a:ext>
            </a:extLst>
          </p:cNvPr>
          <p:cNvSpPr/>
          <p:nvPr/>
        </p:nvSpPr>
        <p:spPr>
          <a:xfrm>
            <a:off x="9773972" y="7573022"/>
            <a:ext cx="4829458" cy="16200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775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Explore All Our Services</a:t>
            </a:r>
            <a:endParaRPr lang="en-US" sz="5775" dirty="0"/>
          </a:p>
        </p:txBody>
      </p:sp>
      <p:sp>
        <p:nvSpPr>
          <p:cNvPr id="33" name="Dlubal Community">
            <a:hlinkClick r:id="rId14"/>
            <a:extLst>
              <a:ext uri="{FF2B5EF4-FFF2-40B4-BE49-F238E27FC236}">
                <a16:creationId xmlns:a16="http://schemas.microsoft.com/office/drawing/2014/main" id="{B55F57AE-BA79-6E03-8C0E-47A0F6529E88}"/>
              </a:ext>
            </a:extLst>
          </p:cNvPr>
          <p:cNvSpPr/>
          <p:nvPr/>
        </p:nvSpPr>
        <p:spPr>
          <a:xfrm>
            <a:off x="10980696" y="2540836"/>
            <a:ext cx="6905695" cy="401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COMMUNITY</a:t>
            </a:r>
            <a:endParaRPr lang="en-US" sz="2879" dirty="0"/>
          </a:p>
        </p:txBody>
      </p:sp>
      <p:sp>
        <p:nvSpPr>
          <p:cNvPr id="34" name="name_3D Models to Download">
            <a:hlinkClick r:id="rId15"/>
            <a:extLst>
              <a:ext uri="{FF2B5EF4-FFF2-40B4-BE49-F238E27FC236}">
                <a16:creationId xmlns:a16="http://schemas.microsoft.com/office/drawing/2014/main" id="{284DBD90-2472-A618-6B80-9C36862CCF10}"/>
              </a:ext>
            </a:extLst>
          </p:cNvPr>
          <p:cNvSpPr/>
          <p:nvPr/>
        </p:nvSpPr>
        <p:spPr>
          <a:xfrm>
            <a:off x="10981330" y="6120592"/>
            <a:ext cx="6248470" cy="4011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3D MODELS TO DOWNLOAD</a:t>
            </a:r>
            <a:endParaRPr lang="en-US" sz="2879" dirty="0"/>
          </a:p>
        </p:txBody>
      </p:sp>
      <p:sp>
        <p:nvSpPr>
          <p:cNvPr id="35" name="GEO ZONE TOOL">
            <a:hlinkClick r:id="rId16"/>
            <a:extLst>
              <a:ext uri="{FF2B5EF4-FFF2-40B4-BE49-F238E27FC236}">
                <a16:creationId xmlns:a16="http://schemas.microsoft.com/office/drawing/2014/main" id="{A0B39F41-7DDA-2562-6944-E563076E5A6E}"/>
              </a:ext>
            </a:extLst>
          </p:cNvPr>
          <p:cNvSpPr/>
          <p:nvPr/>
        </p:nvSpPr>
        <p:spPr>
          <a:xfrm>
            <a:off x="10980910" y="3756538"/>
            <a:ext cx="3676720" cy="40067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GEO ZONE TOOL</a:t>
            </a:r>
            <a:endParaRPr lang="en-US" sz="2879" dirty="0"/>
          </a:p>
        </p:txBody>
      </p:sp>
      <p:sp>
        <p:nvSpPr>
          <p:cNvPr id="36" name="Cross-Section Properties">
            <a:hlinkClick r:id="rId17"/>
            <a:extLst>
              <a:ext uri="{FF2B5EF4-FFF2-40B4-BE49-F238E27FC236}">
                <a16:creationId xmlns:a16="http://schemas.microsoft.com/office/drawing/2014/main" id="{B3AB37D6-D315-7B95-9D16-BD5A4F8BBACB}"/>
              </a:ext>
            </a:extLst>
          </p:cNvPr>
          <p:cNvSpPr/>
          <p:nvPr/>
        </p:nvSpPr>
        <p:spPr>
          <a:xfrm>
            <a:off x="10977979" y="4924357"/>
            <a:ext cx="6477070" cy="4011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CROSS-SECTION PROPERTIES</a:t>
            </a:r>
            <a:endParaRPr lang="en-US" sz="2879" dirty="0"/>
          </a:p>
        </p:txBody>
      </p:sp>
      <p:sp>
        <p:nvSpPr>
          <p:cNvPr id="37" name="Experience the full power of our structural analysis and design software with a free 90-day trial Get access to all programs and add-ons without restrictions">
            <a:extLst>
              <a:ext uri="{FF2B5EF4-FFF2-40B4-BE49-F238E27FC236}">
                <a16:creationId xmlns:a16="http://schemas.microsoft.com/office/drawing/2014/main" id="{67565F2E-845F-B8C6-01B8-A56247BFAFD8}"/>
              </a:ext>
            </a:extLst>
          </p:cNvPr>
          <p:cNvSpPr/>
          <p:nvPr/>
        </p:nvSpPr>
        <p:spPr>
          <a:xfrm>
            <a:off x="1505789" y="4630675"/>
            <a:ext cx="4172307" cy="20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Experience the full power of our structural analysis and design software with a free 90-day trial. Get access to all programs and add-ons without restrictions.</a:t>
            </a:r>
            <a:endParaRPr lang="en-US" sz="2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3807" descr="preencoded.png">
            <a:extLst>
              <a:ext uri="{FF2B5EF4-FFF2-40B4-BE49-F238E27FC236}">
                <a16:creationId xmlns:a16="http://schemas.microsoft.com/office/drawing/2014/main" id="{8D67D940-5D41-2C4A-E4EF-583E990196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7905600"/>
            <a:ext cx="9032277" cy="2384600"/>
          </a:xfrm>
          <a:prstGeom prst="rect">
            <a:avLst/>
          </a:prstGeom>
        </p:spPr>
      </p:pic>
      <p:pic>
        <p:nvPicPr>
          <p:cNvPr id="3" name="Frame 1000007339" descr="preencoded.png">
            <a:extLst>
              <a:ext uri="{FF2B5EF4-FFF2-40B4-BE49-F238E27FC236}">
                <a16:creationId xmlns:a16="http://schemas.microsoft.com/office/drawing/2014/main" id="{940B3FF0-A818-9312-93BF-BAFD65E3F8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4980" y="3029690"/>
            <a:ext cx="6420775" cy="2650191"/>
          </a:xfrm>
          <a:prstGeom prst="rect">
            <a:avLst/>
          </a:prstGeom>
        </p:spPr>
      </p:pic>
      <p:pic>
        <p:nvPicPr>
          <p:cNvPr id="4" name="Rectangle 33922" descr="preencoded.png">
            <a:extLst>
              <a:ext uri="{FF2B5EF4-FFF2-40B4-BE49-F238E27FC236}">
                <a16:creationId xmlns:a16="http://schemas.microsoft.com/office/drawing/2014/main" id="{901C53DF-8252-4257-CEBC-9AF24FD1D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540" y="3117636"/>
            <a:ext cx="304847" cy="133456"/>
          </a:xfrm>
          <a:prstGeom prst="rect">
            <a:avLst/>
          </a:prstGeom>
        </p:spPr>
      </p:pic>
      <p:pic>
        <p:nvPicPr>
          <p:cNvPr id="5" name="Rectangle 33923" descr="preencoded.png">
            <a:extLst>
              <a:ext uri="{FF2B5EF4-FFF2-40B4-BE49-F238E27FC236}">
                <a16:creationId xmlns:a16="http://schemas.microsoft.com/office/drawing/2014/main" id="{71A18A02-D442-8CD8-496A-8C44AB9254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62623" y="3565311"/>
            <a:ext cx="304847" cy="133456"/>
          </a:xfrm>
          <a:prstGeom prst="rect">
            <a:avLst/>
          </a:prstGeom>
        </p:spPr>
      </p:pic>
      <p:pic>
        <p:nvPicPr>
          <p:cNvPr id="6" name="Rectangle 33924" descr="preencoded.png">
            <a:extLst>
              <a:ext uri="{FF2B5EF4-FFF2-40B4-BE49-F238E27FC236}">
                <a16:creationId xmlns:a16="http://schemas.microsoft.com/office/drawing/2014/main" id="{FD12A1BB-5C44-F0C6-4335-AFC50446EC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707" y="4060611"/>
            <a:ext cx="304847" cy="133456"/>
          </a:xfrm>
          <a:prstGeom prst="rect">
            <a:avLst/>
          </a:prstGeom>
        </p:spPr>
      </p:pic>
      <p:pic>
        <p:nvPicPr>
          <p:cNvPr id="7" name="Rectangle 33925" descr="preencoded.png">
            <a:extLst>
              <a:ext uri="{FF2B5EF4-FFF2-40B4-BE49-F238E27FC236}">
                <a16:creationId xmlns:a16="http://schemas.microsoft.com/office/drawing/2014/main" id="{7990DC0A-4CC2-BC4D-3C03-0EF5511F1F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2791" y="4527336"/>
            <a:ext cx="304847" cy="133456"/>
          </a:xfrm>
          <a:prstGeom prst="rect">
            <a:avLst/>
          </a:prstGeom>
        </p:spPr>
      </p:pic>
      <p:pic>
        <p:nvPicPr>
          <p:cNvPr id="8" name="Rectangle 33926" descr="preencoded.png">
            <a:extLst>
              <a:ext uri="{FF2B5EF4-FFF2-40B4-BE49-F238E27FC236}">
                <a16:creationId xmlns:a16="http://schemas.microsoft.com/office/drawing/2014/main" id="{851F43AD-2492-6C62-B2A8-703B332E01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2865" y="4984536"/>
            <a:ext cx="304847" cy="133456"/>
          </a:xfrm>
          <a:prstGeom prst="rect">
            <a:avLst/>
          </a:prstGeom>
        </p:spPr>
      </p:pic>
      <p:pic>
        <p:nvPicPr>
          <p:cNvPr id="9" name="Rectangle 33927" descr="preencoded.png">
            <a:extLst>
              <a:ext uri="{FF2B5EF4-FFF2-40B4-BE49-F238E27FC236}">
                <a16:creationId xmlns:a16="http://schemas.microsoft.com/office/drawing/2014/main" id="{11DB066C-4B79-DAA0-0310-148687E33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2949" y="5432211"/>
            <a:ext cx="304847" cy="133456"/>
          </a:xfrm>
          <a:prstGeom prst="rect">
            <a:avLst/>
          </a:prstGeom>
        </p:spPr>
      </p:pic>
      <p:pic>
        <p:nvPicPr>
          <p:cNvPr id="10" name="Vector" descr="preencoded.png">
            <a:extLst>
              <a:ext uri="{FF2B5EF4-FFF2-40B4-BE49-F238E27FC236}">
                <a16:creationId xmlns:a16="http://schemas.microsoft.com/office/drawing/2014/main" id="{9427B806-832D-8F30-29BD-948586CC8E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92647" y="8"/>
            <a:ext cx="10597149" cy="10290192"/>
          </a:xfrm>
          <a:prstGeom prst="rect">
            <a:avLst/>
          </a:prstGeom>
        </p:spPr>
      </p:pic>
      <p:pic>
        <p:nvPicPr>
          <p:cNvPr id="11" name="Rectangle 33890" descr="preencoded.png">
            <a:extLst>
              <a:ext uri="{FF2B5EF4-FFF2-40B4-BE49-F238E27FC236}">
                <a16:creationId xmlns:a16="http://schemas.microsoft.com/office/drawing/2014/main" id="{683316C4-D35F-8D6F-BD89-AEF5150B500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611008" y="884310"/>
            <a:ext cx="7678787" cy="8451517"/>
          </a:xfrm>
          <a:prstGeom prst="rect">
            <a:avLst/>
          </a:prstGeom>
        </p:spPr>
      </p:pic>
      <p:pic>
        <p:nvPicPr>
          <p:cNvPr id="12" name="Frame 1000006518" descr="preencoded.png">
            <a:extLst>
              <a:ext uri="{FF2B5EF4-FFF2-40B4-BE49-F238E27FC236}">
                <a16:creationId xmlns:a16="http://schemas.microsoft.com/office/drawing/2014/main" id="{F5DA5F12-D408-7D6D-487E-BF24836154F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782854" y="3905883"/>
            <a:ext cx="2429723" cy="2429731"/>
          </a:xfrm>
          <a:prstGeom prst="rect">
            <a:avLst/>
          </a:prstGeom>
        </p:spPr>
      </p:pic>
      <p:pic>
        <p:nvPicPr>
          <p:cNvPr id="13" name="mia 1" descr="preencoded.png">
            <a:extLst>
              <a:ext uri="{FF2B5EF4-FFF2-40B4-BE49-F238E27FC236}">
                <a16:creationId xmlns:a16="http://schemas.microsoft.com/office/drawing/2014/main" id="{35C191F2-B05D-7FB9-DC5A-85A7BE564B9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1334899" y="846367"/>
            <a:ext cx="6954897" cy="8489372"/>
          </a:xfrm>
          <a:prstGeom prst="rect">
            <a:avLst/>
          </a:prstGeom>
        </p:spPr>
      </p:pic>
      <p:sp>
        <p:nvSpPr>
          <p:cNvPr id="14" name="Got questions">
            <a:extLst>
              <a:ext uri="{FF2B5EF4-FFF2-40B4-BE49-F238E27FC236}">
                <a16:creationId xmlns:a16="http://schemas.microsoft.com/office/drawing/2014/main" id="{71E00C1A-78F4-16A6-A829-A429E5EE06D1}"/>
              </a:ext>
            </a:extLst>
          </p:cNvPr>
          <p:cNvSpPr/>
          <p:nvPr/>
        </p:nvSpPr>
        <p:spPr>
          <a:xfrm rot="-600">
            <a:off x="762130" y="813281"/>
            <a:ext cx="8477556" cy="1654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Get Further Details
About Dlubal​</a:t>
            </a:r>
            <a:endParaRPr lang="en-US" sz="5400" dirty="0"/>
          </a:p>
        </p:txBody>
      </p:sp>
      <p:sp>
        <p:nvSpPr>
          <p:cNvPr id="15" name="Visit wwwdlubalcom">
            <a:extLst>
              <a:ext uri="{FF2B5EF4-FFF2-40B4-BE49-F238E27FC236}">
                <a16:creationId xmlns:a16="http://schemas.microsoft.com/office/drawing/2014/main" id="{43043F31-A6B4-15EF-665E-2AD7F55ADD20}"/>
              </a:ext>
            </a:extLst>
          </p:cNvPr>
          <p:cNvSpPr/>
          <p:nvPr/>
        </p:nvSpPr>
        <p:spPr>
          <a:xfrm rot="-600">
            <a:off x="763609" y="9205653"/>
            <a:ext cx="10401388" cy="519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kern="0" spc="-1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Visit www.dlubal.com</a:t>
            </a:r>
            <a:endParaRPr lang="en-US" sz="3600" dirty="0"/>
          </a:p>
        </p:txBody>
      </p:sp>
      <p:sp>
        <p:nvSpPr>
          <p:cNvPr id="16" name="Videos and recorded webinars">
            <a:extLst>
              <a:ext uri="{FF2B5EF4-FFF2-40B4-BE49-F238E27FC236}">
                <a16:creationId xmlns:a16="http://schemas.microsoft.com/office/drawing/2014/main" id="{A2CF1AC5-9757-6ECD-D5A6-7A717D003B10}"/>
              </a:ext>
            </a:extLst>
          </p:cNvPr>
          <p:cNvSpPr/>
          <p:nvPr/>
        </p:nvSpPr>
        <p:spPr>
          <a:xfrm rot="-600">
            <a:off x="1314980" y="302626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Videos and recorded webinars</a:t>
            </a:r>
            <a:endParaRPr lang="en-US" sz="2250" dirty="0"/>
          </a:p>
        </p:txBody>
      </p:sp>
      <p:sp>
        <p:nvSpPr>
          <p:cNvPr id="17" name="Newsletters">
            <a:extLst>
              <a:ext uri="{FF2B5EF4-FFF2-40B4-BE49-F238E27FC236}">
                <a16:creationId xmlns:a16="http://schemas.microsoft.com/office/drawing/2014/main" id="{13D202AC-9C47-A967-40CA-997FB19F5EF2}"/>
              </a:ext>
            </a:extLst>
          </p:cNvPr>
          <p:cNvSpPr/>
          <p:nvPr/>
        </p:nvSpPr>
        <p:spPr>
          <a:xfrm rot="-600">
            <a:off x="1315064" y="349299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Newsletters</a:t>
            </a:r>
            <a:endParaRPr lang="en-US" sz="2250" dirty="0"/>
          </a:p>
        </p:txBody>
      </p:sp>
      <p:sp>
        <p:nvSpPr>
          <p:cNvPr id="18" name="Events and conferences">
            <a:extLst>
              <a:ext uri="{FF2B5EF4-FFF2-40B4-BE49-F238E27FC236}">
                <a16:creationId xmlns:a16="http://schemas.microsoft.com/office/drawing/2014/main" id="{BF5B5877-54BF-F83E-B57B-6EE13E57B32D}"/>
              </a:ext>
            </a:extLst>
          </p:cNvPr>
          <p:cNvSpPr/>
          <p:nvPr/>
        </p:nvSpPr>
        <p:spPr>
          <a:xfrm rot="-600">
            <a:off x="1315148" y="395971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Events and conferences</a:t>
            </a:r>
            <a:endParaRPr lang="en-US" sz="2250" dirty="0"/>
          </a:p>
        </p:txBody>
      </p:sp>
      <p:sp>
        <p:nvSpPr>
          <p:cNvPr id="19" name="Knowledge Base Articles">
            <a:extLst>
              <a:ext uri="{FF2B5EF4-FFF2-40B4-BE49-F238E27FC236}">
                <a16:creationId xmlns:a16="http://schemas.microsoft.com/office/drawing/2014/main" id="{C6909A34-E9D6-6D31-0686-2B57E14EC3C6}"/>
              </a:ext>
            </a:extLst>
          </p:cNvPr>
          <p:cNvSpPr/>
          <p:nvPr/>
        </p:nvSpPr>
        <p:spPr>
          <a:xfrm rot="-600">
            <a:off x="1315222" y="442644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Knowledge Base Articles</a:t>
            </a:r>
            <a:endParaRPr lang="en-US" sz="2250" dirty="0"/>
          </a:p>
        </p:txBody>
      </p:sp>
      <p:sp>
        <p:nvSpPr>
          <p:cNvPr id="20" name="MIA AI Assistent">
            <a:extLst>
              <a:ext uri="{FF2B5EF4-FFF2-40B4-BE49-F238E27FC236}">
                <a16:creationId xmlns:a16="http://schemas.microsoft.com/office/drawing/2014/main" id="{1D4B287F-4229-CF12-1C47-061491F312F3}"/>
              </a:ext>
            </a:extLst>
          </p:cNvPr>
          <p:cNvSpPr/>
          <p:nvPr/>
        </p:nvSpPr>
        <p:spPr>
          <a:xfrm rot="-600">
            <a:off x="1315306" y="489316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MIA AI Assistent</a:t>
            </a:r>
            <a:endParaRPr lang="en-US" sz="2250" dirty="0"/>
          </a:p>
        </p:txBody>
      </p:sp>
      <p:sp>
        <p:nvSpPr>
          <p:cNvPr id="21" name="Download 90-Day Full Trial Version">
            <a:extLst>
              <a:ext uri="{FF2B5EF4-FFF2-40B4-BE49-F238E27FC236}">
                <a16:creationId xmlns:a16="http://schemas.microsoft.com/office/drawing/2014/main" id="{95B0BDF0-7D6B-133C-3E19-6127E842066A}"/>
              </a:ext>
            </a:extLst>
          </p:cNvPr>
          <p:cNvSpPr/>
          <p:nvPr/>
        </p:nvSpPr>
        <p:spPr>
          <a:xfrm rot="-600">
            <a:off x="1315389" y="535989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Download 90-Day Full Trial Version</a:t>
            </a:r>
            <a:endParaRPr lang="en-US" sz="2250" dirty="0"/>
          </a:p>
        </p:txBody>
      </p:sp>
      <p:sp>
        <p:nvSpPr>
          <p:cNvPr id="22" name="Dlubal Software GmbH">
            <a:extLst>
              <a:ext uri="{FF2B5EF4-FFF2-40B4-BE49-F238E27FC236}">
                <a16:creationId xmlns:a16="http://schemas.microsoft.com/office/drawing/2014/main" id="{56B5116E-9244-87BE-861D-7012C2AF81FC}"/>
              </a:ext>
            </a:extLst>
          </p:cNvPr>
          <p:cNvSpPr/>
          <p:nvPr/>
        </p:nvSpPr>
        <p:spPr>
          <a:xfrm rot="-600">
            <a:off x="763470" y="8418944"/>
            <a:ext cx="3933880" cy="322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Dlubal Software GmbH​</a:t>
            </a:r>
            <a:endParaRPr lang="en-US" sz="2250" dirty="0"/>
          </a:p>
        </p:txBody>
      </p:sp>
      <p:sp>
        <p:nvSpPr>
          <p:cNvPr id="23" name="name_49 9673 9203-0infodlubalcom">
            <a:extLst>
              <a:ext uri="{FF2B5EF4-FFF2-40B4-BE49-F238E27FC236}">
                <a16:creationId xmlns:a16="http://schemas.microsoft.com/office/drawing/2014/main" id="{09520313-9B80-BB1B-8805-908FAFF76669}"/>
              </a:ext>
            </a:extLst>
          </p:cNvPr>
          <p:cNvSpPr/>
          <p:nvPr/>
        </p:nvSpPr>
        <p:spPr>
          <a:xfrm rot="-600">
            <a:off x="5011722" y="9009491"/>
            <a:ext cx="1962253" cy="559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+49 9673 9203-0​</a:t>
            </a:r>
            <a:br/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info@dlubal.com​</a:t>
            </a:r>
            <a:endParaRPr lang="en-US" sz="1800" dirty="0"/>
          </a:p>
        </p:txBody>
      </p:sp>
      <p:sp>
        <p:nvSpPr>
          <p:cNvPr id="24" name="Am Zellweg 2 93464 Tiefenbach Germany">
            <a:extLst>
              <a:ext uri="{FF2B5EF4-FFF2-40B4-BE49-F238E27FC236}">
                <a16:creationId xmlns:a16="http://schemas.microsoft.com/office/drawing/2014/main" id="{B22CD3FD-4E48-5D89-75AA-4A43BDAE1118}"/>
              </a:ext>
            </a:extLst>
          </p:cNvPr>
          <p:cNvSpPr/>
          <p:nvPr/>
        </p:nvSpPr>
        <p:spPr>
          <a:xfrm rot="-600">
            <a:off x="763572" y="9037638"/>
            <a:ext cx="4743553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Am </a:t>
            </a:r>
            <a:r>
              <a:rPr lang="en-US" sz="1800" dirty="0" err="1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Zellweg</a:t>
            </a: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 2
93464 Tiefenbach, Germany</a:t>
            </a:r>
            <a:endParaRPr lang="en-US" sz="1800" dirty="0"/>
          </a:p>
        </p:txBody>
      </p:sp>
      <p:sp>
        <p:nvSpPr>
          <p:cNvPr id="26" name="name_90-day">
            <a:extLst>
              <a:ext uri="{FF2B5EF4-FFF2-40B4-BE49-F238E27FC236}">
                <a16:creationId xmlns:a16="http://schemas.microsoft.com/office/drawing/2014/main" id="{F43BB90C-2DBF-9EF8-58B1-6D268837E986}"/>
              </a:ext>
            </a:extLst>
          </p:cNvPr>
          <p:cNvSpPr/>
          <p:nvPr/>
        </p:nvSpPr>
        <p:spPr>
          <a:xfrm rot="-600">
            <a:off x="10172467" y="4683025"/>
            <a:ext cx="1666975" cy="5455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275"/>
              </a:lnSpc>
              <a:buNone/>
            </a:pPr>
            <a:r>
              <a:rPr lang="en-US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90-</a:t>
            </a:r>
            <a:r>
              <a:rPr lang="cs-CZ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</a:t>
            </a:r>
            <a:r>
              <a:rPr lang="en-US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ay</a:t>
            </a:r>
            <a:endParaRPr lang="en-US" sz="3536" dirty="0"/>
          </a:p>
        </p:txBody>
      </p:sp>
      <p:sp>
        <p:nvSpPr>
          <p:cNvPr id="27" name="Full Free Trial">
            <a:extLst>
              <a:ext uri="{FF2B5EF4-FFF2-40B4-BE49-F238E27FC236}">
                <a16:creationId xmlns:a16="http://schemas.microsoft.com/office/drawing/2014/main" id="{30BC139C-21D4-BEB2-87BE-80E8AEB97696}"/>
              </a:ext>
            </a:extLst>
          </p:cNvPr>
          <p:cNvSpPr/>
          <p:nvPr/>
        </p:nvSpPr>
        <p:spPr>
          <a:xfrm rot="-600">
            <a:off x="10172560" y="5207647"/>
            <a:ext cx="1666930" cy="314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8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Full Free Trial</a:t>
            </a:r>
            <a:endParaRPr lang="en-US" sz="1958" dirty="0"/>
          </a:p>
        </p:txBody>
      </p:sp>
      <p:sp>
        <p:nvSpPr>
          <p:cNvPr id="28" name="Got questions">
            <a:extLst>
              <a:ext uri="{FF2B5EF4-FFF2-40B4-BE49-F238E27FC236}">
                <a16:creationId xmlns:a16="http://schemas.microsoft.com/office/drawing/2014/main" id="{66D73240-F00D-84AD-5919-A5E441E2C59C}"/>
              </a:ext>
            </a:extLst>
          </p:cNvPr>
          <p:cNvSpPr/>
          <p:nvPr/>
        </p:nvSpPr>
        <p:spPr>
          <a:xfrm rot="-600">
            <a:off x="762131" y="6616910"/>
            <a:ext cx="5960401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6525"/>
              </a:lnSpc>
              <a:buNone/>
            </a:pPr>
            <a:r>
              <a:rPr lang="cs-CZ" sz="48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www.dlubal.com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45585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8816F-A36B-FF43-EBC3-FCD14A250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ynamic" descr="preencoded.png">
            <a:extLst>
              <a:ext uri="{FF2B5EF4-FFF2-40B4-BE49-F238E27FC236}">
                <a16:creationId xmlns:a16="http://schemas.microsoft.com/office/drawing/2014/main" id="{32573649-798B-9FCD-7130-F634DDCAE0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3339" y="7677888"/>
            <a:ext cx="6649095" cy="1850171"/>
          </a:xfrm>
          <a:prstGeom prst="rect">
            <a:avLst/>
          </a:prstGeom>
        </p:spPr>
      </p:pic>
      <p:sp>
        <p:nvSpPr>
          <p:cNvPr id="7" name="Thank You for YourAttention">
            <a:extLst>
              <a:ext uri="{FF2B5EF4-FFF2-40B4-BE49-F238E27FC236}">
                <a16:creationId xmlns:a16="http://schemas.microsoft.com/office/drawing/2014/main" id="{10F1163F-9BA5-B9F3-8884-F2E42BA7E2B3}"/>
              </a:ext>
            </a:extLst>
          </p:cNvPr>
          <p:cNvSpPr/>
          <p:nvPr/>
        </p:nvSpPr>
        <p:spPr>
          <a:xfrm rot="-600">
            <a:off x="2189166" y="3422401"/>
            <a:ext cx="13909669" cy="273741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spAutoFit/>
          </a:bodyPr>
          <a:lstStyle/>
          <a:p>
            <a:pPr marL="0" indent="0" algn="ctr">
              <a:lnSpc>
                <a:spcPts val="10575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Thank You for Your</a:t>
            </a:r>
            <a:br>
              <a:rPr dirty="0"/>
            </a:b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Attention </a:t>
            </a:r>
            <a:endParaRPr lang="en-US" sz="9600" dirty="0"/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0B2C54BD-38C2-A48D-18A2-7B7818D7B3B7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cs-CZ" sz="1300" dirty="0" err="1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  <a:endParaRPr lang="cs-CZ" sz="1300" dirty="0">
              <a:solidFill>
                <a:srgbClr val="03123D"/>
              </a:solidFill>
              <a:latin typeface="FK Grotesk Neue Black" panose="020B0604020202020204" charset="0"/>
            </a:endParaRPr>
          </a:p>
        </p:txBody>
      </p:sp>
      <p:pic>
        <p:nvPicPr>
          <p:cNvPr id="13" name="Group 1000004438" descr="preencoded.png">
            <a:extLst>
              <a:ext uri="{FF2B5EF4-FFF2-40B4-BE49-F238E27FC236}">
                <a16:creationId xmlns:a16="http://schemas.microsoft.com/office/drawing/2014/main" id="{F800266B-CC26-EA62-B5B0-856A473A60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56625"/>
      </p:ext>
    </p:extLst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377</Words>
  <Application>Microsoft Office PowerPoint</Application>
  <PresentationFormat>Benutzerdefiniert</PresentationFormat>
  <Paragraphs>85</Paragraphs>
  <Slides>10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Calibri</vt:lpstr>
      <vt:lpstr>FK Grotesk Neue Black</vt:lpstr>
      <vt:lpstr>Arial</vt:lpstr>
      <vt:lpstr>FK Grotesk Neue Medium</vt:lpstr>
      <vt:lpstr>FK Grotesk Neue</vt:lpstr>
      <vt:lpstr>Vlastní návrh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Clemens Gutmann</cp:lastModifiedBy>
  <cp:revision>348</cp:revision>
  <dcterms:created xsi:type="dcterms:W3CDTF">2025-07-28T15:38:28Z</dcterms:created>
  <dcterms:modified xsi:type="dcterms:W3CDTF">2026-07-07T07:47:08Z</dcterms:modified>
</cp:coreProperties>
</file>