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424" r:id="rId2"/>
    <p:sldId id="409" r:id="rId3"/>
    <p:sldId id="425" r:id="rId4"/>
    <p:sldId id="370" r:id="rId5"/>
    <p:sldId id="449" r:id="rId6"/>
    <p:sldId id="446" r:id="rId7"/>
    <p:sldId id="447" r:id="rId8"/>
    <p:sldId id="448" r:id="rId9"/>
  </p:sldIdLst>
  <p:sldSz cx="9144000" cy="5143500" type="screen16x9"/>
  <p:notesSz cx="6791325" cy="992505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Function Pro Book" panose="020B0502020204020303" charset="-18"/>
      <p:regular r:id="rId16"/>
      <p:bold r:id="rId17"/>
      <p:italic r:id="rId18"/>
      <p:boldItalic r:id="rId19"/>
    </p:embeddedFont>
    <p:embeddedFont>
      <p:font typeface="Function Pro Medium" panose="020B0502020204020303" charset="-18"/>
      <p:regular r:id="rId20"/>
      <p:bold r:id="rId21"/>
      <p:italic r:id="rId22"/>
      <p:boldItalic r:id="rId23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121">
          <p15:clr>
            <a:srgbClr val="A4A3A4"/>
          </p15:clr>
        </p15:guide>
        <p15:guide id="4" pos="385">
          <p15:clr>
            <a:srgbClr val="A4A3A4"/>
          </p15:clr>
        </p15:guide>
        <p15:guide id="5" orient="horz" pos="2573">
          <p15:clr>
            <a:srgbClr val="A4A3A4"/>
          </p15:clr>
        </p15:guide>
        <p15:guide id="6" orient="horz" pos="3003">
          <p15:clr>
            <a:srgbClr val="A4A3A4"/>
          </p15:clr>
        </p15:guide>
        <p15:guide id="7" pos="5511">
          <p15:clr>
            <a:srgbClr val="A4A3A4"/>
          </p15:clr>
        </p15:guide>
        <p15:guide id="8" pos="22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3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BFE"/>
    <a:srgbClr val="2D3475"/>
    <a:srgbClr val="00A5E5"/>
    <a:srgbClr val="192661"/>
    <a:srgbClr val="000000"/>
    <a:srgbClr val="DAEFF7"/>
    <a:srgbClr val="131F56"/>
    <a:srgbClr val="43A35A"/>
    <a:srgbClr val="FF00FF"/>
    <a:srgbClr val="C2E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50" autoAdjust="0"/>
    <p:restoredTop sz="96205" autoAdjust="0"/>
  </p:normalViewPr>
  <p:slideViewPr>
    <p:cSldViewPr>
      <p:cViewPr varScale="1">
        <p:scale>
          <a:sx n="165" d="100"/>
          <a:sy n="165" d="100"/>
        </p:scale>
        <p:origin x="132" y="414"/>
      </p:cViewPr>
      <p:guideLst>
        <p:guide orient="horz" pos="1030"/>
        <p:guide pos="2880"/>
        <p:guide orient="horz" pos="1121"/>
        <p:guide pos="385"/>
        <p:guide orient="horz" pos="2573"/>
        <p:guide orient="horz" pos="3003"/>
        <p:guide pos="5511"/>
        <p:guide pos="2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howGuides="1">
      <p:cViewPr varScale="1">
        <p:scale>
          <a:sx n="100" d="100"/>
          <a:sy n="100" d="100"/>
        </p:scale>
        <p:origin x="3552" y="84"/>
      </p:cViewPr>
      <p:guideLst>
        <p:guide orient="horz" pos="3126"/>
        <p:guide pos="2139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6846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CE902-CFA5-4730-AB87-518F9E10607B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6846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8FBB3-FC9B-4E75-BE34-FCCA8A6F2F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227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6846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8E3C3-47D6-4689-9FB0-0E405C0680DD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133" y="4714399"/>
            <a:ext cx="5433060" cy="44662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6846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675E7-9070-49D7-96FC-786EE97456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177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723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Kamil musi mieć inny tytuł niż </a:t>
            </a:r>
            <a:r>
              <a:rPr lang="pl-PL" dirty="0" err="1"/>
              <a:t>Customer</a:t>
            </a:r>
            <a:r>
              <a:rPr lang="pl-PL" dirty="0"/>
              <a:t> suport!!!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7367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6401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58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169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569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03648" y="2067694"/>
            <a:ext cx="2952328" cy="1080120"/>
          </a:xfrm>
        </p:spPr>
        <p:txBody>
          <a:bodyPr>
            <a:normAutofit/>
          </a:bodyPr>
          <a:lstStyle>
            <a:lvl1pPr algn="l">
              <a:defRPr sz="2350" b="1"/>
            </a:lvl1pPr>
          </a:lstStyle>
          <a:p>
            <a:r>
              <a:rPr lang="cs-CZ" dirty="0" err="1"/>
              <a:t>Structural</a:t>
            </a:r>
            <a:r>
              <a:rPr lang="cs-CZ" dirty="0"/>
              <a:t> </a:t>
            </a:r>
            <a:r>
              <a:rPr lang="cs-CZ" dirty="0" err="1"/>
              <a:t>Analysis</a:t>
            </a:r>
            <a:r>
              <a:rPr lang="cs-CZ" dirty="0"/>
              <a:t> &amp; Design Software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3678"/>
            <a:ext cx="1205132" cy="1368000"/>
          </a:xfrm>
          <a:prstGeom prst="rect">
            <a:avLst/>
          </a:prstGeom>
        </p:spPr>
      </p:pic>
      <p:sp>
        <p:nvSpPr>
          <p:cNvPr id="7" name="Textfeld 1">
            <a:extLst>
              <a:ext uri="{FF2B5EF4-FFF2-40B4-BE49-F238E27FC236}">
                <a16:creationId xmlns:a16="http://schemas.microsoft.com/office/drawing/2014/main" id="{5B2D5E5B-AC05-43BF-A8FB-AB55732DC8E9}"/>
              </a:ext>
            </a:extLst>
          </p:cNvPr>
          <p:cNvSpPr txBox="1"/>
          <p:nvPr userDrawn="1"/>
        </p:nvSpPr>
        <p:spPr>
          <a:xfrm>
            <a:off x="7128795" y="4686404"/>
            <a:ext cx="1835693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50" b="1" dirty="0">
                <a:solidFill>
                  <a:srgbClr val="00A5E5"/>
                </a:solidFill>
                <a:latin typeface="Function Pro Book" pitchFamily="34" charset="-18"/>
              </a:rPr>
              <a:t>www.dlubal.com</a:t>
            </a:r>
            <a:endParaRPr lang="de-DE" sz="1650" b="1" dirty="0">
              <a:solidFill>
                <a:srgbClr val="00A5E5"/>
              </a:solidFill>
              <a:latin typeface="Function Pro Book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49724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2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8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3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 err="1"/>
              <a:t>Features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RF-FORM-FINDING</a:t>
            </a:r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3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5148064" y="1455627"/>
            <a:ext cx="3600649" cy="320428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chemeClr val="bg1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  <p:sp>
        <p:nvSpPr>
          <p:cNvPr id="36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dirty="0"/>
              <a:t>Overview of the tensile membrane add-on modules 1/2</a:t>
            </a:r>
          </a:p>
        </p:txBody>
      </p:sp>
      <p:sp>
        <p:nvSpPr>
          <p:cNvPr id="37" name="Zástupný symbol pro text 25"/>
          <p:cNvSpPr>
            <a:spLocks noGrp="1"/>
          </p:cNvSpPr>
          <p:nvPr>
            <p:ph type="body" sz="quarter" idx="15" hasCustomPrompt="1"/>
          </p:nvPr>
        </p:nvSpPr>
        <p:spPr>
          <a:xfrm>
            <a:off x="360040" y="1455738"/>
            <a:ext cx="4572000" cy="3203575"/>
          </a:xfrm>
        </p:spPr>
        <p:txBody>
          <a:bodyPr>
            <a:normAutofit/>
          </a:bodyPr>
          <a:lstStyle>
            <a:lvl1pPr marL="0" indent="-252000">
              <a:spcBef>
                <a:spcPts val="0"/>
              </a:spcBef>
              <a:spcAft>
                <a:spcPts val="1000"/>
              </a:spcAft>
              <a:defRPr sz="1400" b="1">
                <a:latin typeface="+mn-lt"/>
              </a:defRPr>
            </a:lvl1pPr>
            <a:lvl2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2pPr>
            <a:lvl3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3pPr>
            <a:lvl4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4pPr>
            <a:lvl5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5338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chemeClr val="bg1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  <p:sp>
        <p:nvSpPr>
          <p:cNvPr id="36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dirty="0"/>
              <a:t>Overview of the tensile membrane add-on modules 1/2</a:t>
            </a:r>
          </a:p>
        </p:txBody>
      </p:sp>
    </p:spTree>
    <p:extLst>
      <p:ext uri="{BB962C8B-B14F-4D97-AF65-F5344CB8AC3E}">
        <p14:creationId xmlns:p14="http://schemas.microsoft.com/office/powerpoint/2010/main" val="3635574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nice 1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4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RWIND – </a:t>
            </a:r>
            <a:r>
              <a:rPr lang="cs-CZ" dirty="0" err="1"/>
              <a:t>Wind</a:t>
            </a:r>
            <a:r>
              <a:rPr lang="cs-CZ" dirty="0"/>
              <a:t> </a:t>
            </a:r>
            <a:r>
              <a:rPr lang="cs-CZ" dirty="0" err="1"/>
              <a:t>Flow</a:t>
            </a:r>
            <a:r>
              <a:rPr lang="cs-CZ" dirty="0"/>
              <a:t> on </a:t>
            </a:r>
            <a:r>
              <a:rPr lang="cs-CZ" dirty="0" err="1"/>
              <a:t>Structures</a:t>
            </a:r>
            <a:endParaRPr lang="cs-CZ" dirty="0"/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3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253672" y="2103697"/>
            <a:ext cx="8495041" cy="2556209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7524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 Development</a:t>
            </a:r>
          </a:p>
        </p:txBody>
      </p:sp>
      <p:sp>
        <p:nvSpPr>
          <p:cNvPr id="36" name="Zástupný symbol pro text 25"/>
          <p:cNvSpPr>
            <a:spLocks noGrp="1"/>
          </p:cNvSpPr>
          <p:nvPr>
            <p:ph type="body" sz="quarter" idx="15" hasCustomPrompt="1"/>
          </p:nvPr>
        </p:nvSpPr>
        <p:spPr>
          <a:xfrm>
            <a:off x="360040" y="1455738"/>
            <a:ext cx="4572000" cy="3203575"/>
          </a:xfrm>
        </p:spPr>
        <p:txBody>
          <a:bodyPr>
            <a:normAutofit/>
          </a:bodyPr>
          <a:lstStyle>
            <a:lvl1pPr marL="0" indent="-252000">
              <a:spcBef>
                <a:spcPts val="0"/>
              </a:spcBef>
              <a:spcAft>
                <a:spcPts val="1000"/>
              </a:spcAft>
              <a:defRPr sz="1400" b="1">
                <a:latin typeface="+mn-lt"/>
              </a:defRPr>
            </a:lvl1pPr>
            <a:lvl2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2pPr>
            <a:lvl3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3pPr>
            <a:lvl4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4pPr>
            <a:lvl5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302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/>
          <p:cNvCxnSpPr/>
          <p:nvPr userDrawn="1"/>
        </p:nvCxnSpPr>
        <p:spPr>
          <a:xfrm>
            <a:off x="8748465" y="4767950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Free Online </a:t>
            </a:r>
            <a:r>
              <a:rPr lang="cs-CZ" dirty="0" err="1"/>
              <a:t>Services</a:t>
            </a:r>
            <a:endParaRPr lang="cs-CZ" dirty="0"/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7524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7AB6C07-F631-4FBC-98B2-2DC42A2D5F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00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"/>
          <a:stretch/>
        </p:blipFill>
        <p:spPr>
          <a:xfrm>
            <a:off x="-1" y="0"/>
            <a:ext cx="8748000" cy="5145391"/>
          </a:xfrm>
          <a:prstGeom prst="rect">
            <a:avLst/>
          </a:prstGeom>
        </p:spPr>
      </p:pic>
      <p:sp>
        <p:nvSpPr>
          <p:cNvPr id="13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17" name="Přímá spojnice 1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0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1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755080" y="1599642"/>
            <a:ext cx="2016720" cy="2520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00A5E5"/>
                </a:solidFill>
              </a:defRPr>
            </a:lvl1pPr>
            <a:lvl2pPr marL="457200" indent="0">
              <a:buNone/>
              <a:defRPr sz="1200">
                <a:solidFill>
                  <a:srgbClr val="00A5E5"/>
                </a:solidFill>
              </a:defRPr>
            </a:lvl2pPr>
            <a:lvl3pPr marL="914400" indent="0">
              <a:buNone/>
              <a:defRPr sz="1200">
                <a:solidFill>
                  <a:srgbClr val="00A5E5"/>
                </a:solidFill>
              </a:defRPr>
            </a:lvl3pPr>
            <a:lvl4pPr marL="1371600" indent="0">
              <a:buNone/>
              <a:defRPr sz="1200">
                <a:solidFill>
                  <a:srgbClr val="00A5E5"/>
                </a:solidFill>
              </a:defRPr>
            </a:lvl4pPr>
            <a:lvl5pPr marL="1828800" indent="0">
              <a:buNone/>
              <a:defRPr sz="1200">
                <a:solidFill>
                  <a:srgbClr val="00A5E5"/>
                </a:solidFill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23" name="Zástupný symbol pro text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138" y="1995984"/>
            <a:ext cx="2484437" cy="1439862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200"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noProof="0" dirty="0"/>
              <a:t>Coffee Break</a:t>
            </a:r>
          </a:p>
        </p:txBody>
      </p:sp>
    </p:spTree>
    <p:extLst>
      <p:ext uri="{BB962C8B-B14F-4D97-AF65-F5344CB8AC3E}">
        <p14:creationId xmlns:p14="http://schemas.microsoft.com/office/powerpoint/2010/main" val="414978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19"/>
            <a:ext cx="8748000" cy="5144153"/>
          </a:xfrm>
          <a:prstGeom prst="rect">
            <a:avLst/>
          </a:prstGeom>
        </p:spPr>
      </p:pic>
      <p:sp>
        <p:nvSpPr>
          <p:cNvPr id="16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Přímá spojnice 16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19" name="Přímá spojnice 1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3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4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755080" y="1599642"/>
            <a:ext cx="2016720" cy="2520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00A5E5"/>
                </a:solidFill>
              </a:defRPr>
            </a:lvl1pPr>
            <a:lvl2pPr marL="457200" indent="0">
              <a:buNone/>
              <a:defRPr sz="1200">
                <a:solidFill>
                  <a:srgbClr val="00A5E5"/>
                </a:solidFill>
              </a:defRPr>
            </a:lvl2pPr>
            <a:lvl3pPr marL="914400" indent="0">
              <a:buNone/>
              <a:defRPr sz="1200">
                <a:solidFill>
                  <a:srgbClr val="00A5E5"/>
                </a:solidFill>
              </a:defRPr>
            </a:lvl3pPr>
            <a:lvl4pPr marL="1371600" indent="0">
              <a:buNone/>
              <a:defRPr sz="1200">
                <a:solidFill>
                  <a:srgbClr val="00A5E5"/>
                </a:solidFill>
              </a:defRPr>
            </a:lvl4pPr>
            <a:lvl5pPr marL="1828800" indent="0">
              <a:buNone/>
              <a:defRPr sz="1200">
                <a:solidFill>
                  <a:srgbClr val="00A5E5"/>
                </a:solidFill>
              </a:defRPr>
            </a:lvl5pPr>
          </a:lstStyle>
          <a:p>
            <a:pPr lvl="0"/>
            <a:r>
              <a:rPr lang="en-US" noProof="0" dirty="0"/>
              <a:t>Open Discussion</a:t>
            </a:r>
          </a:p>
        </p:txBody>
      </p:sp>
      <p:sp>
        <p:nvSpPr>
          <p:cNvPr id="25" name="Zástupný symbol pro text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138" y="1995984"/>
            <a:ext cx="3168786" cy="1439862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200" baseline="0"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noProof="0" dirty="0"/>
              <a:t>Any Questions</a:t>
            </a:r>
          </a:p>
        </p:txBody>
      </p:sp>
    </p:spTree>
    <p:extLst>
      <p:ext uri="{BB962C8B-B14F-4D97-AF65-F5344CB8AC3E}">
        <p14:creationId xmlns:p14="http://schemas.microsoft.com/office/powerpoint/2010/main" val="3318742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 userDrawn="1"/>
        </p:nvSpPr>
        <p:spPr>
          <a:xfrm>
            <a:off x="0" y="1305076"/>
            <a:ext cx="4572000" cy="270683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233317"/>
            <a:ext cx="2904208" cy="1498673"/>
          </a:xfrm>
          <a:prstGeom prst="rect">
            <a:avLst/>
          </a:prstGeom>
        </p:spPr>
      </p:pic>
      <p:sp>
        <p:nvSpPr>
          <p:cNvPr id="9" name="Ovál 8"/>
          <p:cNvSpPr/>
          <p:nvPr userDrawn="1"/>
        </p:nvSpPr>
        <p:spPr>
          <a:xfrm>
            <a:off x="548700" y="1518564"/>
            <a:ext cx="1404000" cy="14041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3" name="Footer Placeholder 3"/>
          <p:cNvSpPr txBox="1">
            <a:spLocks/>
          </p:cNvSpPr>
          <p:nvPr userDrawn="1"/>
        </p:nvSpPr>
        <p:spPr>
          <a:xfrm rot="16200000">
            <a:off x="8154145" y="3778139"/>
            <a:ext cx="1584177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650" b="1" kern="1200">
                <a:solidFill>
                  <a:srgbClr val="00A5E5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50" dirty="0"/>
              <a:t>www.dlubal.com</a:t>
            </a:r>
          </a:p>
        </p:txBody>
      </p:sp>
      <p:cxnSp>
        <p:nvCxnSpPr>
          <p:cNvPr id="24" name="Přímá spojnice 23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" y="1599642"/>
            <a:ext cx="1242000" cy="1242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93702"/>
            <a:ext cx="846000" cy="846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80" y="1293702"/>
            <a:ext cx="846000" cy="846000"/>
          </a:xfrm>
          <a:prstGeom prst="rect">
            <a:avLst/>
          </a:prstGeom>
        </p:spPr>
      </p:pic>
      <p:cxnSp>
        <p:nvCxnSpPr>
          <p:cNvPr id="31" name="Přímá spojnice 30"/>
          <p:cNvCxnSpPr/>
          <p:nvPr userDrawn="1"/>
        </p:nvCxnSpPr>
        <p:spPr>
          <a:xfrm>
            <a:off x="8748465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" b="2335"/>
          <a:stretch/>
        </p:blipFill>
        <p:spPr>
          <a:xfrm>
            <a:off x="6254011" y="1272366"/>
            <a:ext cx="2889989" cy="3871134"/>
          </a:xfrm>
          <a:prstGeom prst="rect">
            <a:avLst/>
          </a:prstGeom>
        </p:spPr>
      </p:pic>
      <p:sp>
        <p:nvSpPr>
          <p:cNvPr id="19" name="Rectangle 4"/>
          <p:cNvSpPr/>
          <p:nvPr userDrawn="1"/>
        </p:nvSpPr>
        <p:spPr>
          <a:xfrm>
            <a:off x="0" y="687612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1" hasCustomPrompt="1"/>
          </p:nvPr>
        </p:nvSpPr>
        <p:spPr>
          <a:xfrm>
            <a:off x="254000" y="411511"/>
            <a:ext cx="7810387" cy="468052"/>
          </a:xfrm>
        </p:spPr>
        <p:txBody>
          <a:bodyPr>
            <a:noAutofit/>
          </a:bodyPr>
          <a:lstStyle>
            <a:lvl1pPr marL="0" indent="0">
              <a:buNone/>
              <a:defRPr sz="2600" b="1">
                <a:latin typeface="+mj-lt"/>
              </a:defRPr>
            </a:lvl1pPr>
            <a:lvl2pPr marL="457200" indent="0">
              <a:buNone/>
              <a:defRPr sz="2600" b="1">
                <a:latin typeface="+mj-lt"/>
              </a:defRPr>
            </a:lvl2pPr>
            <a:lvl3pPr marL="914400" indent="0">
              <a:buNone/>
              <a:defRPr sz="2600" b="1">
                <a:latin typeface="+mj-lt"/>
              </a:defRPr>
            </a:lvl3pPr>
            <a:lvl4pPr marL="1371600" indent="0">
              <a:buNone/>
              <a:defRPr sz="2600" b="1">
                <a:latin typeface="+mj-lt"/>
              </a:defRPr>
            </a:lvl4pPr>
            <a:lvl5pPr marL="1828800" indent="0">
              <a:buNone/>
              <a:defRPr sz="2600" b="1">
                <a:latin typeface="+mj-lt"/>
              </a:defRPr>
            </a:lvl5pPr>
          </a:lstStyle>
          <a:p>
            <a:pPr lvl="0"/>
            <a:r>
              <a:rPr lang="en-US" noProof="0" dirty="0"/>
              <a:t>Get further detail about </a:t>
            </a:r>
            <a:r>
              <a:rPr lang="en-US" noProof="0" dirty="0" err="1"/>
              <a:t>Dlubal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37635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23451" r="39660" b="33428"/>
          <a:stretch/>
        </p:blipFill>
        <p:spPr>
          <a:xfrm>
            <a:off x="3463047" y="1206230"/>
            <a:ext cx="2052536" cy="221790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23" y="3471850"/>
            <a:ext cx="9134877" cy="612068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rgbClr val="00A5E5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www.dlubal.com</a:t>
            </a:r>
          </a:p>
        </p:txBody>
      </p:sp>
    </p:spTree>
    <p:extLst>
      <p:ext uri="{BB962C8B-B14F-4D97-AF65-F5344CB8AC3E}">
        <p14:creationId xmlns:p14="http://schemas.microsoft.com/office/powerpoint/2010/main" val="339518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"/>
          <a:stretch/>
        </p:blipFill>
        <p:spPr>
          <a:xfrm>
            <a:off x="0" y="0"/>
            <a:ext cx="6448480" cy="5143500"/>
          </a:xfrm>
          <a:prstGeom prst="rect">
            <a:avLst/>
          </a:prstGeom>
        </p:spPr>
      </p:pic>
      <p:sp>
        <p:nvSpPr>
          <p:cNvPr id="33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4" name="Přímá spojnice 33"/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37" name="Přímá spojnice 36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39" name="Obrázek 3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5580112" y="1203598"/>
            <a:ext cx="3564352" cy="3620356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41" name="Zástupný symbol pro obrázek 16"/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Zástupný symbol pro obrázek 16"/>
          <p:cNvSpPr>
            <a:spLocks noGrp="1"/>
          </p:cNvSpPr>
          <p:nvPr>
            <p:ph type="pic" sz="quarter" idx="11"/>
          </p:nvPr>
        </p:nvSpPr>
        <p:spPr>
          <a:xfrm>
            <a:off x="359532" y="1456283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4" name="Zástupný symbol pro obrázek 16"/>
          <p:cNvSpPr>
            <a:spLocks noGrp="1"/>
          </p:cNvSpPr>
          <p:nvPr>
            <p:ph type="pic" sz="quarter" idx="12"/>
          </p:nvPr>
        </p:nvSpPr>
        <p:spPr>
          <a:xfrm>
            <a:off x="359532" y="2470936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2196244" cy="2340259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46" name="Zástupný symbol pro obrázek 42"/>
          <p:cNvSpPr>
            <a:spLocks noGrp="1"/>
          </p:cNvSpPr>
          <p:nvPr>
            <p:ph type="pic" sz="quarter" idx="24" hasCustomPrompt="1"/>
          </p:nvPr>
        </p:nvSpPr>
        <p:spPr>
          <a:xfrm>
            <a:off x="5951549" y="1563638"/>
            <a:ext cx="2909919" cy="219594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47" name="Zástupný symbol pro text 4"/>
          <p:cNvSpPr>
            <a:spLocks noGrp="1"/>
          </p:cNvSpPr>
          <p:nvPr>
            <p:ph type="body" sz="quarter" idx="31" hasCustomPrompt="1"/>
          </p:nvPr>
        </p:nvSpPr>
        <p:spPr>
          <a:xfrm>
            <a:off x="971600" y="339502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8" name="Zástupný symbol pro text 4"/>
          <p:cNvSpPr>
            <a:spLocks noGrp="1"/>
          </p:cNvSpPr>
          <p:nvPr>
            <p:ph type="body" sz="quarter" idx="32" hasCustomPrompt="1"/>
          </p:nvPr>
        </p:nvSpPr>
        <p:spPr>
          <a:xfrm>
            <a:off x="971600" y="1383618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9" name="Zástupný symbol pro text 4"/>
          <p:cNvSpPr>
            <a:spLocks noGrp="1"/>
          </p:cNvSpPr>
          <p:nvPr>
            <p:ph type="body" sz="quarter" idx="33" hasCustomPrompt="1"/>
          </p:nvPr>
        </p:nvSpPr>
        <p:spPr>
          <a:xfrm>
            <a:off x="971600" y="2391730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57" name="Zástupný symbol pro text 21"/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650287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2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"/>
          <a:stretch/>
        </p:blipFill>
        <p:spPr>
          <a:xfrm>
            <a:off x="0" y="0"/>
            <a:ext cx="6448480" cy="5143500"/>
          </a:xfrm>
          <a:prstGeom prst="rect">
            <a:avLst/>
          </a:prstGeom>
        </p:spPr>
      </p:pic>
      <p:sp>
        <p:nvSpPr>
          <p:cNvPr id="24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3" name="Přímá spojnice 32"/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36" name="Přímá spojnice 35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38" name="Obrázek 3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5580112" y="1203598"/>
            <a:ext cx="3564352" cy="3620356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40" name="Zástupný symbol pro obrázek 16"/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794165" cy="7920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1" name="Zástupný symbol pro obrázek 16"/>
          <p:cNvSpPr>
            <a:spLocks noGrp="1"/>
          </p:cNvSpPr>
          <p:nvPr>
            <p:ph type="pic" sz="quarter" idx="11"/>
          </p:nvPr>
        </p:nvSpPr>
        <p:spPr>
          <a:xfrm>
            <a:off x="359532" y="2391730"/>
            <a:ext cx="792088" cy="7900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2196244" cy="2340259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44" name="Zástupný symbol pro obrázek 42"/>
          <p:cNvSpPr>
            <a:spLocks noGrp="1"/>
          </p:cNvSpPr>
          <p:nvPr>
            <p:ph type="pic" sz="quarter" idx="24" hasCustomPrompt="1"/>
          </p:nvPr>
        </p:nvSpPr>
        <p:spPr>
          <a:xfrm>
            <a:off x="5951549" y="1563638"/>
            <a:ext cx="2909919" cy="2195947"/>
          </a:xfrm>
        </p:spPr>
        <p:txBody>
          <a:bodyPr/>
          <a:lstStyle>
            <a:lvl1pPr>
              <a:tabLst>
                <a:tab pos="2151063" algn="l"/>
              </a:tabLst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45" name="Zástupný symbol pro text 4"/>
          <p:cNvSpPr>
            <a:spLocks noGrp="1"/>
          </p:cNvSpPr>
          <p:nvPr>
            <p:ph type="body" sz="quarter" idx="28" hasCustomPrompt="1"/>
          </p:nvPr>
        </p:nvSpPr>
        <p:spPr>
          <a:xfrm>
            <a:off x="270930" y="1283115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6" name="Zástupný symbol pro text 4"/>
          <p:cNvSpPr>
            <a:spLocks noGrp="1"/>
          </p:cNvSpPr>
          <p:nvPr>
            <p:ph type="body" sz="quarter" idx="29" hasCustomPrompt="1"/>
          </p:nvPr>
        </p:nvSpPr>
        <p:spPr>
          <a:xfrm>
            <a:off x="270930" y="3219822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7" name="Zástupný symbol pro text 21"/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469340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Online-</a:t>
            </a:r>
            <a:r>
              <a:rPr lang="cs-CZ" dirty="0" err="1"/>
              <a:t>Schulung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78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>
            <a:extLst>
              <a:ext uri="{FF2B5EF4-FFF2-40B4-BE49-F238E27FC236}">
                <a16:creationId xmlns:a16="http://schemas.microsoft.com/office/drawing/2014/main" id="{A2D95C20-4C8A-48E1-9800-5B1B15699FDE}"/>
              </a:ext>
            </a:extLst>
          </p:cNvPr>
          <p:cNvSpPr/>
          <p:nvPr userDrawn="1"/>
        </p:nvSpPr>
        <p:spPr>
          <a:xfrm>
            <a:off x="7092280" y="0"/>
            <a:ext cx="1656184" cy="5143500"/>
          </a:xfrm>
          <a:prstGeom prst="rect">
            <a:avLst/>
          </a:prstGeom>
          <a:solidFill>
            <a:srgbClr val="EFF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9C84310D-4BAC-4645-B687-85496082069E}"/>
              </a:ext>
            </a:extLst>
          </p:cNvPr>
          <p:cNvSpPr/>
          <p:nvPr userDrawn="1"/>
        </p:nvSpPr>
        <p:spPr>
          <a:xfrm>
            <a:off x="0" y="0"/>
            <a:ext cx="2880000" cy="514350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D74E6BC9-7AE3-4F49-B13C-8F680FBC13C2}"/>
              </a:ext>
            </a:extLst>
          </p:cNvPr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4D188146-1F7E-4861-B8E4-B48341BEF72A}"/>
              </a:ext>
            </a:extLst>
          </p:cNvPr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524B9486-77A8-42C9-807E-400A91B70240}"/>
              </a:ext>
            </a:extLst>
          </p:cNvPr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7">
            <a:extLst>
              <a:ext uri="{FF2B5EF4-FFF2-40B4-BE49-F238E27FC236}">
                <a16:creationId xmlns:a16="http://schemas.microsoft.com/office/drawing/2014/main" id="{BB142333-410E-4F49-9242-99D93D6AE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F563B758-B42C-4409-9965-E1F1427A4ADC}"/>
              </a:ext>
            </a:extLst>
          </p:cNvPr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1E62EE5D-1769-45D7-B63D-1DA67040D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850872A7-36F0-4D43-A66F-F8297F1B08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8" name="Zástupný symbol pro obrázek 16">
            <a:extLst>
              <a:ext uri="{FF2B5EF4-FFF2-40B4-BE49-F238E27FC236}">
                <a16:creationId xmlns:a16="http://schemas.microsoft.com/office/drawing/2014/main" id="{84476FC8-7A06-40A7-9EF4-C59B3255D9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794165" cy="7920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9" name="Zástupný symbol pro obrázek 16">
            <a:extLst>
              <a:ext uri="{FF2B5EF4-FFF2-40B4-BE49-F238E27FC236}">
                <a16:creationId xmlns:a16="http://schemas.microsoft.com/office/drawing/2014/main" id="{BCC62426-40F8-4D51-B392-B9FCE3127C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9532" y="2391730"/>
            <a:ext cx="792088" cy="7900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0" name="Zástupný symbol pro text 4">
            <a:extLst>
              <a:ext uri="{FF2B5EF4-FFF2-40B4-BE49-F238E27FC236}">
                <a16:creationId xmlns:a16="http://schemas.microsoft.com/office/drawing/2014/main" id="{6E275934-88F0-4D64-B2C4-8EDB9838674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0930" y="1283115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31" name="Zástupný symbol pro text 4">
            <a:extLst>
              <a:ext uri="{FF2B5EF4-FFF2-40B4-BE49-F238E27FC236}">
                <a16:creationId xmlns:a16="http://schemas.microsoft.com/office/drawing/2014/main" id="{5C14653D-9650-4AF3-889C-33F648CB2B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0930" y="3219822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32" name="Zástupný symbol pro text 21">
            <a:extLst>
              <a:ext uri="{FF2B5EF4-FFF2-40B4-BE49-F238E27FC236}">
                <a16:creationId xmlns:a16="http://schemas.microsoft.com/office/drawing/2014/main" id="{524D4E95-6D0C-4294-A875-C22358946E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469340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Online-</a:t>
            </a:r>
            <a:r>
              <a:rPr lang="cs-CZ" dirty="0" err="1"/>
              <a:t>Schulung</a:t>
            </a:r>
            <a:endParaRPr lang="en-US" dirty="0"/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65C2140A-6C55-4F21-B7C8-9DE61C8DC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6354000" y="1923998"/>
            <a:ext cx="2835449" cy="2880000"/>
          </a:xfrm>
          <a:prstGeom prst="rect">
            <a:avLst/>
          </a:prstGeom>
        </p:spPr>
      </p:pic>
      <p:sp>
        <p:nvSpPr>
          <p:cNvPr id="34" name="Zástupný symbol pro obrázek 42">
            <a:extLst>
              <a:ext uri="{FF2B5EF4-FFF2-40B4-BE49-F238E27FC236}">
                <a16:creationId xmlns:a16="http://schemas.microsoft.com/office/drawing/2014/main" id="{AA36F288-0F10-4E4B-9359-7196BA32DAC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52219" y="2067694"/>
            <a:ext cx="2479239" cy="2052228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EEBC9BB-E9E3-4BED-8539-472F1CBD1C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3060340" cy="3672452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40319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/>
          <p:cNvSpPr txBox="1"/>
          <p:nvPr userDrawn="1"/>
        </p:nvSpPr>
        <p:spPr>
          <a:xfrm>
            <a:off x="1151620" y="2261356"/>
            <a:ext cx="187220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900" b="1" dirty="0">
                <a:solidFill>
                  <a:schemeClr val="bg1"/>
                </a:solidFill>
                <a:latin typeface="+mj-lt"/>
              </a:rPr>
              <a:t>?</a:t>
            </a:r>
            <a:endParaRPr lang="en-US" sz="199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Obdélník 12"/>
          <p:cNvSpPr/>
          <p:nvPr userDrawn="1"/>
        </p:nvSpPr>
        <p:spPr>
          <a:xfrm>
            <a:off x="0" y="0"/>
            <a:ext cx="2879812" cy="51435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nice 15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19" name="Rectangle 4"/>
          <p:cNvSpPr/>
          <p:nvPr userDrawn="1"/>
        </p:nvSpPr>
        <p:spPr>
          <a:xfrm>
            <a:off x="0" y="579600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303498"/>
            <a:ext cx="2304256" cy="2340260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en-US" noProof="0" dirty="0"/>
              <a:t>Questions During the Presentation</a:t>
            </a:r>
          </a:p>
        </p:txBody>
      </p:sp>
      <p:cxnSp>
        <p:nvCxnSpPr>
          <p:cNvPr id="21" name="Přímá spojnice 20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BEDCC63-34CE-4309-869A-9629370C5D5C}"/>
              </a:ext>
            </a:extLst>
          </p:cNvPr>
          <p:cNvSpPr txBox="1"/>
          <p:nvPr userDrawn="1"/>
        </p:nvSpPr>
        <p:spPr>
          <a:xfrm>
            <a:off x="1304020" y="2413756"/>
            <a:ext cx="187220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900" b="1" dirty="0">
                <a:solidFill>
                  <a:schemeClr val="bg1"/>
                </a:solidFill>
                <a:latin typeface="+mj-lt"/>
              </a:rPr>
              <a:t>?</a:t>
            </a:r>
            <a:endParaRPr lang="en-US" sz="199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028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 userDrawn="1"/>
        </p:nvSpPr>
        <p:spPr>
          <a:xfrm>
            <a:off x="5688123" y="0"/>
            <a:ext cx="3060341" cy="514354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17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41649" y="375506"/>
            <a:ext cx="1923998" cy="690922"/>
          </a:xfrm>
          <a:solidFill>
            <a:srgbClr val="00A5E5"/>
          </a:solidFill>
        </p:spPr>
        <p:txBody>
          <a:bodyPr wrap="none" lIns="216000" tIns="144000" rIns="216000" bIns="144000" anchor="ctr" anchorCtr="0">
            <a:spAutoFit/>
          </a:bodyPr>
          <a:lstStyle>
            <a:lvl1pPr algn="l">
              <a:defRPr sz="2600" b="1" spc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CONTENT</a:t>
            </a:r>
          </a:p>
        </p:txBody>
      </p:sp>
      <p:cxnSp>
        <p:nvCxnSpPr>
          <p:cNvPr id="21" name="Přímá spojnice 20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pic>
        <p:nvPicPr>
          <p:cNvPr id="26" name="Obrázek 25"/>
          <p:cNvPicPr>
            <a:picLocks noChangeAspect="1"/>
          </p:cNvPicPr>
          <p:nvPr userDrawn="1"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6"/>
          <a:stretch/>
        </p:blipFill>
        <p:spPr>
          <a:xfrm>
            <a:off x="0" y="1131590"/>
            <a:ext cx="1115616" cy="1906958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27" name="Zástupný symbol pro obrázek 10"/>
          <p:cNvSpPr>
            <a:spLocks noGrp="1"/>
          </p:cNvSpPr>
          <p:nvPr>
            <p:ph type="pic" sz="quarter" idx="11" hasCustomPrompt="1"/>
          </p:nvPr>
        </p:nvSpPr>
        <p:spPr>
          <a:xfrm>
            <a:off x="5688123" y="15466"/>
            <a:ext cx="3060590" cy="50765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0" name="Zástupný symbol pro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1619250" y="1527634"/>
            <a:ext cx="3492500" cy="32400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00" b="1">
                <a:latin typeface="+mj-lt"/>
              </a:defRPr>
            </a:lvl1pPr>
            <a:lvl2pPr>
              <a:defRPr sz="1300" b="1">
                <a:latin typeface="+mj-lt"/>
              </a:defRPr>
            </a:lvl2pPr>
            <a:lvl3pPr>
              <a:defRPr sz="1300" b="1">
                <a:latin typeface="+mj-lt"/>
              </a:defRPr>
            </a:lvl3pPr>
            <a:lvl4pPr>
              <a:defRPr sz="1300" b="1">
                <a:latin typeface="+mj-lt"/>
              </a:defRPr>
            </a:lvl4pPr>
            <a:lvl5pPr>
              <a:defRPr sz="1300" b="1">
                <a:latin typeface="+mj-lt"/>
              </a:defRPr>
            </a:lvl5pPr>
          </a:lstStyle>
          <a:p>
            <a:pPr>
              <a:spcAft>
                <a:spcPts val="1600"/>
              </a:spcAft>
            </a:pPr>
            <a:r>
              <a:rPr lang="en-US" sz="1300" b="1" noProof="0" dirty="0">
                <a:latin typeface="+mj-lt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41059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3024336"/>
            <a:ext cx="8748465" cy="211916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6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85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1347614"/>
            <a:ext cx="8748465" cy="3795886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6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35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1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2D3475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0454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92" r:id="rId3"/>
    <p:sldLayoutId id="2147483705" r:id="rId4"/>
    <p:sldLayoutId id="2147483664" r:id="rId5"/>
    <p:sldLayoutId id="2147483693" r:id="rId6"/>
    <p:sldLayoutId id="2147483699" r:id="rId7"/>
    <p:sldLayoutId id="2147483700" r:id="rId8"/>
    <p:sldLayoutId id="2147483702" r:id="rId9"/>
    <p:sldLayoutId id="2147483701" r:id="rId10"/>
    <p:sldLayoutId id="2147483694" r:id="rId11"/>
    <p:sldLayoutId id="2147483703" r:id="rId12"/>
    <p:sldLayoutId id="2147483695" r:id="rId13"/>
    <p:sldLayoutId id="2147483706" r:id="rId14"/>
    <p:sldLayoutId id="2147483697" r:id="rId15"/>
    <p:sldLayoutId id="2147483698" r:id="rId16"/>
    <p:sldLayoutId id="2147483678" r:id="rId17"/>
    <p:sldLayoutId id="2147483696" r:id="rId1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32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2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sv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5" Type="http://schemas.openxmlformats.org/officeDocument/2006/relationships/image" Target="../media/image54.png"/><Relationship Id="rId10" Type="http://schemas.openxmlformats.org/officeDocument/2006/relationships/image" Target="../media/image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5340285-022C-48F9-BD9C-794D4399C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2067694"/>
            <a:ext cx="3384376" cy="1080120"/>
          </a:xfrm>
        </p:spPr>
        <p:txBody>
          <a:bodyPr>
            <a:noAutofit/>
          </a:bodyPr>
          <a:lstStyle/>
          <a:p>
            <a:r>
              <a:rPr lang="pl-PL" sz="1700" dirty="0"/>
              <a:t>Oprogramowanie do analizy</a:t>
            </a:r>
            <a:br>
              <a:rPr lang="pl-PL" sz="1700" dirty="0"/>
            </a:br>
            <a:r>
              <a:rPr lang="pl-PL" sz="1700" dirty="0"/>
              <a:t>i wymiarowania konstrukcji</a:t>
            </a:r>
          </a:p>
        </p:txBody>
      </p:sp>
    </p:spTree>
    <p:extLst>
      <p:ext uri="{BB962C8B-B14F-4D97-AF65-F5344CB8AC3E}">
        <p14:creationId xmlns:p14="http://schemas.microsoft.com/office/powerpoint/2010/main" val="2833648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933AE74-2E01-4DEE-90CE-478E3D813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3B4F424C-B085-4214-B08F-5715564F0D6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75856" y="424800"/>
            <a:ext cx="1187340" cy="330072"/>
          </a:xfrm>
        </p:spPr>
        <p:txBody>
          <a:bodyPr/>
          <a:lstStyle/>
          <a:p>
            <a:r>
              <a:rPr lang="cs-CZ" dirty="0"/>
              <a:t>Webinarium</a:t>
            </a:r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00B6AEAC-5BE7-4124-BC79-7970B95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1355123"/>
            <a:ext cx="3564396" cy="2908815"/>
          </a:xfrm>
        </p:spPr>
        <p:txBody>
          <a:bodyPr/>
          <a:lstStyle/>
          <a:p>
            <a:r>
              <a:rPr lang="pl-PL" sz="2400" dirty="0"/>
              <a:t>Analiza naprężeniowo odkształceniowa w RFEM 6</a:t>
            </a:r>
            <a:endParaRPr lang="cs-CZ" sz="24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D2CFBF5-6B44-479A-868D-31368B4C2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2064327"/>
            <a:ext cx="2678502" cy="2055595"/>
          </a:xfrm>
          <a:prstGeom prst="rect">
            <a:avLst/>
          </a:prstGeom>
        </p:spPr>
      </p:pic>
      <p:sp>
        <p:nvSpPr>
          <p:cNvPr id="15" name="Zástupný symbol pro text 6">
            <a:extLst>
              <a:ext uri="{FF2B5EF4-FFF2-40B4-BE49-F238E27FC236}">
                <a16:creationId xmlns:a16="http://schemas.microsoft.com/office/drawing/2014/main" id="{85020395-964B-BA70-1EAC-D455FAC72EE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400511" y="339502"/>
            <a:ext cx="1839341" cy="733003"/>
          </a:xfrm>
        </p:spPr>
        <p:txBody>
          <a:bodyPr/>
          <a:lstStyle/>
          <a:p>
            <a:pPr lvl="0"/>
            <a:r>
              <a:rPr lang="en-US" dirty="0" err="1"/>
              <a:t>mgr</a:t>
            </a:r>
            <a:r>
              <a:rPr lang="en-US" dirty="0"/>
              <a:t> </a:t>
            </a:r>
            <a:r>
              <a:rPr lang="en-US" dirty="0" err="1"/>
              <a:t>inż</a:t>
            </a:r>
            <a:r>
              <a:rPr lang="en-US" dirty="0"/>
              <a:t>.</a:t>
            </a:r>
            <a:br>
              <a:rPr lang="pl-PL" dirty="0"/>
            </a:br>
            <a:r>
              <a:rPr lang="pl-PL" dirty="0"/>
              <a:t>Grzegorz Fulczyk</a:t>
            </a:r>
            <a:endParaRPr lang="en-US" dirty="0"/>
          </a:p>
          <a:p>
            <a:pPr lvl="1"/>
            <a:r>
              <a:rPr lang="pl-PL" dirty="0"/>
              <a:t>Prowadzący</a:t>
            </a:r>
          </a:p>
          <a:p>
            <a:pPr lvl="2"/>
            <a:r>
              <a:rPr lang="pl-PL" dirty="0" err="1"/>
              <a:t>Customer</a:t>
            </a:r>
            <a:r>
              <a:rPr lang="pl-PL" dirty="0"/>
              <a:t> </a:t>
            </a:r>
            <a:r>
              <a:rPr lang="pl-PL" dirty="0" err="1"/>
              <a:t>Support</a:t>
            </a:r>
            <a:br>
              <a:rPr lang="en-US" dirty="0"/>
            </a:br>
            <a:r>
              <a:rPr lang="en-US" dirty="0"/>
              <a:t>Dlubal Software </a:t>
            </a:r>
            <a:r>
              <a:rPr lang="pl-PL" dirty="0"/>
              <a:t>Sp. z o.o.</a:t>
            </a:r>
            <a:endParaRPr lang="en-US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74EE720-F0BD-B0F3-8C13-0DBA1E14A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5" y="350713"/>
            <a:ext cx="781444" cy="91920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B647750-CE8C-C5D6-8484-FF7587051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196" y="1887674"/>
            <a:ext cx="2807804" cy="237626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01D2B4F-6F4B-669A-E89B-F97FF3F0AA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773" y="1899248"/>
            <a:ext cx="2807804" cy="289477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12049E5-281C-61BC-1FF8-406B32AD91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300" y="1455626"/>
            <a:ext cx="763320" cy="967336"/>
          </a:xfrm>
          <a:prstGeom prst="rect">
            <a:avLst/>
          </a:prstGeom>
        </p:spPr>
      </p:pic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E6EA280E-267A-7B99-F6B8-154AB2EBBA00}"/>
              </a:ext>
            </a:extLst>
          </p:cNvPr>
          <p:cNvSpPr txBox="1">
            <a:spLocks/>
          </p:cNvSpPr>
          <p:nvPr/>
        </p:nvSpPr>
        <p:spPr>
          <a:xfrm>
            <a:off x="1325612" y="1382960"/>
            <a:ext cx="1914240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1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800"/>
              </a:lnSpc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850" b="0" kern="1200">
                <a:solidFill>
                  <a:srgbClr val="00A5E5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6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85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mgr</a:t>
            </a:r>
            <a:r>
              <a:rPr lang="en-US" dirty="0"/>
              <a:t> </a:t>
            </a:r>
            <a:r>
              <a:rPr lang="pl-PL" dirty="0" err="1"/>
              <a:t>inż</a:t>
            </a:r>
            <a:r>
              <a:rPr lang="en-US" dirty="0"/>
              <a:t>.</a:t>
            </a:r>
            <a:br>
              <a:rPr lang="pl-PL" dirty="0"/>
            </a:br>
            <a:r>
              <a:rPr lang="pl-PL" dirty="0"/>
              <a:t>Emanuel Ptak</a:t>
            </a:r>
            <a:endParaRPr lang="en-US" dirty="0"/>
          </a:p>
          <a:p>
            <a:pPr lvl="1"/>
            <a:r>
              <a:rPr lang="pl-PL" dirty="0"/>
              <a:t>Moderator</a:t>
            </a:r>
            <a:endParaRPr lang="en-US" dirty="0"/>
          </a:p>
          <a:p>
            <a:pPr lvl="2"/>
            <a:r>
              <a:rPr lang="pl-PL" dirty="0" err="1"/>
              <a:t>Customer</a:t>
            </a:r>
            <a:r>
              <a:rPr lang="pl-PL" dirty="0"/>
              <a:t> </a:t>
            </a:r>
            <a:r>
              <a:rPr lang="pl-PL" dirty="0" err="1"/>
              <a:t>Support</a:t>
            </a:r>
            <a:br>
              <a:rPr lang="en-US" dirty="0"/>
            </a:br>
            <a:r>
              <a:rPr lang="en-US" dirty="0"/>
              <a:t>Dlubal Software </a:t>
            </a:r>
            <a:r>
              <a:rPr lang="pl-PL" dirty="0"/>
              <a:t>Sp. z o.o.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53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20" y="555526"/>
            <a:ext cx="2391675" cy="396403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03498"/>
            <a:ext cx="2304256" cy="1332148"/>
          </a:xfrm>
        </p:spPr>
        <p:txBody>
          <a:bodyPr>
            <a:normAutofit/>
          </a:bodyPr>
          <a:lstStyle/>
          <a:p>
            <a:r>
              <a:rPr lang="pl-PL" dirty="0"/>
              <a:t>Obsługa spotkania</a:t>
            </a:r>
            <a:br>
              <a:rPr lang="pl-PL" dirty="0"/>
            </a:br>
            <a:r>
              <a:rPr lang="pl-PL" dirty="0"/>
              <a:t>i pytania</a:t>
            </a:r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</p:spPr>
        <p:txBody>
          <a:bodyPr/>
          <a:lstStyle/>
          <a:p>
            <a:fld id="{7E71CA36-E115-48D4-B477-74F9B86E4730}" type="slidenum">
              <a:rPr lang="cs-CZ" smtClean="0"/>
              <a:pPr/>
              <a:t>3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1836000"/>
            <a:ext cx="324000" cy="28998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23350" y="1764000"/>
            <a:ext cx="17604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latin typeface="+mj-lt"/>
              </a:rPr>
              <a:t>GoToWebinar</a:t>
            </a:r>
            <a:r>
              <a:rPr lang="en-US" sz="1100" dirty="0">
                <a:latin typeface="+mj-lt"/>
              </a:rPr>
              <a:t> Control Panel</a:t>
            </a:r>
          </a:p>
          <a:p>
            <a:r>
              <a:rPr lang="cs-CZ" sz="1100" b="1" dirty="0">
                <a:latin typeface="+mj-lt"/>
              </a:rPr>
              <a:t>Desktop</a:t>
            </a:r>
            <a:endParaRPr lang="en-US" sz="1100" b="1" dirty="0">
              <a:latin typeface="+mj-lt"/>
            </a:endParaRPr>
          </a:p>
        </p:txBody>
      </p:sp>
      <p:cxnSp>
        <p:nvCxnSpPr>
          <p:cNvPr id="18" name="Přímá spojnice se šipkou 17"/>
          <p:cNvCxnSpPr/>
          <p:nvPr/>
        </p:nvCxnSpPr>
        <p:spPr>
          <a:xfrm>
            <a:off x="4283968" y="951570"/>
            <a:ext cx="504056" cy="0"/>
          </a:xfrm>
          <a:prstGeom prst="straightConnector1">
            <a:avLst/>
          </a:prstGeom>
          <a:ln w="63500">
            <a:solidFill>
              <a:srgbClr val="00A5E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>
            <a:off x="4283968" y="3363838"/>
            <a:ext cx="720080" cy="0"/>
          </a:xfrm>
          <a:prstGeom prst="straightConnector1">
            <a:avLst/>
          </a:prstGeom>
          <a:ln w="63500">
            <a:solidFill>
              <a:srgbClr val="00A5E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>
            <a:off x="7056276" y="1095586"/>
            <a:ext cx="504056" cy="0"/>
          </a:xfrm>
          <a:prstGeom prst="straightConnector1">
            <a:avLst/>
          </a:prstGeom>
          <a:ln w="63500">
            <a:solidFill>
              <a:srgbClr val="00A5E5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6">
            <a:extLst>
              <a:ext uri="{FF2B5EF4-FFF2-40B4-BE49-F238E27FC236}">
                <a16:creationId xmlns:a16="http://schemas.microsoft.com/office/drawing/2014/main" id="{449ADB5A-EAB8-40F0-B7F0-FE8B65BD4A12}"/>
              </a:ext>
            </a:extLst>
          </p:cNvPr>
          <p:cNvSpPr txBox="1"/>
          <p:nvPr/>
        </p:nvSpPr>
        <p:spPr>
          <a:xfrm>
            <a:off x="827584" y="2283718"/>
            <a:ext cx="1728192" cy="4601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de-DE" sz="1200" dirty="0" err="1">
                <a:solidFill>
                  <a:srgbClr val="2D3475"/>
                </a:solidFill>
                <a:latin typeface="Function Pro Book" pitchFamily="34" charset="-18"/>
              </a:rPr>
              <a:t>E-mail</a:t>
            </a:r>
            <a:r>
              <a:rPr lang="de-DE" sz="1200" dirty="0">
                <a:solidFill>
                  <a:srgbClr val="2D3475"/>
                </a:solidFill>
                <a:latin typeface="Function Pro Book" pitchFamily="34" charset="-18"/>
              </a:rPr>
              <a:t>:</a:t>
            </a:r>
            <a:br>
              <a:rPr lang="pl-PL" sz="1200" dirty="0">
                <a:solidFill>
                  <a:srgbClr val="2D3475"/>
                </a:solidFill>
                <a:latin typeface="Function Pro Book" pitchFamily="34" charset="-18"/>
              </a:rPr>
            </a:br>
            <a:r>
              <a:rPr lang="de-DE" sz="1200" b="1" dirty="0" err="1">
                <a:solidFill>
                  <a:srgbClr val="2D3475"/>
                </a:solidFill>
                <a:latin typeface="Function Pro Book" pitchFamily="34" charset="-18"/>
              </a:rPr>
              <a:t>info@dlubal</a:t>
            </a:r>
            <a:r>
              <a:rPr lang="de-DE" sz="1200" b="1" dirty="0">
                <a:solidFill>
                  <a:srgbClr val="2D3475"/>
                </a:solidFill>
                <a:latin typeface="Function Pro Book" pitchFamily="34" charset="-18"/>
              </a:rPr>
              <a:t>.</a:t>
            </a:r>
            <a:r>
              <a:rPr lang="pl-PL" sz="1200" b="1" dirty="0" err="1">
                <a:solidFill>
                  <a:srgbClr val="2D3475"/>
                </a:solidFill>
                <a:latin typeface="Function Pro Book" pitchFamily="34" charset="-18"/>
              </a:rPr>
              <a:t>pl</a:t>
            </a:r>
            <a:endParaRPr lang="de-DE" sz="1200" b="1" dirty="0">
              <a:solidFill>
                <a:srgbClr val="2D3475"/>
              </a:solidFill>
              <a:latin typeface="Function Pro Book" pitchFamily="34" charset="-18"/>
            </a:endParaRPr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47FDF768-D0AF-472B-B2A6-3033DD08A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556" y="2408553"/>
            <a:ext cx="383012" cy="215444"/>
          </a:xfrm>
          <a:prstGeom prst="rect">
            <a:avLst/>
          </a:prstGeom>
        </p:spPr>
      </p:pic>
      <p:sp>
        <p:nvSpPr>
          <p:cNvPr id="19" name="Zástupný obsah 3">
            <a:extLst>
              <a:ext uri="{FF2B5EF4-FFF2-40B4-BE49-F238E27FC236}">
                <a16:creationId xmlns:a16="http://schemas.microsoft.com/office/drawing/2014/main" id="{EC23DE17-A432-4733-A7CC-894AF6317E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524000" y="2430000"/>
            <a:ext cx="2878546" cy="251793"/>
          </a:xfrm>
        </p:spPr>
        <p:txBody>
          <a:bodyPr/>
          <a:lstStyle/>
          <a:p>
            <a:r>
              <a:rPr lang="cs-CZ" dirty="0"/>
              <a:t>Webinarium</a:t>
            </a:r>
          </a:p>
        </p:txBody>
      </p:sp>
      <p:cxnSp>
        <p:nvCxnSpPr>
          <p:cNvPr id="16" name="Přímá spojnice se šipkou 19">
            <a:extLst>
              <a:ext uri="{FF2B5EF4-FFF2-40B4-BE49-F238E27FC236}">
                <a16:creationId xmlns:a16="http://schemas.microsoft.com/office/drawing/2014/main" id="{76FF9EE4-46F7-467F-A9B4-5D15045F66B3}"/>
              </a:ext>
            </a:extLst>
          </p:cNvPr>
          <p:cNvCxnSpPr/>
          <p:nvPr/>
        </p:nvCxnSpPr>
        <p:spPr>
          <a:xfrm>
            <a:off x="4283968" y="3363838"/>
            <a:ext cx="720080" cy="0"/>
          </a:xfrm>
          <a:prstGeom prst="straightConnector1">
            <a:avLst/>
          </a:prstGeom>
          <a:ln w="63500">
            <a:solidFill>
              <a:srgbClr val="00A5E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21">
            <a:extLst>
              <a:ext uri="{FF2B5EF4-FFF2-40B4-BE49-F238E27FC236}">
                <a16:creationId xmlns:a16="http://schemas.microsoft.com/office/drawing/2014/main" id="{BFCE65C6-5B98-4F91-B73B-84FBBB90AE32}"/>
              </a:ext>
            </a:extLst>
          </p:cNvPr>
          <p:cNvSpPr txBox="1"/>
          <p:nvPr/>
        </p:nvSpPr>
        <p:spPr>
          <a:xfrm>
            <a:off x="3275856" y="715890"/>
            <a:ext cx="1122408" cy="471359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pl-PL" sz="1000" b="1" dirty="0">
                <a:solidFill>
                  <a:schemeClr val="bg1"/>
                </a:solidFill>
                <a:latin typeface="+mj-lt"/>
              </a:rPr>
              <a:t>Pokaż/ukryj panel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ovéPole 22">
            <a:extLst>
              <a:ext uri="{FF2B5EF4-FFF2-40B4-BE49-F238E27FC236}">
                <a16:creationId xmlns:a16="http://schemas.microsoft.com/office/drawing/2014/main" id="{1B16C387-8ADB-48E6-983B-2FE22E19FCA7}"/>
              </a:ext>
            </a:extLst>
          </p:cNvPr>
          <p:cNvSpPr txBox="1"/>
          <p:nvPr/>
        </p:nvSpPr>
        <p:spPr>
          <a:xfrm>
            <a:off x="3297476" y="3128158"/>
            <a:ext cx="1122408" cy="471359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pl-PL" sz="1000" b="1" dirty="0">
                <a:solidFill>
                  <a:schemeClr val="bg1"/>
                </a:solidFill>
                <a:latin typeface="+mj-lt"/>
              </a:rPr>
              <a:t>Zadaj pytanie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ovéPole 23">
            <a:extLst>
              <a:ext uri="{FF2B5EF4-FFF2-40B4-BE49-F238E27FC236}">
                <a16:creationId xmlns:a16="http://schemas.microsoft.com/office/drawing/2014/main" id="{1D2456B6-D420-47A9-AD56-158953B9ED90}"/>
              </a:ext>
            </a:extLst>
          </p:cNvPr>
          <p:cNvSpPr txBox="1"/>
          <p:nvPr/>
        </p:nvSpPr>
        <p:spPr>
          <a:xfrm>
            <a:off x="7344308" y="859906"/>
            <a:ext cx="1122408" cy="471359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pl-PL" sz="1000" b="1" dirty="0">
                <a:solidFill>
                  <a:schemeClr val="bg1"/>
                </a:solidFill>
                <a:latin typeface="+mj-lt"/>
              </a:rPr>
              <a:t>Ustawienia audio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0587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242C40-95DD-44DF-B7BE-E00A77E70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49" y="375506"/>
            <a:ext cx="2790709" cy="690922"/>
          </a:xfrm>
        </p:spPr>
        <p:txBody>
          <a:bodyPr/>
          <a:lstStyle/>
          <a:p>
            <a:r>
              <a:rPr lang="pl-PL" dirty="0"/>
              <a:t>Plan spotkania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56506F-BABE-489E-84A7-810A08B5B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B90ED96-B15F-4E5C-B756-2DC34CB4262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/>
              <a:t>Webinarium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702223F-3B4B-4E2A-81F8-C731AC979CCB}"/>
              </a:ext>
            </a:extLst>
          </p:cNvPr>
          <p:cNvSpPr txBox="1"/>
          <p:nvPr/>
        </p:nvSpPr>
        <p:spPr>
          <a:xfrm>
            <a:off x="1159023" y="1733665"/>
            <a:ext cx="3629002" cy="6158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pl-PL" sz="1300" b="1" dirty="0">
                <a:latin typeface="+mj-lt"/>
              </a:rPr>
              <a:t>Analiza naprężeniowa prętów, powierzchni i brył</a:t>
            </a:r>
            <a:endParaRPr lang="de-DE" sz="1300" b="1" dirty="0">
              <a:latin typeface="+mj-lt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12313717-8F24-4188-815A-95D4D9D63D67}"/>
              </a:ext>
            </a:extLst>
          </p:cNvPr>
          <p:cNvSpPr txBox="1"/>
          <p:nvPr/>
        </p:nvSpPr>
        <p:spPr>
          <a:xfrm>
            <a:off x="651508" y="1739880"/>
            <a:ext cx="425025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1</a:t>
            </a:r>
            <a:endParaRPr lang="en-US" b="1" dirty="0">
              <a:latin typeface="+mj-lt"/>
            </a:endParaRPr>
          </a:p>
        </p:txBody>
      </p:sp>
      <p:sp>
        <p:nvSpPr>
          <p:cNvPr id="28" name="TextovéPole 7">
            <a:extLst>
              <a:ext uri="{FF2B5EF4-FFF2-40B4-BE49-F238E27FC236}">
                <a16:creationId xmlns:a16="http://schemas.microsoft.com/office/drawing/2014/main" id="{70E64C59-EC4E-449F-8FE5-85D51E0CDDC2}"/>
              </a:ext>
            </a:extLst>
          </p:cNvPr>
          <p:cNvSpPr txBox="1"/>
          <p:nvPr/>
        </p:nvSpPr>
        <p:spPr>
          <a:xfrm>
            <a:off x="1187617" y="2390068"/>
            <a:ext cx="3240367" cy="5057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pl-PL" sz="1300" b="1" dirty="0">
                <a:latin typeface="+mj-lt"/>
              </a:rPr>
              <a:t>Analiza naprężeniowa spoin liniowych</a:t>
            </a:r>
          </a:p>
        </p:txBody>
      </p:sp>
      <p:sp>
        <p:nvSpPr>
          <p:cNvPr id="31" name="TextovéPole 27">
            <a:extLst>
              <a:ext uri="{FF2B5EF4-FFF2-40B4-BE49-F238E27FC236}">
                <a16:creationId xmlns:a16="http://schemas.microsoft.com/office/drawing/2014/main" id="{9754BF4A-80FE-442B-9B53-33620094024D}"/>
              </a:ext>
            </a:extLst>
          </p:cNvPr>
          <p:cNvSpPr txBox="1"/>
          <p:nvPr/>
        </p:nvSpPr>
        <p:spPr>
          <a:xfrm>
            <a:off x="647564" y="2355726"/>
            <a:ext cx="432912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2</a:t>
            </a:r>
            <a:endParaRPr lang="en-US" b="1" dirty="0">
              <a:latin typeface="+mj-lt"/>
            </a:endParaRPr>
          </a:p>
        </p:txBody>
      </p:sp>
      <p:sp>
        <p:nvSpPr>
          <p:cNvPr id="10" name="TextovéPole 7">
            <a:extLst>
              <a:ext uri="{FF2B5EF4-FFF2-40B4-BE49-F238E27FC236}">
                <a16:creationId xmlns:a16="http://schemas.microsoft.com/office/drawing/2014/main" id="{45569D36-6664-4AD4-8926-398FE092167C}"/>
              </a:ext>
            </a:extLst>
          </p:cNvPr>
          <p:cNvSpPr txBox="1"/>
          <p:nvPr/>
        </p:nvSpPr>
        <p:spPr>
          <a:xfrm>
            <a:off x="1187617" y="3108032"/>
            <a:ext cx="3564403" cy="5078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pl-PL" sz="1300" b="1" dirty="0">
                <a:latin typeface="+mj-lt"/>
              </a:rPr>
              <a:t>Analiza odkształceń plastycznych modelu</a:t>
            </a:r>
            <a:endParaRPr lang="de-DE" sz="1300" b="1" dirty="0">
              <a:latin typeface="+mj-lt"/>
            </a:endParaRPr>
          </a:p>
        </p:txBody>
      </p:sp>
      <p:sp>
        <p:nvSpPr>
          <p:cNvPr id="11" name="TextovéPole 27">
            <a:extLst>
              <a:ext uri="{FF2B5EF4-FFF2-40B4-BE49-F238E27FC236}">
                <a16:creationId xmlns:a16="http://schemas.microsoft.com/office/drawing/2014/main" id="{7622A9C6-9B6E-49FA-9FAB-ADAD27B9F708}"/>
              </a:ext>
            </a:extLst>
          </p:cNvPr>
          <p:cNvSpPr txBox="1"/>
          <p:nvPr/>
        </p:nvSpPr>
        <p:spPr>
          <a:xfrm>
            <a:off x="647564" y="3113343"/>
            <a:ext cx="432912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3</a:t>
            </a:r>
            <a:endParaRPr lang="en-US" b="1" dirty="0">
              <a:latin typeface="+mj-lt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BF28DF0E-CA5F-0696-3090-90857A798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491630"/>
            <a:ext cx="2977775" cy="22106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048EE2F-F13D-D402-9B94-63C3EB6F1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435" y="818454"/>
            <a:ext cx="2957468" cy="327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2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8" grpId="0"/>
      <p:bldP spid="31" grpId="0" animBg="1"/>
      <p:bldP spid="10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:a16="http://schemas.microsoft.com/office/drawing/2014/main" id="{3C51987B-4398-4E98-83BB-EEDF934AE9EF}"/>
              </a:ext>
            </a:extLst>
          </p:cNvPr>
          <p:cNvSpPr/>
          <p:nvPr/>
        </p:nvSpPr>
        <p:spPr>
          <a:xfrm>
            <a:off x="0" y="3363838"/>
            <a:ext cx="8748464" cy="1779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9C45C98-84A9-4804-BCAA-1BFE7D0D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6228692" cy="504056"/>
          </a:xfrm>
        </p:spPr>
        <p:txBody>
          <a:bodyPr/>
          <a:lstStyle/>
          <a:p>
            <a:r>
              <a:rPr lang="pl-PL" dirty="0"/>
              <a:t>Darmowe serwisy on-line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8" name="Zástupný symbol pro text 25">
            <a:extLst>
              <a:ext uri="{FF2B5EF4-FFF2-40B4-BE49-F238E27FC236}">
                <a16:creationId xmlns:a16="http://schemas.microsoft.com/office/drawing/2014/main" id="{96E471E5-3535-4957-A82D-8016B2B3D62E}"/>
              </a:ext>
            </a:extLst>
          </p:cNvPr>
          <p:cNvSpPr txBox="1">
            <a:spLocks/>
          </p:cNvSpPr>
          <p:nvPr/>
        </p:nvSpPr>
        <p:spPr>
          <a:xfrm>
            <a:off x="198263" y="1671649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>
                <a:solidFill>
                  <a:schemeClr val="tx2"/>
                </a:solidFill>
                <a:latin typeface="+mj-lt"/>
              </a:rPr>
              <a:t>Geo-Zone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Zástupný symbol pro text 25">
            <a:extLst>
              <a:ext uri="{FF2B5EF4-FFF2-40B4-BE49-F238E27FC236}">
                <a16:creationId xmlns:a16="http://schemas.microsoft.com/office/drawing/2014/main" id="{7F83270D-D69C-471F-B877-DBED96FD9AF9}"/>
              </a:ext>
            </a:extLst>
          </p:cNvPr>
          <p:cNvSpPr txBox="1">
            <a:spLocks/>
          </p:cNvSpPr>
          <p:nvPr/>
        </p:nvSpPr>
        <p:spPr>
          <a:xfrm>
            <a:off x="2357754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>
                <a:solidFill>
                  <a:schemeClr val="tx2"/>
                </a:solidFill>
                <a:latin typeface="+mj-lt"/>
              </a:rPr>
              <a:t>Właściwości przekrojów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ástupný symbol pro text 25">
            <a:extLst>
              <a:ext uri="{FF2B5EF4-FFF2-40B4-BE49-F238E27FC236}">
                <a16:creationId xmlns:a16="http://schemas.microsoft.com/office/drawing/2014/main" id="{A33D8A2F-340B-489C-97AA-1F2DAA00BF2F}"/>
              </a:ext>
            </a:extLst>
          </p:cNvPr>
          <p:cNvSpPr txBox="1">
            <a:spLocks/>
          </p:cNvSpPr>
          <p:nvPr/>
        </p:nvSpPr>
        <p:spPr>
          <a:xfrm>
            <a:off x="4499991" y="1446773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0"/>
              </a:spcAft>
              <a:buNone/>
            </a:pPr>
            <a:r>
              <a:rPr lang="cs-CZ" dirty="0">
                <a:solidFill>
                  <a:schemeClr val="tx2"/>
                </a:solidFill>
                <a:latin typeface="+mj-lt"/>
              </a:rPr>
              <a:t>FAQs</a:t>
            </a:r>
          </a:p>
          <a:p>
            <a:pPr indent="0">
              <a:spcAft>
                <a:spcPts val="0"/>
              </a:spcAft>
              <a:buNone/>
            </a:pPr>
            <a:r>
              <a:rPr lang="cs-CZ" dirty="0">
                <a:solidFill>
                  <a:schemeClr val="tx2"/>
                </a:solidFill>
                <a:latin typeface="+mj-lt"/>
              </a:rPr>
              <a:t>i baza wiedzy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6642228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0"/>
              </a:spcAft>
              <a:buNone/>
            </a:pPr>
            <a:r>
              <a:rPr lang="pl-PL" dirty="0">
                <a:solidFill>
                  <a:schemeClr val="tx2"/>
                </a:solidFill>
                <a:latin typeface="+mj-lt"/>
              </a:rPr>
              <a:t>Modele</a:t>
            </a:r>
          </a:p>
          <a:p>
            <a:pPr indent="0">
              <a:spcAft>
                <a:spcPts val="600"/>
              </a:spcAft>
              <a:buNone/>
            </a:pPr>
            <a:r>
              <a:rPr lang="pl-PL" dirty="0">
                <a:solidFill>
                  <a:schemeClr val="tx2"/>
                </a:solidFill>
                <a:latin typeface="+mj-lt"/>
              </a:rPr>
              <a:t>do pobrania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D9F8D4F-7824-4B10-A3DB-87B322395E8A}"/>
              </a:ext>
            </a:extLst>
          </p:cNvPr>
          <p:cNvCxnSpPr>
            <a:cxnSpLocks/>
          </p:cNvCxnSpPr>
          <p:nvPr/>
        </p:nvCxnSpPr>
        <p:spPr>
          <a:xfrm>
            <a:off x="287524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BF9E28C-C989-4F81-A2E6-3A5E4D64E0E6}"/>
              </a:ext>
            </a:extLst>
          </p:cNvPr>
          <p:cNvCxnSpPr>
            <a:cxnSpLocks/>
          </p:cNvCxnSpPr>
          <p:nvPr/>
        </p:nvCxnSpPr>
        <p:spPr>
          <a:xfrm>
            <a:off x="2429761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DE5D42D-A652-4738-BF57-6E5EFD8FCD70}"/>
              </a:ext>
            </a:extLst>
          </p:cNvPr>
          <p:cNvCxnSpPr>
            <a:cxnSpLocks/>
          </p:cNvCxnSpPr>
          <p:nvPr/>
        </p:nvCxnSpPr>
        <p:spPr>
          <a:xfrm>
            <a:off x="4572000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107C5CB1-7B04-4550-B7E5-C9B630759171}"/>
              </a:ext>
            </a:extLst>
          </p:cNvPr>
          <p:cNvCxnSpPr>
            <a:cxnSpLocks/>
          </p:cNvCxnSpPr>
          <p:nvPr/>
        </p:nvCxnSpPr>
        <p:spPr>
          <a:xfrm>
            <a:off x="6714235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BCFEDADB-C43E-4F6B-874A-EFDC802B39A3}"/>
              </a:ext>
            </a:extLst>
          </p:cNvPr>
          <p:cNvSpPr/>
          <p:nvPr/>
        </p:nvSpPr>
        <p:spPr>
          <a:xfrm>
            <a:off x="899593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EE7B14B-5E34-4F6E-B764-564D2DEE1175}"/>
              </a:ext>
            </a:extLst>
          </p:cNvPr>
          <p:cNvCxnSpPr>
            <a:cxnSpLocks/>
          </p:cNvCxnSpPr>
          <p:nvPr/>
        </p:nvCxnSpPr>
        <p:spPr>
          <a:xfrm>
            <a:off x="2267744" y="3363838"/>
            <a:ext cx="0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212B06B-A06F-4DBB-8A31-BB933E250488}"/>
              </a:ext>
            </a:extLst>
          </p:cNvPr>
          <p:cNvCxnSpPr>
            <a:cxnSpLocks/>
            <a:endCxn id="18" idx="2"/>
          </p:cNvCxnSpPr>
          <p:nvPr/>
        </p:nvCxnSpPr>
        <p:spPr>
          <a:xfrm flipH="1">
            <a:off x="4374232" y="3363838"/>
            <a:ext cx="17748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B4177EED-2776-470C-8BA9-1A40A0AA650A}"/>
              </a:ext>
            </a:extLst>
          </p:cNvPr>
          <p:cNvCxnSpPr>
            <a:cxnSpLocks/>
          </p:cNvCxnSpPr>
          <p:nvPr/>
        </p:nvCxnSpPr>
        <p:spPr>
          <a:xfrm>
            <a:off x="6552220" y="3363838"/>
            <a:ext cx="0" cy="1765474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06549" y="2103698"/>
            <a:ext cx="179696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Dlubal Software </a:t>
            </a:r>
            <a:r>
              <a:rPr lang="pl-PL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oferuje narzędzie on-line do określania obciążenia charakterystycznego, zgodnie z odpowiednią strefą obciążenia</a:t>
            </a: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6" name="Zástupný symbol pro text 25">
            <a:extLst>
              <a:ext uri="{FF2B5EF4-FFF2-40B4-BE49-F238E27FC236}">
                <a16:creationId xmlns:a16="http://schemas.microsoft.com/office/drawing/2014/main" id="{5E5E8758-C588-4DF2-B8B2-3FBF729B20FE}"/>
              </a:ext>
            </a:extLst>
          </p:cNvPr>
          <p:cNvSpPr txBox="1">
            <a:spLocks/>
          </p:cNvSpPr>
          <p:nvPr/>
        </p:nvSpPr>
        <p:spPr>
          <a:xfrm>
            <a:off x="2333109" y="2103697"/>
            <a:ext cx="1878851" cy="701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pl-PL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Dzięki temu darmowemu narzędziu, możesz wybrać standardowe przekroje z szerokiej biblioteki materiałów lub zdefiniować przekroje parametrycznie i wyznaczyć ich parametry geometryczne.</a:t>
            </a:r>
            <a:endParaRPr lang="en-US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7" name="Zástupný symbol pro text 25">
            <a:extLst>
              <a:ext uri="{FF2B5EF4-FFF2-40B4-BE49-F238E27FC236}">
                <a16:creationId xmlns:a16="http://schemas.microsoft.com/office/drawing/2014/main" id="{4B657828-6A10-4BE6-88BC-1C63FFD72CCF}"/>
              </a:ext>
            </a:extLst>
          </p:cNvPr>
          <p:cNvSpPr txBox="1">
            <a:spLocks/>
          </p:cNvSpPr>
          <p:nvPr/>
        </p:nvSpPr>
        <p:spPr>
          <a:xfrm>
            <a:off x="4503230" y="2103697"/>
            <a:ext cx="1796961" cy="65804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pl-PL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Sprawdź najczęściej zadawane nam pytania i uzyskaj szybko pomocne wskazówki i porady, także dzięki naszym coraz bardziej rozbudowanym artykułom technicznym. Wszystko dla poprawy wydajności Twojej pracy.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8" name="Zástupný symbol pro text 25">
            <a:extLst>
              <a:ext uri="{FF2B5EF4-FFF2-40B4-BE49-F238E27FC236}">
                <a16:creationId xmlns:a16="http://schemas.microsoft.com/office/drawing/2014/main" id="{D8B8BEED-9732-4B50-B39C-D3EACB1F952F}"/>
              </a:ext>
            </a:extLst>
          </p:cNvPr>
          <p:cNvSpPr txBox="1">
            <a:spLocks/>
          </p:cNvSpPr>
          <p:nvPr/>
        </p:nvSpPr>
        <p:spPr>
          <a:xfrm>
            <a:off x="6642228" y="2103698"/>
            <a:ext cx="1854208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pl-PL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Pobierz któreś z wielu naszych przykładowych modeli, które na pewno pomogą Ci rozpocząć i szybko zapoznać się z programami platformy Dlubal.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15B6FF74-4B63-4B10-8487-BD12B37E4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533AF107-B061-44D7-A310-F2FE55440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48" y="300581"/>
            <a:ext cx="1587993" cy="1035647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90139FD0-E50C-4706-8D7E-D9A710DA4434}"/>
              </a:ext>
            </a:extLst>
          </p:cNvPr>
          <p:cNvSpPr/>
          <p:nvPr/>
        </p:nvSpPr>
        <p:spPr>
          <a:xfrm>
            <a:off x="3042081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5188825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4" name="Obdélník 53">
            <a:extLst>
              <a:ext uri="{FF2B5EF4-FFF2-40B4-BE49-F238E27FC236}">
                <a16:creationId xmlns:a16="http://schemas.microsoft.com/office/drawing/2014/main" id="{9CEDCD32-E5D6-4B96-B4A2-55E2FA69078B}"/>
              </a:ext>
            </a:extLst>
          </p:cNvPr>
          <p:cNvSpPr/>
          <p:nvPr/>
        </p:nvSpPr>
        <p:spPr>
          <a:xfrm>
            <a:off x="7371100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0" name="Ovál 59">
            <a:extLst>
              <a:ext uri="{FF2B5EF4-FFF2-40B4-BE49-F238E27FC236}">
                <a16:creationId xmlns:a16="http://schemas.microsoft.com/office/drawing/2014/main" id="{2281F97F-E632-4EF3-92C4-3CECF1394711}"/>
              </a:ext>
            </a:extLst>
          </p:cNvPr>
          <p:cNvSpPr/>
          <p:nvPr/>
        </p:nvSpPr>
        <p:spPr>
          <a:xfrm>
            <a:off x="7751477" y="879562"/>
            <a:ext cx="687711" cy="687711"/>
          </a:xfrm>
          <a:prstGeom prst="ellipse">
            <a:avLst/>
          </a:prstGeom>
          <a:solidFill>
            <a:srgbClr val="D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4" name="Grafický objekt 63">
            <a:extLst>
              <a:ext uri="{FF2B5EF4-FFF2-40B4-BE49-F238E27FC236}">
                <a16:creationId xmlns:a16="http://schemas.microsoft.com/office/drawing/2014/main" id="{00DD42BC-B235-4982-99AC-F25230A74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25081" y="1014223"/>
            <a:ext cx="358487" cy="358487"/>
          </a:xfrm>
          <a:prstGeom prst="rect">
            <a:avLst/>
          </a:prstGeom>
        </p:spPr>
      </p:pic>
      <p:pic>
        <p:nvPicPr>
          <p:cNvPr id="42" name="Grafický objekt 44">
            <a:extLst>
              <a:ext uri="{FF2B5EF4-FFF2-40B4-BE49-F238E27FC236}">
                <a16:creationId xmlns:a16="http://schemas.microsoft.com/office/drawing/2014/main" id="{B19B8CF3-8E43-4F35-AB20-536281C8EA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06" y="4417163"/>
            <a:ext cx="485638" cy="485638"/>
          </a:xfrm>
          <a:prstGeom prst="rect">
            <a:avLst/>
          </a:prstGeom>
        </p:spPr>
      </p:pic>
      <p:pic>
        <p:nvPicPr>
          <p:cNvPr id="44" name="Grafický objekt 48">
            <a:extLst>
              <a:ext uri="{FF2B5EF4-FFF2-40B4-BE49-F238E27FC236}">
                <a16:creationId xmlns:a16="http://schemas.microsoft.com/office/drawing/2014/main" id="{1B8F9849-BDBF-44B0-84C8-BCF3FDE4DC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295" y="4417162"/>
            <a:ext cx="485637" cy="485637"/>
          </a:xfrm>
          <a:prstGeom prst="rect">
            <a:avLst/>
          </a:prstGeom>
        </p:spPr>
      </p:pic>
      <p:pic>
        <p:nvPicPr>
          <p:cNvPr id="47" name="Grafický objekt 52">
            <a:extLst>
              <a:ext uri="{FF2B5EF4-FFF2-40B4-BE49-F238E27FC236}">
                <a16:creationId xmlns:a16="http://schemas.microsoft.com/office/drawing/2014/main" id="{234DB766-1D14-4672-A93C-E421886BF2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039" y="4409235"/>
            <a:ext cx="485636" cy="485636"/>
          </a:xfrm>
          <a:prstGeom prst="rect">
            <a:avLst/>
          </a:prstGeom>
        </p:spPr>
      </p:pic>
      <p:pic>
        <p:nvPicPr>
          <p:cNvPr id="48" name="Grafický objekt 56">
            <a:extLst>
              <a:ext uri="{FF2B5EF4-FFF2-40B4-BE49-F238E27FC236}">
                <a16:creationId xmlns:a16="http://schemas.microsoft.com/office/drawing/2014/main" id="{4254A16D-9825-4EBA-A62A-7E25F82DAF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314" y="4409235"/>
            <a:ext cx="485637" cy="485637"/>
          </a:xfrm>
          <a:prstGeom prst="rect">
            <a:avLst/>
          </a:prstGeom>
        </p:spPr>
      </p:pic>
      <p:pic>
        <p:nvPicPr>
          <p:cNvPr id="51" name="Obrázek 50">
            <a:extLst>
              <a:ext uri="{FF2B5EF4-FFF2-40B4-BE49-F238E27FC236}">
                <a16:creationId xmlns:a16="http://schemas.microsoft.com/office/drawing/2014/main" id="{D38F1FF7-C022-41C8-B6A5-A64D6F150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" y="2518774"/>
            <a:ext cx="1536055" cy="701048"/>
          </a:xfrm>
          <a:prstGeom prst="rect">
            <a:avLst/>
          </a:prstGeom>
        </p:spPr>
      </p:pic>
      <p:pic>
        <p:nvPicPr>
          <p:cNvPr id="52" name="Obrázek 51">
            <a:extLst>
              <a:ext uri="{FF2B5EF4-FFF2-40B4-BE49-F238E27FC236}">
                <a16:creationId xmlns:a16="http://schemas.microsoft.com/office/drawing/2014/main" id="{C41E022D-514E-43C2-AFFC-BF67225469B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293189" y="2823640"/>
            <a:ext cx="1794536" cy="1403110"/>
          </a:xfrm>
          <a:prstGeom prst="rect">
            <a:avLst/>
          </a:prstGeom>
        </p:spPr>
      </p:pic>
      <p:pic>
        <p:nvPicPr>
          <p:cNvPr id="55" name="Obrázek 54">
            <a:extLst>
              <a:ext uri="{FF2B5EF4-FFF2-40B4-BE49-F238E27FC236}">
                <a16:creationId xmlns:a16="http://schemas.microsoft.com/office/drawing/2014/main" id="{B9FB5840-39B3-4ACA-9C92-26D82A40D9A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429761" y="2823642"/>
            <a:ext cx="1794534" cy="1403108"/>
          </a:xfrm>
          <a:prstGeom prst="rect">
            <a:avLst/>
          </a:prstGeom>
        </p:spPr>
      </p:pic>
      <p:pic>
        <p:nvPicPr>
          <p:cNvPr id="56" name="Obrázek 55">
            <a:extLst>
              <a:ext uri="{FF2B5EF4-FFF2-40B4-BE49-F238E27FC236}">
                <a16:creationId xmlns:a16="http://schemas.microsoft.com/office/drawing/2014/main" id="{A640E4C7-A0CE-4FA7-BDE5-61DA3B70B89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577665" y="2823640"/>
            <a:ext cx="1794535" cy="1403109"/>
          </a:xfrm>
          <a:prstGeom prst="rect">
            <a:avLst/>
          </a:prstGeom>
        </p:spPr>
      </p:pic>
      <p:pic>
        <p:nvPicPr>
          <p:cNvPr id="58" name="Obrázek 57">
            <a:extLst>
              <a:ext uri="{FF2B5EF4-FFF2-40B4-BE49-F238E27FC236}">
                <a16:creationId xmlns:a16="http://schemas.microsoft.com/office/drawing/2014/main" id="{33E373C4-848D-46DE-AF04-BB30A7F92E0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7"/>
          <a:stretch/>
        </p:blipFill>
        <p:spPr>
          <a:xfrm>
            <a:off x="6739010" y="2518716"/>
            <a:ext cx="2009454" cy="1708217"/>
          </a:xfrm>
          <a:prstGeom prst="rect">
            <a:avLst/>
          </a:prstGeom>
        </p:spPr>
      </p:pic>
      <p:pic>
        <p:nvPicPr>
          <p:cNvPr id="59" name="Obrázek 58">
            <a:extLst>
              <a:ext uri="{FF2B5EF4-FFF2-40B4-BE49-F238E27FC236}">
                <a16:creationId xmlns:a16="http://schemas.microsoft.com/office/drawing/2014/main" id="{37631EBD-EA81-4B20-B608-7EB7BD4BDA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08" y="3795886"/>
            <a:ext cx="596364" cy="392953"/>
          </a:xfrm>
          <a:prstGeom prst="rect">
            <a:avLst/>
          </a:prstGeom>
        </p:spPr>
      </p:pic>
      <p:pic>
        <p:nvPicPr>
          <p:cNvPr id="61" name="Obrázek 60">
            <a:extLst>
              <a:ext uri="{FF2B5EF4-FFF2-40B4-BE49-F238E27FC236}">
                <a16:creationId xmlns:a16="http://schemas.microsoft.com/office/drawing/2014/main" id="{15ABD937-E664-4E65-8BB8-12913D646594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4436765" y="2646232"/>
            <a:ext cx="2168509" cy="1437686"/>
          </a:xfrm>
          <a:prstGeom prst="rect">
            <a:avLst/>
          </a:prstGeom>
        </p:spPr>
      </p:pic>
      <p:sp>
        <p:nvSpPr>
          <p:cNvPr id="43" name="Zástupný obsah 3">
            <a:extLst>
              <a:ext uri="{FF2B5EF4-FFF2-40B4-BE49-F238E27FC236}">
                <a16:creationId xmlns:a16="http://schemas.microsoft.com/office/drawing/2014/main" id="{2C4AE293-FD1C-467B-93E9-B649EAB20DE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524000" y="2430000"/>
            <a:ext cx="2878546" cy="251793"/>
          </a:xfrm>
        </p:spPr>
        <p:txBody>
          <a:bodyPr/>
          <a:lstStyle/>
          <a:p>
            <a:r>
              <a:rPr lang="cs-CZ" dirty="0"/>
              <a:t>Webinarium</a:t>
            </a:r>
          </a:p>
        </p:txBody>
      </p:sp>
    </p:spTree>
    <p:extLst>
      <p:ext uri="{BB962C8B-B14F-4D97-AF65-F5344CB8AC3E}">
        <p14:creationId xmlns:p14="http://schemas.microsoft.com/office/powerpoint/2010/main" val="1772461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:a16="http://schemas.microsoft.com/office/drawing/2014/main" id="{3C51987B-4398-4E98-83BB-EEDF934AE9EF}"/>
              </a:ext>
            </a:extLst>
          </p:cNvPr>
          <p:cNvSpPr/>
          <p:nvPr/>
        </p:nvSpPr>
        <p:spPr>
          <a:xfrm>
            <a:off x="0" y="3363838"/>
            <a:ext cx="8748464" cy="1779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0" name="Obrázek 39">
            <a:extLst>
              <a:ext uri="{FF2B5EF4-FFF2-40B4-BE49-F238E27FC236}">
                <a16:creationId xmlns:a16="http://schemas.microsoft.com/office/drawing/2014/main" id="{0E8554B8-3278-4099-A778-253A75DD6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22457"/>
            <a:ext cx="1794535" cy="1405476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5382CEA9-AA92-4FAE-96B0-A79E65A54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50" y="2377669"/>
            <a:ext cx="1796960" cy="1851231"/>
          </a:xfrm>
          <a:prstGeom prst="rect">
            <a:avLst/>
          </a:prstGeom>
        </p:spPr>
      </p:pic>
      <p:pic>
        <p:nvPicPr>
          <p:cNvPr id="52" name="Grafický objekt 51">
            <a:extLst>
              <a:ext uri="{FF2B5EF4-FFF2-40B4-BE49-F238E27FC236}">
                <a16:creationId xmlns:a16="http://schemas.microsoft.com/office/drawing/2014/main" id="{A4E3766C-3901-4A94-A05E-78F254179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33574" y="919091"/>
            <a:ext cx="670507" cy="670507"/>
          </a:xfrm>
          <a:prstGeom prst="rect">
            <a:avLst/>
          </a:prstGeom>
        </p:spPr>
      </p:pic>
      <p:pic>
        <p:nvPicPr>
          <p:cNvPr id="44" name="Grafický objekt 43">
            <a:extLst>
              <a:ext uri="{FF2B5EF4-FFF2-40B4-BE49-F238E27FC236}">
                <a16:creationId xmlns:a16="http://schemas.microsoft.com/office/drawing/2014/main" id="{EAF4803D-21F5-40BD-86AB-D2646CBEEB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73158" y="1885229"/>
            <a:ext cx="564506" cy="436938"/>
          </a:xfrm>
          <a:prstGeom prst="rect">
            <a:avLst/>
          </a:prstGeom>
        </p:spPr>
      </p:pic>
      <p:pic>
        <p:nvPicPr>
          <p:cNvPr id="48" name="Obrázek 47">
            <a:extLst>
              <a:ext uri="{FF2B5EF4-FFF2-40B4-BE49-F238E27FC236}">
                <a16:creationId xmlns:a16="http://schemas.microsoft.com/office/drawing/2014/main" id="{E4D1DB9D-82D9-4888-A65C-BA2DA0BE42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05" y="2123096"/>
            <a:ext cx="3654783" cy="302040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9C45C98-84A9-4804-BCAA-1BFE7D0D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6228692" cy="504056"/>
          </a:xfrm>
        </p:spPr>
        <p:txBody>
          <a:bodyPr/>
          <a:lstStyle/>
          <a:p>
            <a:r>
              <a:rPr lang="pl-PL" dirty="0"/>
              <a:t>Darmowe serwisy on-line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8" name="Zástupný symbol pro text 25">
            <a:extLst>
              <a:ext uri="{FF2B5EF4-FFF2-40B4-BE49-F238E27FC236}">
                <a16:creationId xmlns:a16="http://schemas.microsoft.com/office/drawing/2014/main" id="{96E471E5-3535-4957-A82D-8016B2B3D62E}"/>
              </a:ext>
            </a:extLst>
          </p:cNvPr>
          <p:cNvSpPr txBox="1">
            <a:spLocks/>
          </p:cNvSpPr>
          <p:nvPr/>
        </p:nvSpPr>
        <p:spPr>
          <a:xfrm>
            <a:off x="198263" y="1455626"/>
            <a:ext cx="1800200" cy="57606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0"/>
              </a:spcAft>
              <a:buNone/>
            </a:pPr>
            <a:r>
              <a:rPr lang="cs-CZ" dirty="0">
                <a:solidFill>
                  <a:schemeClr val="tx2"/>
                </a:solidFill>
                <a:latin typeface="+mj-lt"/>
              </a:rPr>
              <a:t>Kanał Youtube</a:t>
            </a:r>
          </a:p>
          <a:p>
            <a:pPr indent="0">
              <a:spcAft>
                <a:spcPts val="600"/>
              </a:spcAft>
              <a:buNone/>
            </a:pPr>
            <a:r>
              <a:rPr lang="cs-CZ" dirty="0">
                <a:solidFill>
                  <a:schemeClr val="tx2"/>
                </a:solidFill>
                <a:latin typeface="+mj-lt"/>
              </a:rPr>
              <a:t>- webinaria i krótkie materiały wideo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Zástupný symbol pro text 25">
            <a:extLst>
              <a:ext uri="{FF2B5EF4-FFF2-40B4-BE49-F238E27FC236}">
                <a16:creationId xmlns:a16="http://schemas.microsoft.com/office/drawing/2014/main" id="{7F83270D-D69C-471F-B877-DBED96FD9AF9}"/>
              </a:ext>
            </a:extLst>
          </p:cNvPr>
          <p:cNvSpPr txBox="1">
            <a:spLocks/>
          </p:cNvSpPr>
          <p:nvPr/>
        </p:nvSpPr>
        <p:spPr>
          <a:xfrm>
            <a:off x="2357754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0"/>
              </a:spcAft>
              <a:buNone/>
            </a:pPr>
            <a:r>
              <a:rPr lang="cs-CZ" dirty="0">
                <a:solidFill>
                  <a:schemeClr val="tx2"/>
                </a:solidFill>
                <a:latin typeface="+mj-lt"/>
              </a:rPr>
              <a:t>Zakupy on-line</a:t>
            </a:r>
          </a:p>
          <a:p>
            <a:pPr indent="0">
              <a:spcAft>
                <a:spcPts val="600"/>
              </a:spcAft>
              <a:buNone/>
            </a:pPr>
            <a:r>
              <a:rPr lang="cs-CZ" dirty="0">
                <a:solidFill>
                  <a:schemeClr val="tx2"/>
                </a:solidFill>
                <a:latin typeface="+mj-lt"/>
              </a:rPr>
              <a:t>i wycena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ástupný symbol pro text 25">
            <a:extLst>
              <a:ext uri="{FF2B5EF4-FFF2-40B4-BE49-F238E27FC236}">
                <a16:creationId xmlns:a16="http://schemas.microsoft.com/office/drawing/2014/main" id="{A33D8A2F-340B-489C-97AA-1F2DAA00BF2F}"/>
              </a:ext>
            </a:extLst>
          </p:cNvPr>
          <p:cNvSpPr txBox="1">
            <a:spLocks/>
          </p:cNvSpPr>
          <p:nvPr/>
        </p:nvSpPr>
        <p:spPr>
          <a:xfrm>
            <a:off x="4499991" y="163564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>
                <a:solidFill>
                  <a:schemeClr val="tx2"/>
                </a:solidFill>
                <a:latin typeface="+mj-lt"/>
              </a:rPr>
              <a:t>Wersje „trial“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6588224" y="1131590"/>
            <a:ext cx="1606944" cy="826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600"/>
              </a:spcAft>
              <a:buNone/>
            </a:pPr>
            <a:r>
              <a:rPr lang="pl-PL" dirty="0">
                <a:latin typeface="+mj-lt"/>
              </a:rPr>
              <a:t>Darmowe wsparcie poprzez e-mail</a:t>
            </a:r>
            <a:endParaRPr lang="de-DE" dirty="0">
              <a:latin typeface="+mj-lt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D9F8D4F-7824-4B10-A3DB-87B322395E8A}"/>
              </a:ext>
            </a:extLst>
          </p:cNvPr>
          <p:cNvCxnSpPr>
            <a:cxnSpLocks/>
          </p:cNvCxnSpPr>
          <p:nvPr/>
        </p:nvCxnSpPr>
        <p:spPr>
          <a:xfrm>
            <a:off x="287524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BF9E28C-C989-4F81-A2E6-3A5E4D64E0E6}"/>
              </a:ext>
            </a:extLst>
          </p:cNvPr>
          <p:cNvCxnSpPr>
            <a:cxnSpLocks/>
          </p:cNvCxnSpPr>
          <p:nvPr/>
        </p:nvCxnSpPr>
        <p:spPr>
          <a:xfrm>
            <a:off x="2429761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DE5D42D-A652-4738-BF57-6E5EFD8FCD70}"/>
              </a:ext>
            </a:extLst>
          </p:cNvPr>
          <p:cNvCxnSpPr>
            <a:cxnSpLocks/>
          </p:cNvCxnSpPr>
          <p:nvPr/>
        </p:nvCxnSpPr>
        <p:spPr>
          <a:xfrm>
            <a:off x="4572000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BCFEDADB-C43E-4F6B-874A-EFDC802B39A3}"/>
              </a:ext>
            </a:extLst>
          </p:cNvPr>
          <p:cNvSpPr/>
          <p:nvPr/>
        </p:nvSpPr>
        <p:spPr>
          <a:xfrm>
            <a:off x="899592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EE7B14B-5E34-4F6E-B764-564D2DEE1175}"/>
              </a:ext>
            </a:extLst>
          </p:cNvPr>
          <p:cNvCxnSpPr>
            <a:cxnSpLocks/>
          </p:cNvCxnSpPr>
          <p:nvPr/>
        </p:nvCxnSpPr>
        <p:spPr>
          <a:xfrm>
            <a:off x="2267744" y="3363838"/>
            <a:ext cx="0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212B06B-A06F-4DBB-8A31-BB933E250488}"/>
              </a:ext>
            </a:extLst>
          </p:cNvPr>
          <p:cNvCxnSpPr>
            <a:cxnSpLocks/>
            <a:endCxn id="18" idx="2"/>
          </p:cNvCxnSpPr>
          <p:nvPr/>
        </p:nvCxnSpPr>
        <p:spPr>
          <a:xfrm flipH="1">
            <a:off x="4374232" y="3363838"/>
            <a:ext cx="17748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06549" y="2103698"/>
            <a:ext cx="179696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pl-PL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Zobacz nasze webinaria i bardzo krótkie materiały wideo o możliwościach praktycznie wszystkich programów platformy</a:t>
            </a: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6" name="Zástupný symbol pro text 25">
            <a:extLst>
              <a:ext uri="{FF2B5EF4-FFF2-40B4-BE49-F238E27FC236}">
                <a16:creationId xmlns:a16="http://schemas.microsoft.com/office/drawing/2014/main" id="{5E5E8758-C588-4DF2-B8B2-3FBF729B20FE}"/>
              </a:ext>
            </a:extLst>
          </p:cNvPr>
          <p:cNvSpPr txBox="1">
            <a:spLocks/>
          </p:cNvSpPr>
          <p:nvPr/>
        </p:nvSpPr>
        <p:spPr>
          <a:xfrm>
            <a:off x="2333109" y="2103698"/>
            <a:ext cx="187885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pl-PL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Dostosuj swój pakiet i sprawdź samodzielnie wszystkie (katalogowe) ceny on-line.</a:t>
            </a:r>
            <a:endParaRPr lang="en-US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7" name="Zástupný symbol pro text 25">
            <a:extLst>
              <a:ext uri="{FF2B5EF4-FFF2-40B4-BE49-F238E27FC236}">
                <a16:creationId xmlns:a16="http://schemas.microsoft.com/office/drawing/2014/main" id="{4B657828-6A10-4BE6-88BC-1C63FFD72CCF}"/>
              </a:ext>
            </a:extLst>
          </p:cNvPr>
          <p:cNvSpPr txBox="1">
            <a:spLocks/>
          </p:cNvSpPr>
          <p:nvPr/>
        </p:nvSpPr>
        <p:spPr>
          <a:xfrm>
            <a:off x="4503230" y="2103697"/>
            <a:ext cx="1796961" cy="71875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pl-PL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Najlepszą drogą do nauki programu jest samodzielna praca</a:t>
            </a: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</a:t>
            </a: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Pobierz darmową, 90-dniową wersję próbną, zawierającą wszystkie moduły dodatkowe (programy samodzielne należy pobrać oddzielnie) i przetestuj nasze oprogramowanie w tym wyjątkowo długim czasie.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15B6FF74-4B63-4B10-8487-BD12B37E4C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90139FD0-E50C-4706-8D7E-D9A710DA4434}"/>
              </a:ext>
            </a:extLst>
          </p:cNvPr>
          <p:cNvSpPr/>
          <p:nvPr/>
        </p:nvSpPr>
        <p:spPr>
          <a:xfrm>
            <a:off x="3042081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5193782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6" name="Ovál 35">
            <a:extLst>
              <a:ext uri="{FF2B5EF4-FFF2-40B4-BE49-F238E27FC236}">
                <a16:creationId xmlns:a16="http://schemas.microsoft.com/office/drawing/2014/main" id="{51516605-9349-4B73-8AE2-3B05D766D655}"/>
              </a:ext>
            </a:extLst>
          </p:cNvPr>
          <p:cNvSpPr/>
          <p:nvPr/>
        </p:nvSpPr>
        <p:spPr>
          <a:xfrm>
            <a:off x="6038820" y="2509506"/>
            <a:ext cx="610836" cy="6108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1" name="Zástupný symbol pro text 25">
            <a:extLst>
              <a:ext uri="{FF2B5EF4-FFF2-40B4-BE49-F238E27FC236}">
                <a16:creationId xmlns:a16="http://schemas.microsoft.com/office/drawing/2014/main" id="{EB59ED92-7E60-4A9A-B068-B75C7AA96429}"/>
              </a:ext>
            </a:extLst>
          </p:cNvPr>
          <p:cNvSpPr txBox="1">
            <a:spLocks/>
          </p:cNvSpPr>
          <p:nvPr/>
        </p:nvSpPr>
        <p:spPr>
          <a:xfrm>
            <a:off x="5966058" y="2676803"/>
            <a:ext cx="756360" cy="396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0"/>
              </a:spcAft>
              <a:buNone/>
            </a:pPr>
            <a:r>
              <a:rPr lang="cs-CZ" sz="800" dirty="0">
                <a:solidFill>
                  <a:schemeClr val="bg1"/>
                </a:solidFill>
                <a:latin typeface="+mj-lt"/>
              </a:rPr>
              <a:t>90-dniowy</a:t>
            </a:r>
          </a:p>
          <a:p>
            <a:pPr indent="0" algn="ctr">
              <a:spcAft>
                <a:spcPts val="600"/>
              </a:spcAft>
              <a:buNone/>
            </a:pPr>
            <a:r>
              <a:rPr lang="cs-CZ" sz="800" dirty="0">
                <a:solidFill>
                  <a:schemeClr val="bg1"/>
                </a:solidFill>
                <a:latin typeface="+mj-lt"/>
              </a:rPr>
              <a:t>TRIAL</a:t>
            </a:r>
            <a:endParaRPr lang="de-DE" sz="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5" name="Obrázek 64">
            <a:extLst>
              <a:ext uri="{FF2B5EF4-FFF2-40B4-BE49-F238E27FC236}">
                <a16:creationId xmlns:a16="http://schemas.microsoft.com/office/drawing/2014/main" id="{23A2B69C-ED99-41A6-82EA-F6C1CF3EE1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5" y="2482272"/>
            <a:ext cx="265207" cy="178956"/>
          </a:xfrm>
          <a:prstGeom prst="rect">
            <a:avLst/>
          </a:prstGeom>
        </p:spPr>
      </p:pic>
      <p:pic>
        <p:nvPicPr>
          <p:cNvPr id="35" name="Grafický objekt 55">
            <a:extLst>
              <a:ext uri="{FF2B5EF4-FFF2-40B4-BE49-F238E27FC236}">
                <a16:creationId xmlns:a16="http://schemas.microsoft.com/office/drawing/2014/main" id="{4EF87ADD-9E84-4E36-9D90-DD1229FC4F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70" y="4421128"/>
            <a:ext cx="477709" cy="477709"/>
          </a:xfrm>
          <a:prstGeom prst="rect">
            <a:avLst/>
          </a:prstGeom>
        </p:spPr>
      </p:pic>
      <p:pic>
        <p:nvPicPr>
          <p:cNvPr id="37" name="Grafický objekt 58">
            <a:extLst>
              <a:ext uri="{FF2B5EF4-FFF2-40B4-BE49-F238E27FC236}">
                <a16:creationId xmlns:a16="http://schemas.microsoft.com/office/drawing/2014/main" id="{4E709F7D-8941-4CF1-B7DC-9D997CA9AD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294" y="4417163"/>
            <a:ext cx="485638" cy="485638"/>
          </a:xfrm>
          <a:prstGeom prst="rect">
            <a:avLst/>
          </a:prstGeom>
        </p:spPr>
      </p:pic>
      <p:pic>
        <p:nvPicPr>
          <p:cNvPr id="38" name="Grafický objekt 61">
            <a:extLst>
              <a:ext uri="{FF2B5EF4-FFF2-40B4-BE49-F238E27FC236}">
                <a16:creationId xmlns:a16="http://schemas.microsoft.com/office/drawing/2014/main" id="{5341DD4C-4CF6-470A-9010-C490911F2B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996" y="4409235"/>
            <a:ext cx="485636" cy="485636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36D8AD59-E748-4603-BDB0-CD948A9E3201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431466" y="2823641"/>
            <a:ext cx="1794536" cy="1403110"/>
          </a:xfrm>
          <a:prstGeom prst="rect">
            <a:avLst/>
          </a:prstGeom>
        </p:spPr>
      </p:pic>
      <p:sp>
        <p:nvSpPr>
          <p:cNvPr id="42" name="Zástupný obsah 3">
            <a:extLst>
              <a:ext uri="{FF2B5EF4-FFF2-40B4-BE49-F238E27FC236}">
                <a16:creationId xmlns:a16="http://schemas.microsoft.com/office/drawing/2014/main" id="{8989CD3C-884E-4DB0-BDCE-ABC1A72DE64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524000" y="2430000"/>
            <a:ext cx="2878546" cy="251793"/>
          </a:xfrm>
        </p:spPr>
        <p:txBody>
          <a:bodyPr/>
          <a:lstStyle/>
          <a:p>
            <a:r>
              <a:rPr lang="cs-CZ" dirty="0"/>
              <a:t>Webinarium</a:t>
            </a:r>
          </a:p>
        </p:txBody>
      </p:sp>
    </p:spTree>
    <p:extLst>
      <p:ext uri="{BB962C8B-B14F-4D97-AF65-F5344CB8AC3E}">
        <p14:creationId xmlns:p14="http://schemas.microsoft.com/office/powerpoint/2010/main" val="4261269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1">
            <a:extLst>
              <a:ext uri="{FF2B5EF4-FFF2-40B4-BE49-F238E27FC236}">
                <a16:creationId xmlns:a16="http://schemas.microsoft.com/office/drawing/2014/main" id="{2CC984EA-5048-4144-A1BB-A557CD534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4000" y="411511"/>
            <a:ext cx="7810387" cy="468052"/>
          </a:xfrm>
        </p:spPr>
        <p:txBody>
          <a:bodyPr/>
          <a:lstStyle/>
          <a:p>
            <a:pPr lvl="0"/>
            <a:r>
              <a:rPr lang="pl-PL" dirty="0"/>
              <a:t>Uzyskaj więcej informacji o </a:t>
            </a:r>
            <a:r>
              <a:rPr lang="en-US" dirty="0"/>
              <a:t>Dlubal Software</a:t>
            </a:r>
          </a:p>
        </p:txBody>
      </p:sp>
      <p:sp>
        <p:nvSpPr>
          <p:cNvPr id="4" name="Zástupný symbol pro obsah 4">
            <a:extLst>
              <a:ext uri="{FF2B5EF4-FFF2-40B4-BE49-F238E27FC236}">
                <a16:creationId xmlns:a16="http://schemas.microsoft.com/office/drawing/2014/main" id="{F4BE9F0A-F2F0-42FF-9654-C846E8AC094D}"/>
              </a:ext>
            </a:extLst>
          </p:cNvPr>
          <p:cNvSpPr txBox="1">
            <a:spLocks/>
          </p:cNvSpPr>
          <p:nvPr/>
        </p:nvSpPr>
        <p:spPr>
          <a:xfrm>
            <a:off x="575556" y="4407954"/>
            <a:ext cx="2412268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en-US" sz="1050" b="1" dirty="0">
                <a:solidFill>
                  <a:srgbClr val="2D3475"/>
                </a:solidFill>
                <a:latin typeface="+mj-lt"/>
              </a:rPr>
              <a:t>Dlubal Software </a:t>
            </a:r>
            <a:r>
              <a:rPr lang="pl-PL" sz="1050" b="1" dirty="0">
                <a:solidFill>
                  <a:srgbClr val="2D3475"/>
                </a:solidFill>
                <a:latin typeface="+mj-lt"/>
              </a:rPr>
              <a:t>Sp. z o.o.</a:t>
            </a:r>
            <a:endParaRPr lang="cs-CZ" sz="1050" b="1" dirty="0">
              <a:solidFill>
                <a:srgbClr val="2D3475"/>
              </a:solidFill>
              <a:latin typeface="+mj-lt"/>
            </a:endParaRP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pl-PL" sz="1000" dirty="0"/>
              <a:t>ul. Jesionowa 22</a:t>
            </a:r>
            <a:endParaRPr lang="en-US" sz="1000" dirty="0"/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pl-PL" sz="1000" dirty="0"/>
              <a:t>40-158 Katowice</a:t>
            </a:r>
            <a:endParaRPr lang="en-US" sz="1000" dirty="0"/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pl-PL" sz="1000" dirty="0">
                <a:solidFill>
                  <a:srgbClr val="2D3475"/>
                </a:solidFill>
                <a:latin typeface="+mj-lt"/>
              </a:rPr>
              <a:t>Polska</a:t>
            </a:r>
            <a:endParaRPr lang="en-US" sz="1000" dirty="0">
              <a:solidFill>
                <a:srgbClr val="2D3475"/>
              </a:solidFill>
              <a:latin typeface="+mj-lt"/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7E7F43D-C132-4FAA-9444-2D8D97D1F76A}"/>
              </a:ext>
            </a:extLst>
          </p:cNvPr>
          <p:cNvSpPr txBox="1">
            <a:spLocks/>
          </p:cNvSpPr>
          <p:nvPr/>
        </p:nvSpPr>
        <p:spPr>
          <a:xfrm>
            <a:off x="3167844" y="4407954"/>
            <a:ext cx="2304256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 dirty="0">
                <a:solidFill>
                  <a:srgbClr val="2D3475"/>
                </a:solidFill>
                <a:latin typeface="+mj-lt"/>
              </a:rPr>
              <a:t>Phone:  </a:t>
            </a:r>
            <a:r>
              <a:rPr lang="de-DE" sz="1000" dirty="0">
                <a:solidFill>
                  <a:srgbClr val="2D3475"/>
                </a:solidFill>
                <a:latin typeface="+mj-lt"/>
              </a:rPr>
              <a:t>+</a:t>
            </a:r>
            <a:r>
              <a:rPr lang="pl-PL" sz="1000" dirty="0">
                <a:solidFill>
                  <a:srgbClr val="2D3475"/>
                </a:solidFill>
                <a:latin typeface="+mj-lt"/>
              </a:rPr>
              <a:t>48</a:t>
            </a:r>
            <a:r>
              <a:rPr lang="de-DE" sz="1000" dirty="0">
                <a:solidFill>
                  <a:srgbClr val="2D3475"/>
                </a:solidFill>
                <a:latin typeface="+mj-lt"/>
              </a:rPr>
              <a:t> </a:t>
            </a:r>
            <a:r>
              <a:rPr lang="pl-PL" sz="1000" dirty="0">
                <a:solidFill>
                  <a:srgbClr val="2D3475"/>
                </a:solidFill>
                <a:latin typeface="+mj-lt"/>
              </a:rPr>
              <a:t>(32) 782 46 26</a:t>
            </a:r>
            <a:endParaRPr lang="cs-CZ" sz="1000" dirty="0">
              <a:solidFill>
                <a:srgbClr val="2D3475"/>
              </a:solidFill>
              <a:latin typeface="+mj-lt"/>
            </a:endParaRP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 dirty="0">
                <a:solidFill>
                  <a:srgbClr val="2D3475"/>
                </a:solidFill>
                <a:latin typeface="+mj-lt"/>
              </a:rPr>
              <a:t>E-mail: info@dlubal.pl </a:t>
            </a:r>
          </a:p>
        </p:txBody>
      </p:sp>
      <p:sp>
        <p:nvSpPr>
          <p:cNvPr id="6" name="Zástupný symbol pro obsah 4">
            <a:extLst>
              <a:ext uri="{FF2B5EF4-FFF2-40B4-BE49-F238E27FC236}">
                <a16:creationId xmlns:a16="http://schemas.microsoft.com/office/drawing/2014/main" id="{70772B53-759B-4DA1-B6A7-0F6EA9F6F322}"/>
              </a:ext>
            </a:extLst>
          </p:cNvPr>
          <p:cNvSpPr txBox="1">
            <a:spLocks/>
          </p:cNvSpPr>
          <p:nvPr/>
        </p:nvSpPr>
        <p:spPr>
          <a:xfrm>
            <a:off x="179512" y="3039802"/>
            <a:ext cx="2124236" cy="6690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500"/>
              </a:lnSpc>
              <a:buNone/>
            </a:pPr>
            <a:r>
              <a:rPr lang="pl-PL" sz="1200" b="1" dirty="0">
                <a:solidFill>
                  <a:srgbClr val="2D3475"/>
                </a:solidFill>
                <a:latin typeface="+mj-lt"/>
              </a:rPr>
              <a:t>Odwiedź naszą stronę</a:t>
            </a:r>
            <a:endParaRPr lang="cs-CZ" sz="1200" b="1" dirty="0">
              <a:solidFill>
                <a:srgbClr val="2D3475"/>
              </a:solidFill>
              <a:latin typeface="+mj-lt"/>
            </a:endParaRPr>
          </a:p>
          <a:p>
            <a:pPr marL="0" indent="0" algn="ctr">
              <a:lnSpc>
                <a:spcPts val="1500"/>
              </a:lnSpc>
              <a:buNone/>
            </a:pPr>
            <a:r>
              <a:rPr lang="en-US" sz="1800" b="1" dirty="0">
                <a:solidFill>
                  <a:srgbClr val="00A5E5"/>
                </a:solidFill>
                <a:latin typeface="+mj-lt"/>
              </a:rPr>
              <a:t>www.dlubal.</a:t>
            </a:r>
            <a:r>
              <a:rPr lang="pl-PL" sz="1800" b="1" dirty="0" err="1">
                <a:solidFill>
                  <a:srgbClr val="00A5E5"/>
                </a:solidFill>
                <a:latin typeface="+mj-lt"/>
              </a:rPr>
              <a:t>pl</a:t>
            </a:r>
            <a:endParaRPr lang="en-US" sz="1500" b="1" dirty="0">
              <a:solidFill>
                <a:srgbClr val="00A5E5"/>
              </a:solidFill>
              <a:latin typeface="+mj-lt"/>
            </a:endParaRPr>
          </a:p>
        </p:txBody>
      </p:sp>
      <p:sp>
        <p:nvSpPr>
          <p:cNvPr id="7" name="Zástupný symbol pro obsah 4">
            <a:extLst>
              <a:ext uri="{FF2B5EF4-FFF2-40B4-BE49-F238E27FC236}">
                <a16:creationId xmlns:a16="http://schemas.microsoft.com/office/drawing/2014/main" id="{96562838-89E7-48C9-B1B5-2013C900FF0F}"/>
              </a:ext>
            </a:extLst>
          </p:cNvPr>
          <p:cNvSpPr txBox="1">
            <a:spLocks/>
          </p:cNvSpPr>
          <p:nvPr/>
        </p:nvSpPr>
        <p:spPr>
          <a:xfrm>
            <a:off x="4662246" y="2211710"/>
            <a:ext cx="1529934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pl-PL" sz="1100" b="1" dirty="0">
                <a:solidFill>
                  <a:srgbClr val="2D3475"/>
                </a:solidFill>
                <a:latin typeface="+mj-lt"/>
              </a:rPr>
              <a:t>Zobacz programy </a:t>
            </a:r>
            <a:r>
              <a:rPr lang="en-US" sz="1100" b="1" dirty="0">
                <a:solidFill>
                  <a:srgbClr val="2D3475"/>
                </a:solidFill>
                <a:latin typeface="+mj-lt"/>
              </a:rPr>
              <a:t>Dlubal Software </a:t>
            </a:r>
            <a:br>
              <a:rPr lang="pl-PL" sz="1100" b="1" dirty="0">
                <a:solidFill>
                  <a:srgbClr val="2D3475"/>
                </a:solidFill>
                <a:latin typeface="+mj-lt"/>
              </a:rPr>
            </a:br>
            <a:r>
              <a:rPr lang="pl-PL" sz="1100" b="1" dirty="0">
                <a:solidFill>
                  <a:srgbClr val="2D3475"/>
                </a:solidFill>
                <a:latin typeface="+mj-lt"/>
              </a:rPr>
              <a:t>w realnym działaniu podczas webinariów</a:t>
            </a:r>
            <a:endParaRPr lang="en-US" sz="1100" b="1" dirty="0">
              <a:solidFill>
                <a:srgbClr val="2D3475"/>
              </a:solidFill>
              <a:latin typeface="+mj-lt"/>
            </a:endParaRPr>
          </a:p>
        </p:txBody>
      </p:sp>
      <p:sp>
        <p:nvSpPr>
          <p:cNvPr id="8" name="Zástupný symbol pro obsah 4">
            <a:extLst>
              <a:ext uri="{FF2B5EF4-FFF2-40B4-BE49-F238E27FC236}">
                <a16:creationId xmlns:a16="http://schemas.microsoft.com/office/drawing/2014/main" id="{42E01BAE-553F-4526-9D82-63D78AF8350C}"/>
              </a:ext>
            </a:extLst>
          </p:cNvPr>
          <p:cNvSpPr txBox="1">
            <a:spLocks/>
          </p:cNvSpPr>
          <p:nvPr/>
        </p:nvSpPr>
        <p:spPr>
          <a:xfrm>
            <a:off x="6012160" y="2211710"/>
            <a:ext cx="1260140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pl-PL" sz="1100" b="1" dirty="0">
                <a:solidFill>
                  <a:srgbClr val="2D3475"/>
                </a:solidFill>
                <a:latin typeface="+mj-lt"/>
              </a:rPr>
              <a:t>Pobierz darmowe wersje „trial” – licencja automatyczna</a:t>
            </a:r>
            <a:endParaRPr lang="en-US" sz="1100" b="1" dirty="0">
              <a:solidFill>
                <a:srgbClr val="2D3475"/>
              </a:solidFill>
              <a:latin typeface="+mj-lt"/>
            </a:endParaRP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593FC385-55E6-4A52-A96B-D34573DEC38A}"/>
              </a:ext>
            </a:extLst>
          </p:cNvPr>
          <p:cNvCxnSpPr/>
          <p:nvPr/>
        </p:nvCxnSpPr>
        <p:spPr>
          <a:xfrm>
            <a:off x="2447764" y="1735204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4">
            <a:extLst>
              <a:ext uri="{FF2B5EF4-FFF2-40B4-BE49-F238E27FC236}">
                <a16:creationId xmlns:a16="http://schemas.microsoft.com/office/drawing/2014/main" id="{60ADDF49-EC1D-4EB0-A3F9-6F3B7C7E68B1}"/>
              </a:ext>
            </a:extLst>
          </p:cNvPr>
          <p:cNvSpPr txBox="1">
            <a:spLocks/>
          </p:cNvSpPr>
          <p:nvPr/>
        </p:nvSpPr>
        <p:spPr>
          <a:xfrm>
            <a:off x="2717560" y="1599642"/>
            <a:ext cx="1764196" cy="19082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pl-PL" sz="1200" b="1" dirty="0">
                <a:solidFill>
                  <a:srgbClr val="2D3475"/>
                </a:solidFill>
                <a:latin typeface="+mj-lt"/>
              </a:rPr>
              <a:t>Materiały wideo i nagrania webinariów</a:t>
            </a:r>
            <a:endParaRPr lang="cs-CZ" sz="1200" b="1" dirty="0">
              <a:solidFill>
                <a:srgbClr val="2D3475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Newsletter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1200" b="1" dirty="0">
                <a:solidFill>
                  <a:srgbClr val="2D3475"/>
                </a:solidFill>
                <a:latin typeface="+mj-lt"/>
              </a:rPr>
              <a:t>Wydarzenia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pl-PL" sz="1200" b="1" dirty="0">
                <a:solidFill>
                  <a:srgbClr val="2D3475"/>
                </a:solidFill>
                <a:latin typeface="+mj-lt"/>
              </a:rPr>
              <a:t>i konferencje</a:t>
            </a:r>
            <a:endParaRPr lang="cs-CZ" sz="1200" b="1" dirty="0">
              <a:solidFill>
                <a:srgbClr val="2D3475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pl-PL" sz="1200" b="1" dirty="0">
                <a:solidFill>
                  <a:srgbClr val="2D3475"/>
                </a:solidFill>
                <a:latin typeface="+mj-lt"/>
              </a:rPr>
              <a:t>Baza wiedzy, artykuły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455BF82-2CEC-462C-874A-9655B169048F}"/>
              </a:ext>
            </a:extLst>
          </p:cNvPr>
          <p:cNvCxnSpPr/>
          <p:nvPr/>
        </p:nvCxnSpPr>
        <p:spPr>
          <a:xfrm>
            <a:off x="2447764" y="2211710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065BA73C-FF69-4361-B1F4-03628347AC3F}"/>
              </a:ext>
            </a:extLst>
          </p:cNvPr>
          <p:cNvCxnSpPr/>
          <p:nvPr/>
        </p:nvCxnSpPr>
        <p:spPr>
          <a:xfrm>
            <a:off x="2447764" y="2502342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AA158466-2267-4041-B232-F3C6180C7A9E}"/>
              </a:ext>
            </a:extLst>
          </p:cNvPr>
          <p:cNvCxnSpPr/>
          <p:nvPr/>
        </p:nvCxnSpPr>
        <p:spPr>
          <a:xfrm>
            <a:off x="2447764" y="3006336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569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F5BD6643-2663-4422-A15F-BC11962EE5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www.dlubal.com</a:t>
            </a:r>
          </a:p>
        </p:txBody>
      </p:sp>
    </p:spTree>
    <p:extLst>
      <p:ext uri="{BB962C8B-B14F-4D97-AF65-F5344CB8AC3E}">
        <p14:creationId xmlns:p14="http://schemas.microsoft.com/office/powerpoint/2010/main" val="2475279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lubal">
      <a:dk1>
        <a:srgbClr val="2D3475"/>
      </a:dk1>
      <a:lt1>
        <a:sysClr val="window" lastClr="FFFFFF"/>
      </a:lt1>
      <a:dk2>
        <a:srgbClr val="00A5E5"/>
      </a:dk2>
      <a:lt2>
        <a:srgbClr val="F2FBFE"/>
      </a:lt2>
      <a:accent1>
        <a:srgbClr val="00A5E5"/>
      </a:accent1>
      <a:accent2>
        <a:srgbClr val="2D3475"/>
      </a:accent2>
      <a:accent3>
        <a:srgbClr val="F2FBFE"/>
      </a:accent3>
      <a:accent4>
        <a:srgbClr val="E4A024"/>
      </a:accent4>
      <a:accent5>
        <a:srgbClr val="3C52A4"/>
      </a:accent5>
      <a:accent6>
        <a:srgbClr val="FFFFFF"/>
      </a:accent6>
      <a:hlink>
        <a:srgbClr val="00A5E5"/>
      </a:hlink>
      <a:folHlink>
        <a:srgbClr val="00A5E5"/>
      </a:folHlink>
    </a:clrScheme>
    <a:fontScheme name="Dlubal">
      <a:majorFont>
        <a:latin typeface="Function Pro Book"/>
        <a:ea typeface="Microsoft YaHei"/>
        <a:cs typeface=""/>
      </a:majorFont>
      <a:minorFont>
        <a:latin typeface="Function Pro Medium"/>
        <a:ea typeface="Microsoft Yi Ba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5572</TotalTime>
  <Words>406</Words>
  <Application>Microsoft Office PowerPoint</Application>
  <PresentationFormat>Pokaz na ekranie (16:9)</PresentationFormat>
  <Paragraphs>81</Paragraphs>
  <Slides>8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4" baseType="lpstr">
      <vt:lpstr>Function Pro Medium</vt:lpstr>
      <vt:lpstr>Function Pro Book</vt:lpstr>
      <vt:lpstr>Calibri</vt:lpstr>
      <vt:lpstr>Wingdings</vt:lpstr>
      <vt:lpstr>Arial</vt:lpstr>
      <vt:lpstr>Office Theme</vt:lpstr>
      <vt:lpstr>Oprogramowanie do analizy i wymiarowania konstrukcji</vt:lpstr>
      <vt:lpstr>Analiza naprężeniowo odkształceniowa w RFEM 6</vt:lpstr>
      <vt:lpstr>Obsługa spotkania i pytania</vt:lpstr>
      <vt:lpstr>Plan spotkania</vt:lpstr>
      <vt:lpstr>Darmowe serwisy on-line</vt:lpstr>
      <vt:lpstr>Darmowe serwisy on-line</vt:lpstr>
      <vt:lpstr>Prezentacja programu PowerPoint</vt:lpstr>
      <vt:lpstr>Prezentacja programu PowerPoint</vt:lpstr>
    </vt:vector>
  </TitlesOfParts>
  <Company>Ing. Software Dlubal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Milada Kalichová</dc:creator>
  <cp:lastModifiedBy>Grzegorz Fulczyk</cp:lastModifiedBy>
  <cp:revision>730</cp:revision>
  <cp:lastPrinted>2020-11-16T07:28:00Z</cp:lastPrinted>
  <dcterms:created xsi:type="dcterms:W3CDTF">2018-11-29T07:45:44Z</dcterms:created>
  <dcterms:modified xsi:type="dcterms:W3CDTF">2023-12-14T09:34:01Z</dcterms:modified>
</cp:coreProperties>
</file>