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20" r:id="rId2"/>
    <p:sldId id="426" r:id="rId3"/>
    <p:sldId id="331" r:id="rId4"/>
    <p:sldId id="424" r:id="rId5"/>
    <p:sldId id="419" r:id="rId6"/>
    <p:sldId id="430" r:id="rId7"/>
    <p:sldId id="431" r:id="rId8"/>
    <p:sldId id="432" r:id="rId9"/>
    <p:sldId id="428" r:id="rId10"/>
    <p:sldId id="438" r:id="rId11"/>
    <p:sldId id="416" r:id="rId12"/>
    <p:sldId id="422" r:id="rId13"/>
    <p:sldId id="326" r:id="rId14"/>
    <p:sldId id="385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Function Pro Book" panose="020B0502020204020303" charset="0"/>
      <p:regular r:id="rId22"/>
      <p:bold r:id="rId23"/>
      <p:italic r:id="rId24"/>
      <p:boldItalic r:id="rId25"/>
    </p:embeddedFont>
    <p:embeddedFont>
      <p:font typeface="Function Pro Medium" panose="020B0502020204020303" charset="0"/>
      <p:regular r:id="rId26"/>
      <p:bold r:id="rId27"/>
      <p:italic r:id="rId28"/>
      <p:boldItalic r:id="rId29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121">
          <p15:clr>
            <a:srgbClr val="A4A3A4"/>
          </p15:clr>
        </p15:guide>
        <p15:guide id="4" pos="385">
          <p15:clr>
            <a:srgbClr val="A4A3A4"/>
          </p15:clr>
        </p15:guide>
        <p15:guide id="5" orient="horz" pos="2573">
          <p15:clr>
            <a:srgbClr val="A4A3A4"/>
          </p15:clr>
        </p15:guide>
        <p15:guide id="6" orient="horz" pos="3003">
          <p15:clr>
            <a:srgbClr val="A4A3A4"/>
          </p15:clr>
        </p15:guide>
        <p15:guide id="7" pos="5511">
          <p15:clr>
            <a:srgbClr val="A4A3A4"/>
          </p15:clr>
        </p15:guide>
        <p15:guide id="8" pos="22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52A4"/>
    <a:srgbClr val="DAEFF7"/>
    <a:srgbClr val="192661"/>
    <a:srgbClr val="000000"/>
    <a:srgbClr val="131F56"/>
    <a:srgbClr val="43A35A"/>
    <a:srgbClr val="FF00FF"/>
    <a:srgbClr val="C2E4EF"/>
    <a:srgbClr val="00A5E5"/>
    <a:srgbClr val="EF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9289" autoAdjust="0"/>
  </p:normalViewPr>
  <p:slideViewPr>
    <p:cSldViewPr>
      <p:cViewPr varScale="1">
        <p:scale>
          <a:sx n="148" d="100"/>
          <a:sy n="148" d="100"/>
        </p:scale>
        <p:origin x="318" y="126"/>
      </p:cViewPr>
      <p:guideLst>
        <p:guide orient="horz" pos="1030"/>
        <p:guide pos="2880"/>
        <p:guide orient="horz" pos="1121"/>
        <p:guide pos="385"/>
        <p:guide orient="horz" pos="2573"/>
        <p:guide orient="horz" pos="3003"/>
        <p:guide pos="5511"/>
        <p:guide pos="2200"/>
      </p:guideLst>
    </p:cSldViewPr>
  </p:slideViewPr>
  <p:outlineViewPr>
    <p:cViewPr>
      <p:scale>
        <a:sx n="33" d="100"/>
        <a:sy n="33" d="100"/>
      </p:scale>
      <p:origin x="0" y="-60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00" d="100"/>
          <a:sy n="100" d="100"/>
        </p:scale>
        <p:origin x="3552" y="84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CE902-CFA5-4730-AB87-518F9E10607B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8FBB3-FC9B-4E75-BE34-FCCA8A6F2F9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227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8E3C3-47D6-4689-9FB0-0E405C0680DD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675E7-9070-49D7-96FC-786EE9745625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17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723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58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569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sz="1200" b="1" dirty="0">
              <a:latin typeface="+mj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896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462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400" b="1" kern="1200" spc="0" dirty="0">
              <a:solidFill>
                <a:srgbClr val="2D347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1531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400" b="1" kern="1200" spc="0" dirty="0">
              <a:solidFill>
                <a:srgbClr val="2D347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5542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2400" b="1" kern="1200" spc="0" dirty="0">
              <a:solidFill>
                <a:srgbClr val="2D347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2659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8205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675E7-9070-49D7-96FC-786EE9745625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697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69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03648" y="2067694"/>
            <a:ext cx="2952328" cy="1080120"/>
          </a:xfrm>
        </p:spPr>
        <p:txBody>
          <a:bodyPr>
            <a:normAutofit/>
          </a:bodyPr>
          <a:lstStyle>
            <a:lvl1pPr algn="l">
              <a:defRPr sz="2350" b="1"/>
            </a:lvl1pPr>
          </a:lstStyle>
          <a:p>
            <a:r>
              <a:rPr lang="cs-CZ" dirty="0" err="1"/>
              <a:t>Structural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 &amp; Design Software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678"/>
            <a:ext cx="1205132" cy="1368000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5B2D5E5B-AC05-43BF-A8FB-AB55732DC8E9}"/>
              </a:ext>
            </a:extLst>
          </p:cNvPr>
          <p:cNvSpPr txBox="1"/>
          <p:nvPr userDrawn="1"/>
        </p:nvSpPr>
        <p:spPr>
          <a:xfrm>
            <a:off x="7128795" y="4686404"/>
            <a:ext cx="1835693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50" b="1" dirty="0">
                <a:solidFill>
                  <a:srgbClr val="00A5E5"/>
                </a:solidFill>
                <a:latin typeface="Function Pro Book" pitchFamily="34" charset="-18"/>
              </a:rPr>
              <a:t>www.dlubal.com</a:t>
            </a:r>
            <a:endParaRPr lang="de-DE" sz="1650" b="1" dirty="0">
              <a:solidFill>
                <a:srgbClr val="00A5E5"/>
              </a:solidFill>
              <a:latin typeface="Function Pro Book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4972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2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 err="1"/>
              <a:t>Features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RF-FORM-FINDING</a:t>
            </a:r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5148064" y="1455627"/>
            <a:ext cx="3600649" cy="320428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  <p:sp>
        <p:nvSpPr>
          <p:cNvPr id="37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338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</p:spTree>
    <p:extLst>
      <p:ext uri="{BB962C8B-B14F-4D97-AF65-F5344CB8AC3E}">
        <p14:creationId xmlns:p14="http://schemas.microsoft.com/office/powerpoint/2010/main" val="3635574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RWIND – </a:t>
            </a:r>
            <a:r>
              <a:rPr lang="cs-CZ" dirty="0" err="1"/>
              <a:t>Wind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on </a:t>
            </a:r>
            <a:r>
              <a:rPr lang="cs-CZ" dirty="0" err="1"/>
              <a:t>Structures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253672" y="2103697"/>
            <a:ext cx="8495041" cy="255620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 Development</a:t>
            </a:r>
          </a:p>
        </p:txBody>
      </p:sp>
      <p:sp>
        <p:nvSpPr>
          <p:cNvPr id="36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302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50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Free Online </a:t>
            </a:r>
            <a:r>
              <a:rPr lang="cs-CZ" dirty="0" err="1"/>
              <a:t>Services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7AB6C07-F631-4FBC-98B2-2DC42A2D5F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00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"/>
          <a:stretch/>
        </p:blipFill>
        <p:spPr>
          <a:xfrm>
            <a:off x="-1" y="0"/>
            <a:ext cx="8748000" cy="5145391"/>
          </a:xfrm>
          <a:prstGeom prst="rect">
            <a:avLst/>
          </a:prstGeom>
        </p:spPr>
      </p:pic>
      <p:sp>
        <p:nvSpPr>
          <p:cNvPr id="1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7" name="Přímá spojnice 1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0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1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23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2484437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Coffee Break</a:t>
            </a:r>
          </a:p>
        </p:txBody>
      </p:sp>
    </p:spTree>
    <p:extLst>
      <p:ext uri="{BB962C8B-B14F-4D97-AF65-F5344CB8AC3E}">
        <p14:creationId xmlns:p14="http://schemas.microsoft.com/office/powerpoint/2010/main" val="414978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19"/>
            <a:ext cx="8748000" cy="5144153"/>
          </a:xfrm>
          <a:prstGeom prst="rect">
            <a:avLst/>
          </a:prstGeom>
        </p:spPr>
      </p:pic>
      <p:sp>
        <p:nvSpPr>
          <p:cNvPr id="16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1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9" name="Přímá spojnice 1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3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4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/>
              <a:t>Open Discussion</a:t>
            </a:r>
          </a:p>
        </p:txBody>
      </p:sp>
      <p:sp>
        <p:nvSpPr>
          <p:cNvPr id="25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3168786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 baseline="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Any Questions</a:t>
            </a:r>
          </a:p>
        </p:txBody>
      </p:sp>
    </p:spTree>
    <p:extLst>
      <p:ext uri="{BB962C8B-B14F-4D97-AF65-F5344CB8AC3E}">
        <p14:creationId xmlns:p14="http://schemas.microsoft.com/office/powerpoint/2010/main" val="3318742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 userDrawn="1"/>
        </p:nvSpPr>
        <p:spPr>
          <a:xfrm>
            <a:off x="0" y="1305076"/>
            <a:ext cx="4572000" cy="270683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233317"/>
            <a:ext cx="2904208" cy="1498673"/>
          </a:xfrm>
          <a:prstGeom prst="rect">
            <a:avLst/>
          </a:prstGeom>
        </p:spPr>
      </p:pic>
      <p:sp>
        <p:nvSpPr>
          <p:cNvPr id="9" name="Ovál 8"/>
          <p:cNvSpPr/>
          <p:nvPr userDrawn="1"/>
        </p:nvSpPr>
        <p:spPr>
          <a:xfrm>
            <a:off x="548700" y="1518564"/>
            <a:ext cx="1404000" cy="14041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Footer Placeholder 3"/>
          <p:cNvSpPr txBox="1">
            <a:spLocks/>
          </p:cNvSpPr>
          <p:nvPr userDrawn="1"/>
        </p:nvSpPr>
        <p:spPr>
          <a:xfrm rot="16200000">
            <a:off x="8154145" y="3778139"/>
            <a:ext cx="1584177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650" b="1" kern="120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50" dirty="0"/>
              <a:t>www.dlubal.com</a:t>
            </a:r>
          </a:p>
        </p:txBody>
      </p:sp>
      <p:cxnSp>
        <p:nvCxnSpPr>
          <p:cNvPr id="24" name="Přímá spojnice 2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" y="1599642"/>
            <a:ext cx="1242000" cy="1242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93702"/>
            <a:ext cx="846000" cy="846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80" y="1293702"/>
            <a:ext cx="846000" cy="846000"/>
          </a:xfrm>
          <a:prstGeom prst="rect">
            <a:avLst/>
          </a:prstGeom>
        </p:spPr>
      </p:pic>
      <p:cxnSp>
        <p:nvCxnSpPr>
          <p:cNvPr id="31" name="Přímá spojnice 30"/>
          <p:cNvCxnSpPr/>
          <p:nvPr userDrawn="1"/>
        </p:nvCxnSpPr>
        <p:spPr>
          <a:xfrm>
            <a:off x="8748465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" b="2335"/>
          <a:stretch/>
        </p:blipFill>
        <p:spPr>
          <a:xfrm>
            <a:off x="6254011" y="1272366"/>
            <a:ext cx="2889989" cy="3871134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687612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1" hasCustomPrompt="1"/>
          </p:nvPr>
        </p:nvSpPr>
        <p:spPr>
          <a:xfrm>
            <a:off x="254000" y="411511"/>
            <a:ext cx="7810387" cy="468052"/>
          </a:xfrm>
        </p:spPr>
        <p:txBody>
          <a:bodyPr>
            <a:noAutofit/>
          </a:bodyPr>
          <a:lstStyle>
            <a:lvl1pPr marL="0" indent="0">
              <a:buNone/>
              <a:defRPr sz="2600" b="1">
                <a:latin typeface="+mj-lt"/>
              </a:defRPr>
            </a:lvl1pPr>
            <a:lvl2pPr marL="457200" indent="0">
              <a:buNone/>
              <a:defRPr sz="2600" b="1">
                <a:latin typeface="+mj-lt"/>
              </a:defRPr>
            </a:lvl2pPr>
            <a:lvl3pPr marL="914400" indent="0">
              <a:buNone/>
              <a:defRPr sz="2600" b="1">
                <a:latin typeface="+mj-lt"/>
              </a:defRPr>
            </a:lvl3pPr>
            <a:lvl4pPr marL="1371600" indent="0">
              <a:buNone/>
              <a:defRPr sz="2600" b="1">
                <a:latin typeface="+mj-lt"/>
              </a:defRPr>
            </a:lvl4pPr>
            <a:lvl5pPr marL="1828800" indent="0">
              <a:buNone/>
              <a:defRPr sz="2600" b="1">
                <a:latin typeface="+mj-lt"/>
              </a:defRPr>
            </a:lvl5pPr>
          </a:lstStyle>
          <a:p>
            <a:pPr lvl="0"/>
            <a:r>
              <a:rPr lang="en-US" noProof="0" dirty="0"/>
              <a:t>Get further detail about </a:t>
            </a:r>
            <a:r>
              <a:rPr lang="en-US" noProof="0" dirty="0" err="1"/>
              <a:t>Dlubal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37635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23451" r="39660" b="33428"/>
          <a:stretch/>
        </p:blipFill>
        <p:spPr>
          <a:xfrm>
            <a:off x="3463047" y="1206230"/>
            <a:ext cx="2052536" cy="221790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23" y="3471850"/>
            <a:ext cx="9134877" cy="612068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rgbClr val="00A5E5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www.dlubal.com</a:t>
            </a:r>
          </a:p>
        </p:txBody>
      </p:sp>
    </p:spTree>
    <p:extLst>
      <p:ext uri="{BB962C8B-B14F-4D97-AF65-F5344CB8AC3E}">
        <p14:creationId xmlns:p14="http://schemas.microsoft.com/office/powerpoint/2010/main" val="339518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3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7" name="Přímá spojnice 3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9" name="Obrázek 3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1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1456283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Zástupný symbol pro obrázek 16"/>
          <p:cNvSpPr>
            <a:spLocks noGrp="1"/>
          </p:cNvSpPr>
          <p:nvPr>
            <p:ph type="pic" sz="quarter" idx="12"/>
          </p:nvPr>
        </p:nvSpPr>
        <p:spPr>
          <a:xfrm>
            <a:off x="359532" y="2470936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6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7" name="Zástupný symbol pro text 4"/>
          <p:cNvSpPr>
            <a:spLocks noGrp="1"/>
          </p:cNvSpPr>
          <p:nvPr>
            <p:ph type="body" sz="quarter" idx="31" hasCustomPrompt="1"/>
          </p:nvPr>
        </p:nvSpPr>
        <p:spPr>
          <a:xfrm>
            <a:off x="971600" y="339502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8" name="Zástupný symbol pro text 4"/>
          <p:cNvSpPr>
            <a:spLocks noGrp="1"/>
          </p:cNvSpPr>
          <p:nvPr>
            <p:ph type="body" sz="quarter" idx="32" hasCustomPrompt="1"/>
          </p:nvPr>
        </p:nvSpPr>
        <p:spPr>
          <a:xfrm>
            <a:off x="971600" y="1383618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9" name="Zástupný symbol pro text 4"/>
          <p:cNvSpPr>
            <a:spLocks noGrp="1"/>
          </p:cNvSpPr>
          <p:nvPr>
            <p:ph type="body" sz="quarter" idx="33" hasCustomPrompt="1"/>
          </p:nvPr>
        </p:nvSpPr>
        <p:spPr>
          <a:xfrm>
            <a:off x="971600" y="2391730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5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650287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2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2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3" name="Přímá spojnice 32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6" name="Přímá spojnice 3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8" name="Obrázek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0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1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4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tabLst>
                <a:tab pos="2151063" algn="l"/>
              </a:tabLst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5" name="Zástupný symbol pro text 4"/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6" name="Zástupný symbol pro text 4"/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8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A2D95C20-4C8A-48E1-9800-5B1B15699FDE}"/>
              </a:ext>
            </a:extLst>
          </p:cNvPr>
          <p:cNvSpPr/>
          <p:nvPr userDrawn="1"/>
        </p:nvSpPr>
        <p:spPr>
          <a:xfrm>
            <a:off x="7092280" y="0"/>
            <a:ext cx="1656184" cy="5143500"/>
          </a:xfrm>
          <a:prstGeom prst="rect">
            <a:avLst/>
          </a:prstGeom>
          <a:solidFill>
            <a:srgbClr val="EFF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9C84310D-4BAC-4645-B687-85496082069E}"/>
              </a:ext>
            </a:extLst>
          </p:cNvPr>
          <p:cNvSpPr/>
          <p:nvPr userDrawn="1"/>
        </p:nvSpPr>
        <p:spPr>
          <a:xfrm>
            <a:off x="0" y="0"/>
            <a:ext cx="2880000" cy="514350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D74E6BC9-7AE3-4F49-B13C-8F680FBC13C2}"/>
              </a:ext>
            </a:extLst>
          </p:cNvPr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4D188146-1F7E-4861-B8E4-B48341BEF72A}"/>
              </a:ext>
            </a:extLst>
          </p:cNvPr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524B9486-77A8-42C9-807E-400A91B70240}"/>
              </a:ext>
            </a:extLst>
          </p:cNvPr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7">
            <a:extLst>
              <a:ext uri="{FF2B5EF4-FFF2-40B4-BE49-F238E27FC236}">
                <a16:creationId xmlns:a16="http://schemas.microsoft.com/office/drawing/2014/main" id="{BB142333-410E-4F49-9242-99D93D6AE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F563B758-B42C-4409-9965-E1F1427A4ADC}"/>
              </a:ext>
            </a:extLst>
          </p:cNvPr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1E62EE5D-1769-45D7-B63D-1DA67040D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850872A7-36F0-4D43-A66F-F8297F1B08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8" name="Zástupný symbol pro obrázek 16">
            <a:extLst>
              <a:ext uri="{FF2B5EF4-FFF2-40B4-BE49-F238E27FC236}">
                <a16:creationId xmlns:a16="http://schemas.microsoft.com/office/drawing/2014/main" id="{84476FC8-7A06-40A7-9EF4-C59B3255D9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Zástupný symbol pro obrázek 16">
            <a:extLst>
              <a:ext uri="{FF2B5EF4-FFF2-40B4-BE49-F238E27FC236}">
                <a16:creationId xmlns:a16="http://schemas.microsoft.com/office/drawing/2014/main" id="{BCC62426-40F8-4D51-B392-B9FCE3127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Zástupný symbol pro text 4">
            <a:extLst>
              <a:ext uri="{FF2B5EF4-FFF2-40B4-BE49-F238E27FC236}">
                <a16:creationId xmlns:a16="http://schemas.microsoft.com/office/drawing/2014/main" id="{6E275934-88F0-4D64-B2C4-8EDB9838674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1" name="Zástupný symbol pro text 4">
            <a:extLst>
              <a:ext uri="{FF2B5EF4-FFF2-40B4-BE49-F238E27FC236}">
                <a16:creationId xmlns:a16="http://schemas.microsoft.com/office/drawing/2014/main" id="{5C14653D-9650-4AF3-889C-33F648CB2B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2" name="Zástupný symbol pro text 21">
            <a:extLst>
              <a:ext uri="{FF2B5EF4-FFF2-40B4-BE49-F238E27FC236}">
                <a16:creationId xmlns:a16="http://schemas.microsoft.com/office/drawing/2014/main" id="{524D4E95-6D0C-4294-A875-C22358946E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65C2140A-6C55-4F21-B7C8-9DE61C8DC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6354000" y="1923998"/>
            <a:ext cx="2835449" cy="2880000"/>
          </a:xfrm>
          <a:prstGeom prst="rect">
            <a:avLst/>
          </a:prstGeom>
        </p:spPr>
      </p:pic>
      <p:sp>
        <p:nvSpPr>
          <p:cNvPr id="34" name="Zástupný symbol pro obrázek 42">
            <a:extLst>
              <a:ext uri="{FF2B5EF4-FFF2-40B4-BE49-F238E27FC236}">
                <a16:creationId xmlns:a16="http://schemas.microsoft.com/office/drawing/2014/main" id="{AA36F288-0F10-4E4B-9359-7196BA32DA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52219" y="2067694"/>
            <a:ext cx="2479239" cy="2052228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EEBC9BB-E9E3-4BED-8539-472F1CBD1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3060340" cy="3672452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031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 userDrawn="1"/>
        </p:nvSpPr>
        <p:spPr>
          <a:xfrm>
            <a:off x="1151620" y="22613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Obdélník 12"/>
          <p:cNvSpPr/>
          <p:nvPr userDrawn="1"/>
        </p:nvSpPr>
        <p:spPr>
          <a:xfrm>
            <a:off x="0" y="0"/>
            <a:ext cx="2879812" cy="51435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1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579600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303498"/>
            <a:ext cx="2304256" cy="2340260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en-US" noProof="0" dirty="0"/>
              <a:t>Questions During the Presentation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BEDCC63-34CE-4309-869A-9629370C5D5C}"/>
              </a:ext>
            </a:extLst>
          </p:cNvPr>
          <p:cNvSpPr txBox="1"/>
          <p:nvPr userDrawn="1"/>
        </p:nvSpPr>
        <p:spPr>
          <a:xfrm>
            <a:off x="1304020" y="24137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028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 userDrawn="1"/>
        </p:nvSpPr>
        <p:spPr>
          <a:xfrm>
            <a:off x="5688123" y="0"/>
            <a:ext cx="3060341" cy="514354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41649" y="375506"/>
            <a:ext cx="1923998" cy="690922"/>
          </a:xfrm>
          <a:solidFill>
            <a:srgbClr val="00A5E5"/>
          </a:solidFill>
        </p:spPr>
        <p:txBody>
          <a:bodyPr wrap="none" lIns="216000" tIns="144000" rIns="216000" bIns="144000" anchor="ctr" anchorCtr="0">
            <a:spAutoFit/>
          </a:bodyPr>
          <a:lstStyle>
            <a:lvl1pPr algn="l">
              <a:defRPr sz="2600" b="1" spc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CONTENT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pic>
        <p:nvPicPr>
          <p:cNvPr id="26" name="Obrázek 25"/>
          <p:cNvPicPr>
            <a:picLocks noChangeAspect="1"/>
          </p:cNvPicPr>
          <p:nvPr userDrawn="1"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6"/>
          <a:stretch/>
        </p:blipFill>
        <p:spPr>
          <a:xfrm>
            <a:off x="0" y="1131590"/>
            <a:ext cx="1115616" cy="1906958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27" name="Zástupný symbol pro obrázek 10"/>
          <p:cNvSpPr>
            <a:spLocks noGrp="1"/>
          </p:cNvSpPr>
          <p:nvPr>
            <p:ph type="pic" sz="quarter" idx="11" hasCustomPrompt="1"/>
          </p:nvPr>
        </p:nvSpPr>
        <p:spPr>
          <a:xfrm>
            <a:off x="5688123" y="15466"/>
            <a:ext cx="3060590" cy="50765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0" name="Zástupný symbol pro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1619250" y="1527634"/>
            <a:ext cx="3492500" cy="32400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 b="1">
                <a:latin typeface="+mj-lt"/>
              </a:defRPr>
            </a:lvl1pPr>
            <a:lvl2pPr>
              <a:defRPr sz="1300" b="1">
                <a:latin typeface="+mj-lt"/>
              </a:defRPr>
            </a:lvl2pPr>
            <a:lvl3pPr>
              <a:defRPr sz="1300" b="1">
                <a:latin typeface="+mj-lt"/>
              </a:defRPr>
            </a:lvl3pPr>
            <a:lvl4pPr>
              <a:defRPr sz="1300" b="1">
                <a:latin typeface="+mj-lt"/>
              </a:defRPr>
            </a:lvl4pPr>
            <a:lvl5pPr>
              <a:defRPr sz="1300" b="1">
                <a:latin typeface="+mj-lt"/>
              </a:defRPr>
            </a:lvl5pPr>
          </a:lstStyle>
          <a:p>
            <a:pPr>
              <a:spcAft>
                <a:spcPts val="1600"/>
              </a:spcAft>
            </a:pPr>
            <a:r>
              <a:rPr lang="en-US" sz="1300" b="1" noProof="0" dirty="0">
                <a:latin typeface="+mj-lt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41059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3024336"/>
            <a:ext cx="8748465" cy="211916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8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1347614"/>
            <a:ext cx="8748465" cy="3795886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3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1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2D3475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45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92" r:id="rId3"/>
    <p:sldLayoutId id="2147483705" r:id="rId4"/>
    <p:sldLayoutId id="2147483664" r:id="rId5"/>
    <p:sldLayoutId id="2147483693" r:id="rId6"/>
    <p:sldLayoutId id="2147483699" r:id="rId7"/>
    <p:sldLayoutId id="2147483700" r:id="rId8"/>
    <p:sldLayoutId id="2147483702" r:id="rId9"/>
    <p:sldLayoutId id="2147483701" r:id="rId10"/>
    <p:sldLayoutId id="2147483694" r:id="rId11"/>
    <p:sldLayoutId id="2147483703" r:id="rId12"/>
    <p:sldLayoutId id="2147483695" r:id="rId13"/>
    <p:sldLayoutId id="2147483706" r:id="rId14"/>
    <p:sldLayoutId id="2147483697" r:id="rId15"/>
    <p:sldLayoutId id="2147483698" r:id="rId16"/>
    <p:sldLayoutId id="2147483678" r:id="rId17"/>
    <p:sldLayoutId id="2147483696" r:id="rId1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32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hyperlink" Target="https://www.dlubal.com/en/support-and-learning/sales/contact-our-sales-team" TargetMode="External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9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sv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4.sv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lubal.com/en/support-and-learning/learning/webinars/00278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dlubal.com/en/solutions/online-services/snow-load-wind-speed-and-seismic-load-maps" TargetMode="External"/><Relationship Id="rId4" Type="http://schemas.openxmlformats.org/officeDocument/2006/relationships/hyperlink" Target="https://www.dlubal.com/en/support-and-learning/learning/webinars/00270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Structural Analysis &amp; Design Software</a:t>
            </a:r>
          </a:p>
        </p:txBody>
      </p:sp>
    </p:spTree>
    <p:extLst>
      <p:ext uri="{BB962C8B-B14F-4D97-AF65-F5344CB8AC3E}">
        <p14:creationId xmlns:p14="http://schemas.microsoft.com/office/powerpoint/2010/main" val="1895810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1CA36-E115-48D4-B477-74F9B86E4730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nction Pro Book"/>
              <a:ea typeface="Microsoft Yi Baiti"/>
              <a:cs typeface="+mn-cs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5470267" y="4422140"/>
            <a:ext cx="3103503" cy="384896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5E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Contact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Our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 Sales Team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A5E5"/>
              </a:solidFill>
              <a:effectLst/>
              <a:uLnTx/>
              <a:uFillTx/>
              <a:latin typeface="Function Pro Book"/>
              <a:ea typeface="Microsoft Yi Baiti"/>
              <a:cs typeface="+mn-cs"/>
            </a:endParaRPr>
          </a:p>
        </p:txBody>
      </p: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15517" y="4011910"/>
            <a:ext cx="1296144" cy="1938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5E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cs-CZ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Head</a:t>
            </a:r>
            <a:r>
              <a:rPr kumimoji="0" lang="cs-CZ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 </a:t>
            </a:r>
            <a:r>
              <a:rPr kumimoji="0" lang="cs-CZ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of</a:t>
            </a:r>
            <a:r>
              <a:rPr kumimoji="0" lang="cs-CZ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 Sales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Function Pro Book"/>
              <a:ea typeface="Microsoft Yi Baiti"/>
              <a:cs typeface="+mn-cs"/>
            </a:endParaRPr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7022019" y="2139702"/>
            <a:ext cx="1404154" cy="1404155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nction Pro Medium"/>
              <a:ea typeface="Microsoft Yi Baiti"/>
              <a:cs typeface="+mn-cs"/>
            </a:endParaRPr>
          </a:p>
        </p:txBody>
      </p:sp>
      <p:graphicFrame>
        <p:nvGraphicFramePr>
          <p:cNvPr id="30" name="Objekt 29">
            <a:extLst>
              <a:ext uri="{FF2B5EF4-FFF2-40B4-BE49-F238E27FC236}">
                <a16:creationId xmlns:a16="http://schemas.microsoft.com/office/drawing/2014/main" id="{15352171-3F37-C4F9-B57A-2E3BCC17ED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991" y="2067694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720600" imgH="3720600" progId="">
                  <p:embed/>
                </p:oleObj>
              </mc:Choice>
              <mc:Fallback>
                <p:oleObj r:id="rId3" imgW="3720600" imgH="3720600" progId="">
                  <p:embed/>
                  <p:pic>
                    <p:nvPicPr>
                      <p:cNvPr id="30" name="Objekt 29">
                        <a:extLst>
                          <a:ext uri="{FF2B5EF4-FFF2-40B4-BE49-F238E27FC236}">
                            <a16:creationId xmlns:a16="http://schemas.microsoft.com/office/drawing/2014/main" id="{15352171-3F37-C4F9-B57A-2E3BCC17ED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6991" y="2067694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kt 31">
            <a:extLst>
              <a:ext uri="{FF2B5EF4-FFF2-40B4-BE49-F238E27FC236}">
                <a16:creationId xmlns:a16="http://schemas.microsoft.com/office/drawing/2014/main" id="{7198DBCE-DA1F-E1B7-A080-7FE84C6AEE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72840" y="2067694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720600" imgH="3720600" progId="">
                  <p:embed/>
                </p:oleObj>
              </mc:Choice>
              <mc:Fallback>
                <p:oleObj r:id="rId5" imgW="3720600" imgH="3720600" progId="">
                  <p:embed/>
                  <p:pic>
                    <p:nvPicPr>
                      <p:cNvPr id="32" name="Objekt 31">
                        <a:extLst>
                          <a:ext uri="{FF2B5EF4-FFF2-40B4-BE49-F238E27FC236}">
                            <a16:creationId xmlns:a16="http://schemas.microsoft.com/office/drawing/2014/main" id="{7198DBCE-DA1F-E1B7-A080-7FE84C6AEE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72840" y="2067694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Zástupný symbol pro text 25">
            <a:extLst>
              <a:ext uri="{FF2B5EF4-FFF2-40B4-BE49-F238E27FC236}">
                <a16:creationId xmlns:a16="http://schemas.microsoft.com/office/drawing/2014/main" id="{D81D7E7E-E065-1B3C-7147-7698B0665591}"/>
              </a:ext>
            </a:extLst>
          </p:cNvPr>
          <p:cNvSpPr txBox="1">
            <a:spLocks/>
          </p:cNvSpPr>
          <p:nvPr/>
        </p:nvSpPr>
        <p:spPr>
          <a:xfrm>
            <a:off x="215516" y="3563991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5E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sz="900" b="1" i="0" u="none" strike="noStrike" kern="1200" cap="none" spc="0" normalizeH="0" baseline="0" noProof="0" dirty="0">
                <a:ln>
                  <a:noFill/>
                </a:ln>
                <a:solidFill>
                  <a:srgbClr val="2D3475"/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Dipl.-Ing. (FH) Dipl.-</a:t>
            </a:r>
            <a:r>
              <a:rPr kumimoji="0" lang="de-DE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2D3475"/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Wirtschaftsing</a:t>
            </a:r>
            <a:r>
              <a:rPr kumimoji="0" lang="de-DE" sz="900" b="1" i="0" u="none" strike="noStrike" kern="1200" cap="none" spc="0" normalizeH="0" baseline="0" noProof="0" dirty="0">
                <a:ln>
                  <a:noFill/>
                </a:ln>
                <a:solidFill>
                  <a:srgbClr val="2D3475"/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. (FH) Christian Stautner</a:t>
            </a:r>
          </a:p>
        </p:txBody>
      </p:sp>
      <p:graphicFrame>
        <p:nvGraphicFramePr>
          <p:cNvPr id="36" name="Objekt 35">
            <a:extLst>
              <a:ext uri="{FF2B5EF4-FFF2-40B4-BE49-F238E27FC236}">
                <a16:creationId xmlns:a16="http://schemas.microsoft.com/office/drawing/2014/main" id="{AA900D7A-2F67-7241-EF36-3324D769E0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73695" y="2067694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720600" imgH="3720600" progId="">
                  <p:embed/>
                </p:oleObj>
              </mc:Choice>
              <mc:Fallback>
                <p:oleObj r:id="rId7" imgW="3720600" imgH="3720600" progId="">
                  <p:embed/>
                  <p:pic>
                    <p:nvPicPr>
                      <p:cNvPr id="36" name="Objekt 35">
                        <a:extLst>
                          <a:ext uri="{FF2B5EF4-FFF2-40B4-BE49-F238E27FC236}">
                            <a16:creationId xmlns:a16="http://schemas.microsoft.com/office/drawing/2014/main" id="{AA900D7A-2F67-7241-EF36-3324D769E0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73695" y="2067694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Zástupný symbol pro text 25">
            <a:extLst>
              <a:ext uri="{FF2B5EF4-FFF2-40B4-BE49-F238E27FC236}">
                <a16:creationId xmlns:a16="http://schemas.microsoft.com/office/drawing/2014/main" id="{99163806-199B-FF35-BECB-B72D3C65A56D}"/>
              </a:ext>
            </a:extLst>
          </p:cNvPr>
          <p:cNvSpPr txBox="1">
            <a:spLocks/>
          </p:cNvSpPr>
          <p:nvPr/>
        </p:nvSpPr>
        <p:spPr>
          <a:xfrm>
            <a:off x="2403550" y="3557567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5E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sz="900" b="1" i="0" u="none" strike="noStrike" kern="1200" cap="none" spc="0" normalizeH="0" baseline="0" noProof="0" dirty="0">
                <a:ln>
                  <a:noFill/>
                </a:ln>
                <a:solidFill>
                  <a:srgbClr val="2D3475"/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Bastian Ackermann, </a:t>
            </a:r>
            <a:r>
              <a:rPr kumimoji="0" lang="de-DE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2D3475"/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M.Sc</a:t>
            </a:r>
            <a:r>
              <a:rPr kumimoji="0" lang="de-DE" sz="900" b="1" i="0" u="none" strike="noStrike" kern="1200" cap="none" spc="0" normalizeH="0" baseline="0" noProof="0" dirty="0">
                <a:ln>
                  <a:noFill/>
                </a:ln>
                <a:solidFill>
                  <a:srgbClr val="2D3475"/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.</a:t>
            </a:r>
          </a:p>
        </p:txBody>
      </p:sp>
      <p:sp>
        <p:nvSpPr>
          <p:cNvPr id="44" name="Zástupný symbol pro text 25">
            <a:extLst>
              <a:ext uri="{FF2B5EF4-FFF2-40B4-BE49-F238E27FC236}">
                <a16:creationId xmlns:a16="http://schemas.microsoft.com/office/drawing/2014/main" id="{22550067-1DC0-BF03-D099-86ECF56E2E65}"/>
              </a:ext>
            </a:extLst>
          </p:cNvPr>
          <p:cNvSpPr txBox="1">
            <a:spLocks/>
          </p:cNvSpPr>
          <p:nvPr/>
        </p:nvSpPr>
        <p:spPr>
          <a:xfrm>
            <a:off x="4602803" y="3553487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5E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sz="900" b="1" i="0" u="none" strike="noStrike" kern="1200" cap="none" spc="0" normalizeH="0" baseline="0" noProof="0" dirty="0">
                <a:ln>
                  <a:noFill/>
                </a:ln>
                <a:solidFill>
                  <a:srgbClr val="2D3475"/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Daniel </a:t>
            </a:r>
            <a:r>
              <a:rPr kumimoji="0" lang="de-DE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2D3475"/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Dlubal</a:t>
            </a:r>
            <a:r>
              <a:rPr kumimoji="0" lang="de-DE" sz="900" b="1" i="0" u="none" strike="noStrike" kern="1200" cap="none" spc="0" normalizeH="0" baseline="0" noProof="0" dirty="0">
                <a:ln>
                  <a:noFill/>
                </a:ln>
                <a:solidFill>
                  <a:srgbClr val="2D3475"/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, </a:t>
            </a:r>
            <a:r>
              <a:rPr kumimoji="0" lang="de-DE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2D3475"/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M.Sc</a:t>
            </a:r>
            <a:r>
              <a:rPr kumimoji="0" lang="de-DE" sz="900" b="1" i="0" u="none" strike="noStrike" kern="1200" cap="none" spc="0" normalizeH="0" baseline="0" noProof="0" dirty="0">
                <a:ln>
                  <a:noFill/>
                </a:ln>
                <a:solidFill>
                  <a:srgbClr val="2D3475"/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.</a:t>
            </a:r>
          </a:p>
        </p:txBody>
      </p:sp>
      <p:sp>
        <p:nvSpPr>
          <p:cNvPr id="48" name="Zástupný symbol pro text 25">
            <a:extLst>
              <a:ext uri="{FF2B5EF4-FFF2-40B4-BE49-F238E27FC236}">
                <a16:creationId xmlns:a16="http://schemas.microsoft.com/office/drawing/2014/main" id="{96F19451-3C31-3624-31F8-A01C9862EC17}"/>
              </a:ext>
            </a:extLst>
          </p:cNvPr>
          <p:cNvSpPr txBox="1">
            <a:spLocks/>
          </p:cNvSpPr>
          <p:nvPr/>
        </p:nvSpPr>
        <p:spPr>
          <a:xfrm>
            <a:off x="2403550" y="3734520"/>
            <a:ext cx="1296144" cy="1938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5E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cs-CZ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Sales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Function Pro Book"/>
              <a:ea typeface="Microsoft Yi Baiti"/>
              <a:cs typeface="+mn-cs"/>
            </a:endParaRPr>
          </a:p>
        </p:txBody>
      </p:sp>
      <p:sp>
        <p:nvSpPr>
          <p:cNvPr id="51" name="Zástupný symbol pro text 25">
            <a:extLst>
              <a:ext uri="{FF2B5EF4-FFF2-40B4-BE49-F238E27FC236}">
                <a16:creationId xmlns:a16="http://schemas.microsoft.com/office/drawing/2014/main" id="{03087DD3-E28A-A64C-2CBC-0E3E43143B85}"/>
              </a:ext>
            </a:extLst>
          </p:cNvPr>
          <p:cNvSpPr txBox="1">
            <a:spLocks/>
          </p:cNvSpPr>
          <p:nvPr/>
        </p:nvSpPr>
        <p:spPr>
          <a:xfrm>
            <a:off x="4599794" y="3739180"/>
            <a:ext cx="1461040" cy="466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5E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COO of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Dlubal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 Software GmbH</a:t>
            </a:r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Function Pro Book"/>
              <a:ea typeface="Microsoft Yi Baiti"/>
              <a:cs typeface="+mn-cs"/>
            </a:endParaRPr>
          </a:p>
        </p:txBody>
      </p:sp>
      <p:graphicFrame>
        <p:nvGraphicFramePr>
          <p:cNvPr id="55" name="Objekt 54">
            <a:extLst>
              <a:ext uri="{FF2B5EF4-FFF2-40B4-BE49-F238E27FC236}">
                <a16:creationId xmlns:a16="http://schemas.microsoft.com/office/drawing/2014/main" id="{59705FE5-52D8-1C07-3E09-178AEBEF73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51040" y="2273283"/>
          <a:ext cx="1136992" cy="1136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4875840" imgH="4875840" progId="">
                  <p:embed/>
                </p:oleObj>
              </mc:Choice>
              <mc:Fallback>
                <p:oleObj r:id="rId9" imgW="4875840" imgH="4875840" progId="">
                  <p:embed/>
                  <p:pic>
                    <p:nvPicPr>
                      <p:cNvPr id="55" name="Objekt 54">
                        <a:extLst>
                          <a:ext uri="{FF2B5EF4-FFF2-40B4-BE49-F238E27FC236}">
                            <a16:creationId xmlns:a16="http://schemas.microsoft.com/office/drawing/2014/main" id="{59705FE5-52D8-1C07-3E09-178AEBEF73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51040" y="2273283"/>
                        <a:ext cx="1136992" cy="11369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kt 55">
            <a:extLst>
              <a:ext uri="{FF2B5EF4-FFF2-40B4-BE49-F238E27FC236}">
                <a16:creationId xmlns:a16="http://schemas.microsoft.com/office/drawing/2014/main" id="{BB678083-1285-DCB4-ED15-688E3CDB63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19041" y="4549752"/>
          <a:ext cx="351226" cy="186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2196720" imgH="1168200" progId="">
                  <p:embed/>
                </p:oleObj>
              </mc:Choice>
              <mc:Fallback>
                <p:oleObj r:id="rId11" imgW="2196720" imgH="1168200" progId="">
                  <p:embed/>
                  <p:pic>
                    <p:nvPicPr>
                      <p:cNvPr id="56" name="Objekt 55">
                        <a:extLst>
                          <a:ext uri="{FF2B5EF4-FFF2-40B4-BE49-F238E27FC236}">
                            <a16:creationId xmlns:a16="http://schemas.microsoft.com/office/drawing/2014/main" id="{BB678083-1285-DCB4-ED15-688E3CDB63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19041" y="4549752"/>
                        <a:ext cx="351226" cy="186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Obdélník 57">
            <a:hlinkClick r:id="rId13"/>
            <a:extLst>
              <a:ext uri="{FF2B5EF4-FFF2-40B4-BE49-F238E27FC236}">
                <a16:creationId xmlns:a16="http://schemas.microsoft.com/office/drawing/2014/main" id="{8937E1E2-DD20-F1AC-7831-1FB71002CD33}"/>
              </a:ext>
            </a:extLst>
          </p:cNvPr>
          <p:cNvSpPr/>
          <p:nvPr/>
        </p:nvSpPr>
        <p:spPr>
          <a:xfrm>
            <a:off x="5067178" y="4433291"/>
            <a:ext cx="3332489" cy="3848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nction Pro Medium"/>
              <a:ea typeface="Microsoft Yi Baiti"/>
              <a:cs typeface="+mn-cs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25A63B67-58E1-7B89-ABBE-05CB0976E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7956884" cy="504056"/>
          </a:xfrm>
        </p:spPr>
        <p:txBody>
          <a:bodyPr/>
          <a:lstStyle/>
          <a:p>
            <a:r>
              <a:rPr lang="en-US" dirty="0"/>
              <a:t>Book your free Online Appointment!</a:t>
            </a:r>
            <a:endParaRPr lang="cs-CZ" dirty="0"/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66864544-6B79-F782-C524-205502219EE2}"/>
              </a:ext>
            </a:extLst>
          </p:cNvPr>
          <p:cNvSpPr txBox="1">
            <a:spLocks/>
          </p:cNvSpPr>
          <p:nvPr/>
        </p:nvSpPr>
        <p:spPr>
          <a:xfrm>
            <a:off x="270270" y="1383619"/>
            <a:ext cx="5633878" cy="466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5E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3475"/>
                </a:solidFill>
                <a:effectLst/>
                <a:uLnTx/>
                <a:uFillTx/>
                <a:latin typeface="Function Pro Book"/>
                <a:ea typeface="Microsoft Yi Baiti"/>
                <a:cs typeface="+mn-cs"/>
              </a:rPr>
              <a:t>Get valuable insights from one of our experts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2D3475"/>
              </a:solidFill>
              <a:effectLst/>
              <a:uLnTx/>
              <a:uFillTx/>
              <a:latin typeface="Function Pro Book"/>
              <a:ea typeface="Microsoft Yi Bait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301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ázek 38">
            <a:extLst>
              <a:ext uri="{FF2B5EF4-FFF2-40B4-BE49-F238E27FC236}">
                <a16:creationId xmlns:a16="http://schemas.microsoft.com/office/drawing/2014/main" id="{D38F1FF7-C022-41C8-B6A5-A64D6F150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" y="2518774"/>
            <a:ext cx="1536055" cy="70104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cs-CZ" dirty="0"/>
              <a:t>Free Online </a:t>
            </a:r>
            <a:r>
              <a:rPr lang="cs-CZ" dirty="0" err="1"/>
              <a:t>Services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D126F2-3390-43F3-A4F7-7F464B0C18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671649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Geo-Zone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Tool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445880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Cross-Section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Properties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446773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FAQs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&amp;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Knowledge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Base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42228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>
                <a:solidFill>
                  <a:schemeClr val="tx2"/>
                </a:solidFill>
                <a:latin typeface="+mj-lt"/>
              </a:rPr>
              <a:t>Models to Download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107C5CB1-7B04-4550-B7E5-C9B630759171}"/>
              </a:ext>
            </a:extLst>
          </p:cNvPr>
          <p:cNvCxnSpPr>
            <a:cxnSpLocks/>
          </p:cNvCxnSpPr>
          <p:nvPr/>
        </p:nvCxnSpPr>
        <p:spPr>
          <a:xfrm>
            <a:off x="6714235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3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B4177EED-2776-470C-8BA9-1A40A0AA650A}"/>
              </a:ext>
            </a:extLst>
          </p:cNvPr>
          <p:cNvCxnSpPr>
            <a:cxnSpLocks/>
          </p:cNvCxnSpPr>
          <p:nvPr/>
        </p:nvCxnSpPr>
        <p:spPr>
          <a:xfrm>
            <a:off x="6552220" y="3363838"/>
            <a:ext cx="0" cy="1765474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Software provides an online tool with snow, wind and seismic zone maps.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C41E022D-514E-43C2-AFFC-BF6722546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9" y="2822457"/>
            <a:ext cx="1794536" cy="1405476"/>
          </a:xfrm>
          <a:prstGeom prst="rect">
            <a:avLst/>
          </a:prstGeom>
        </p:spPr>
      </p:pic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7"/>
            <a:ext cx="1878851" cy="701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With this free online tool, you can select standardized sections from an extensive section library, define parametrized cross-sections and calculate its cross-section properties.</a:t>
            </a: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658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Access frequently asked questions commonly submitted to our customer support team and view helpful tips and tricks articles to improve your work.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8" name="Zástupný symbol pro text 25">
            <a:extLst>
              <a:ext uri="{FF2B5EF4-FFF2-40B4-BE49-F238E27FC236}">
                <a16:creationId xmlns:a16="http://schemas.microsoft.com/office/drawing/2014/main" id="{D8B8BEED-9732-4B50-B39C-D3EACB1F952F}"/>
              </a:ext>
            </a:extLst>
          </p:cNvPr>
          <p:cNvSpPr txBox="1">
            <a:spLocks/>
          </p:cNvSpPr>
          <p:nvPr/>
        </p:nvSpPr>
        <p:spPr>
          <a:xfrm>
            <a:off x="6642228" y="2103698"/>
            <a:ext cx="1854208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Download numerous example files here that will help you to get started and become familiar with the </a:t>
            </a:r>
            <a:r>
              <a:rPr lang="en-US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programs.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9FB5840-39B3-4ACA-9C92-26D82A40D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61" y="2822458"/>
            <a:ext cx="1794534" cy="1405476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A640E4C7-A0CE-4FA7-BDE5-61DA3B70B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65" y="2822457"/>
            <a:ext cx="1794535" cy="1405476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33E373C4-848D-46DE-AF04-BB30A7F92E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7"/>
          <a:stretch/>
        </p:blipFill>
        <p:spPr>
          <a:xfrm>
            <a:off x="6739010" y="2518716"/>
            <a:ext cx="2009454" cy="1708217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533AF107-B061-44D7-A310-F2FE554408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48" y="300581"/>
            <a:ext cx="1587993" cy="1035647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37631EBD-EA81-4B20-B608-7EB7BD4BDA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08" y="3795886"/>
            <a:ext cx="596364" cy="392953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15ABD937-E664-4E65-8BB8-12913D6465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24926"/>
            <a:ext cx="2186071" cy="1437686"/>
          </a:xfrm>
          <a:prstGeom prst="rect">
            <a:avLst/>
          </a:prstGeom>
        </p:spPr>
      </p:pic>
      <p:pic>
        <p:nvPicPr>
          <p:cNvPr id="45" name="Grafický objekt 44">
            <a:extLst>
              <a:ext uri="{FF2B5EF4-FFF2-40B4-BE49-F238E27FC236}">
                <a16:creationId xmlns:a16="http://schemas.microsoft.com/office/drawing/2014/main" id="{B19B8CF3-8E43-4F35-AB20-536281C8EAA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44806" y="4417163"/>
            <a:ext cx="485638" cy="485638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9" name="Grafický objekt 48">
            <a:extLst>
              <a:ext uri="{FF2B5EF4-FFF2-40B4-BE49-F238E27FC236}">
                <a16:creationId xmlns:a16="http://schemas.microsoft.com/office/drawing/2014/main" id="{1B8F9849-BDBF-44B0-84C8-BCF3FDE4DCC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087295" y="4417162"/>
            <a:ext cx="485637" cy="485637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88825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3" name="Grafický objekt 52">
            <a:extLst>
              <a:ext uri="{FF2B5EF4-FFF2-40B4-BE49-F238E27FC236}">
                <a16:creationId xmlns:a16="http://schemas.microsoft.com/office/drawing/2014/main" id="{234DB766-1D14-4672-A93C-E421886BF2F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234039" y="4409235"/>
            <a:ext cx="485636" cy="485636"/>
          </a:xfrm>
          <a:prstGeom prst="rect">
            <a:avLst/>
          </a:prstGeom>
        </p:spPr>
      </p:pic>
      <p:sp>
        <p:nvSpPr>
          <p:cNvPr id="54" name="Obdélník 53">
            <a:extLst>
              <a:ext uri="{FF2B5EF4-FFF2-40B4-BE49-F238E27FC236}">
                <a16:creationId xmlns:a16="http://schemas.microsoft.com/office/drawing/2014/main" id="{9CEDCD32-E5D6-4B96-B4A2-55E2FA69078B}"/>
              </a:ext>
            </a:extLst>
          </p:cNvPr>
          <p:cNvSpPr/>
          <p:nvPr/>
        </p:nvSpPr>
        <p:spPr>
          <a:xfrm>
            <a:off x="7371100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7" name="Grafický objekt 56">
            <a:extLst>
              <a:ext uri="{FF2B5EF4-FFF2-40B4-BE49-F238E27FC236}">
                <a16:creationId xmlns:a16="http://schemas.microsoft.com/office/drawing/2014/main" id="{4254A16D-9825-4EBA-A62A-7E25F82DAFF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416314" y="4409235"/>
            <a:ext cx="485637" cy="485637"/>
          </a:xfrm>
          <a:prstGeom prst="rect">
            <a:avLst/>
          </a:prstGeom>
        </p:spPr>
      </p:pic>
      <p:sp>
        <p:nvSpPr>
          <p:cNvPr id="60" name="Ovál 59">
            <a:extLst>
              <a:ext uri="{FF2B5EF4-FFF2-40B4-BE49-F238E27FC236}">
                <a16:creationId xmlns:a16="http://schemas.microsoft.com/office/drawing/2014/main" id="{2281F97F-E632-4EF3-92C4-3CECF1394711}"/>
              </a:ext>
            </a:extLst>
          </p:cNvPr>
          <p:cNvSpPr/>
          <p:nvPr/>
        </p:nvSpPr>
        <p:spPr>
          <a:xfrm>
            <a:off x="7751477" y="879562"/>
            <a:ext cx="687711" cy="687711"/>
          </a:xfrm>
          <a:prstGeom prst="ellipse">
            <a:avLst/>
          </a:prstGeom>
          <a:solidFill>
            <a:srgbClr val="D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4" name="Grafický objekt 63">
            <a:extLst>
              <a:ext uri="{FF2B5EF4-FFF2-40B4-BE49-F238E27FC236}">
                <a16:creationId xmlns:a16="http://schemas.microsoft.com/office/drawing/2014/main" id="{00DD42BC-B235-4982-99AC-F25230A746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25081" y="1014223"/>
            <a:ext cx="358487" cy="35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0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cký objekt 51">
            <a:extLst>
              <a:ext uri="{FF2B5EF4-FFF2-40B4-BE49-F238E27FC236}">
                <a16:creationId xmlns:a16="http://schemas.microsoft.com/office/drawing/2014/main" id="{A4E3766C-3901-4A94-A05E-78F254179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574" y="919091"/>
            <a:ext cx="670507" cy="670507"/>
          </a:xfrm>
          <a:prstGeom prst="rect">
            <a:avLst/>
          </a:prstGeom>
        </p:spPr>
      </p:pic>
      <p:pic>
        <p:nvPicPr>
          <p:cNvPr id="44" name="Grafický objekt 43">
            <a:extLst>
              <a:ext uri="{FF2B5EF4-FFF2-40B4-BE49-F238E27FC236}">
                <a16:creationId xmlns:a16="http://schemas.microsoft.com/office/drawing/2014/main" id="{EAF4803D-21F5-40BD-86AB-D2646CBEE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3158" y="1885229"/>
            <a:ext cx="564506" cy="43693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8" name="Obrázek 47">
            <a:extLst>
              <a:ext uri="{FF2B5EF4-FFF2-40B4-BE49-F238E27FC236}">
                <a16:creationId xmlns:a16="http://schemas.microsoft.com/office/drawing/2014/main" id="{E4D1DB9D-82D9-4888-A65C-BA2DA0BE4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05" y="2123096"/>
            <a:ext cx="3654783" cy="302040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de-DE" dirty="0"/>
              <a:t>Free Online Services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D126F2-3390-43F3-A4F7-7F464B0C18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>
                <a:solidFill>
                  <a:schemeClr val="tx2"/>
                </a:solidFill>
                <a:latin typeface="+mj-lt"/>
              </a:rPr>
              <a:t>Youtube Channel - </a:t>
            </a:r>
            <a:r>
              <a:rPr lang="de-DE" dirty="0">
                <a:solidFill>
                  <a:schemeClr val="tx2"/>
                </a:solidFill>
                <a:latin typeface="+mj-lt"/>
              </a:rPr>
              <a:t>W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ebinars, </a:t>
            </a:r>
            <a:r>
              <a:rPr lang="de-DE" dirty="0">
                <a:solidFill>
                  <a:schemeClr val="tx2"/>
                </a:solidFill>
                <a:latin typeface="+mj-lt"/>
              </a:rPr>
              <a:t>V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ideos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>
                <a:solidFill>
                  <a:schemeClr val="tx2"/>
                </a:solidFill>
                <a:latin typeface="+mj-lt"/>
              </a:rPr>
              <a:t>Webshop with </a:t>
            </a:r>
            <a:r>
              <a:rPr lang="de-DE" dirty="0">
                <a:solidFill>
                  <a:schemeClr val="tx2"/>
                </a:solidFill>
                <a:latin typeface="+mj-lt"/>
              </a:rPr>
              <a:t>P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rices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63564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>
                <a:solidFill>
                  <a:schemeClr val="tx2"/>
                </a:solidFill>
                <a:latin typeface="+mj-lt"/>
              </a:rPr>
              <a:t>Trial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Licenses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37464" y="1223842"/>
            <a:ext cx="1800200" cy="826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>
                <a:latin typeface="+mj-lt"/>
              </a:rPr>
              <a:t>We offer free support via email and chat</a:t>
            </a:r>
            <a:endParaRPr lang="de-DE" dirty="0"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2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Videos and webinars about the structural engineering software.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8"/>
            <a:ext cx="187885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Configure your individual program package and get all prices online!</a:t>
            </a: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718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best way how to learn using our programs is to simply test them for yourself. Download a 90-day free trial version of our structural analysis &amp; design software.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93782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722E69D-3E3B-4C34-81A6-90C1E3DB96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5" y="2428537"/>
            <a:ext cx="1794534" cy="1799397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6D8AD59-E748-4603-BDB0-CD948A9E32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66" y="2822458"/>
            <a:ext cx="1794536" cy="1405476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0E8554B8-3278-4099-A778-253A75DD6A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22457"/>
            <a:ext cx="1794535" cy="1405476"/>
          </a:xfrm>
          <a:prstGeom prst="rect">
            <a:avLst/>
          </a:prstGeom>
        </p:spPr>
      </p:pic>
      <p:sp>
        <p:nvSpPr>
          <p:cNvPr id="36" name="Ovál 35">
            <a:extLst>
              <a:ext uri="{FF2B5EF4-FFF2-40B4-BE49-F238E27FC236}">
                <a16:creationId xmlns:a16="http://schemas.microsoft.com/office/drawing/2014/main" id="{51516605-9349-4B73-8AE2-3B05D766D655}"/>
              </a:ext>
            </a:extLst>
          </p:cNvPr>
          <p:cNvSpPr/>
          <p:nvPr/>
        </p:nvSpPr>
        <p:spPr>
          <a:xfrm>
            <a:off x="6038820" y="2509506"/>
            <a:ext cx="610836" cy="6108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1" name="Zástupný symbol pro text 25">
            <a:extLst>
              <a:ext uri="{FF2B5EF4-FFF2-40B4-BE49-F238E27FC236}">
                <a16:creationId xmlns:a16="http://schemas.microsoft.com/office/drawing/2014/main" id="{EB59ED92-7E60-4A9A-B068-B75C7AA96429}"/>
              </a:ext>
            </a:extLst>
          </p:cNvPr>
          <p:cNvSpPr txBox="1">
            <a:spLocks/>
          </p:cNvSpPr>
          <p:nvPr/>
        </p:nvSpPr>
        <p:spPr>
          <a:xfrm>
            <a:off x="5966058" y="2676803"/>
            <a:ext cx="756360" cy="396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600"/>
              </a:spcAft>
              <a:buNone/>
            </a:pPr>
            <a:r>
              <a:rPr lang="cs-CZ" sz="800" dirty="0">
                <a:solidFill>
                  <a:schemeClr val="bg1"/>
                </a:solidFill>
                <a:latin typeface="+mj-lt"/>
              </a:rPr>
              <a:t>90-DAY</a:t>
            </a:r>
            <a:br>
              <a:rPr lang="cs-CZ" sz="800" dirty="0">
                <a:solidFill>
                  <a:schemeClr val="bg1"/>
                </a:solidFill>
                <a:latin typeface="+mj-lt"/>
              </a:rPr>
            </a:br>
            <a:r>
              <a:rPr lang="cs-CZ" sz="600" dirty="0">
                <a:solidFill>
                  <a:schemeClr val="bg1"/>
                </a:solidFill>
                <a:latin typeface="+mj-lt"/>
              </a:rPr>
              <a:t>FREE TRIAL</a:t>
            </a:r>
            <a:endParaRPr lang="de-DE" sz="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6" name="Grafický objekt 55">
            <a:extLst>
              <a:ext uri="{FF2B5EF4-FFF2-40B4-BE49-F238E27FC236}">
                <a16:creationId xmlns:a16="http://schemas.microsoft.com/office/drawing/2014/main" id="{4EF87ADD-9E84-4E36-9D90-DD1229FC4F0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48770" y="4421128"/>
            <a:ext cx="477709" cy="477709"/>
          </a:xfrm>
          <a:prstGeom prst="rect">
            <a:avLst/>
          </a:prstGeom>
        </p:spPr>
      </p:pic>
      <p:pic>
        <p:nvPicPr>
          <p:cNvPr id="59" name="Grafický objekt 58">
            <a:extLst>
              <a:ext uri="{FF2B5EF4-FFF2-40B4-BE49-F238E27FC236}">
                <a16:creationId xmlns:a16="http://schemas.microsoft.com/office/drawing/2014/main" id="{4E709F7D-8941-4CF1-B7DC-9D997CA9AD8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087294" y="4417163"/>
            <a:ext cx="485638" cy="485638"/>
          </a:xfrm>
          <a:prstGeom prst="rect">
            <a:avLst/>
          </a:prstGeom>
        </p:spPr>
      </p:pic>
      <p:pic>
        <p:nvPicPr>
          <p:cNvPr id="62" name="Grafický objekt 61">
            <a:extLst>
              <a:ext uri="{FF2B5EF4-FFF2-40B4-BE49-F238E27FC236}">
                <a16:creationId xmlns:a16="http://schemas.microsoft.com/office/drawing/2014/main" id="{5341DD4C-4CF6-470A-9010-C490911F2BA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238996" y="4409235"/>
            <a:ext cx="485636" cy="485636"/>
          </a:xfrm>
          <a:prstGeom prst="rect">
            <a:avLst/>
          </a:prstGeom>
        </p:spPr>
      </p:pic>
      <p:pic>
        <p:nvPicPr>
          <p:cNvPr id="65" name="Obrázek 64">
            <a:extLst>
              <a:ext uri="{FF2B5EF4-FFF2-40B4-BE49-F238E27FC236}">
                <a16:creationId xmlns:a16="http://schemas.microsoft.com/office/drawing/2014/main" id="{23A2B69C-ED99-41A6-82EA-F6C1CF3EE1B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5" y="2482272"/>
            <a:ext cx="265207" cy="1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75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Get Further Details About Dlubal</a:t>
            </a:r>
          </a:p>
        </p:txBody>
      </p:sp>
      <p:sp>
        <p:nvSpPr>
          <p:cNvPr id="4" name="Zástupný symbol pro obsah 4"/>
          <p:cNvSpPr txBox="1">
            <a:spLocks/>
          </p:cNvSpPr>
          <p:nvPr/>
        </p:nvSpPr>
        <p:spPr>
          <a:xfrm>
            <a:off x="575556" y="4407954"/>
            <a:ext cx="2412268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en-US" sz="1050" b="1" dirty="0">
                <a:solidFill>
                  <a:srgbClr val="2D3475"/>
                </a:solidFill>
                <a:latin typeface="+mj-lt"/>
              </a:rPr>
              <a:t>Dlubal Software GmbH</a:t>
            </a: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rgbClr val="2D3475"/>
                </a:solidFill>
                <a:latin typeface="+mj-lt"/>
              </a:rPr>
              <a:t>Am </a:t>
            </a:r>
            <a:r>
              <a:rPr lang="en-US" sz="1000" dirty="0" err="1">
                <a:solidFill>
                  <a:srgbClr val="2D3475"/>
                </a:solidFill>
                <a:latin typeface="+mj-lt"/>
              </a:rPr>
              <a:t>Zellweg</a:t>
            </a:r>
            <a:r>
              <a:rPr lang="en-US" sz="1000" dirty="0">
                <a:solidFill>
                  <a:srgbClr val="2D3475"/>
                </a:solidFill>
                <a:latin typeface="+mj-lt"/>
              </a:rPr>
              <a:t> 2,</a:t>
            </a: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rgbClr val="2D3475"/>
                </a:solidFill>
                <a:latin typeface="+mj-lt"/>
              </a:rPr>
              <a:t>93464 </a:t>
            </a:r>
            <a:r>
              <a:rPr lang="en-US" sz="1000" dirty="0" err="1">
                <a:solidFill>
                  <a:srgbClr val="2D3475"/>
                </a:solidFill>
                <a:latin typeface="+mj-lt"/>
              </a:rPr>
              <a:t>Tiefenbach</a:t>
            </a:r>
            <a:r>
              <a:rPr lang="en-US" sz="1000" dirty="0">
                <a:solidFill>
                  <a:srgbClr val="2D3475"/>
                </a:solidFill>
                <a:latin typeface="+mj-lt"/>
              </a:rPr>
              <a:t>, Germany</a:t>
            </a:r>
          </a:p>
        </p:txBody>
      </p:sp>
      <p:sp>
        <p:nvSpPr>
          <p:cNvPr id="5" name="Zástupný symbol pro obsah 4"/>
          <p:cNvSpPr txBox="1">
            <a:spLocks/>
          </p:cNvSpPr>
          <p:nvPr/>
        </p:nvSpPr>
        <p:spPr>
          <a:xfrm>
            <a:off x="3059832" y="4407954"/>
            <a:ext cx="2304256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dirty="0">
                <a:solidFill>
                  <a:srgbClr val="2D3475"/>
                </a:solidFill>
                <a:latin typeface="+mj-lt"/>
              </a:rPr>
              <a:t>Phone: +49 9673 9203-0</a:t>
            </a: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dirty="0">
                <a:solidFill>
                  <a:srgbClr val="2D3475"/>
                </a:solidFill>
                <a:latin typeface="+mj-lt"/>
              </a:rPr>
              <a:t>E-mail: info@dlubal.com</a:t>
            </a:r>
          </a:p>
        </p:txBody>
      </p:sp>
      <p:sp>
        <p:nvSpPr>
          <p:cNvPr id="6" name="Zástupný symbol pro obsah 4"/>
          <p:cNvSpPr txBox="1">
            <a:spLocks/>
          </p:cNvSpPr>
          <p:nvPr/>
        </p:nvSpPr>
        <p:spPr>
          <a:xfrm>
            <a:off x="179512" y="2967794"/>
            <a:ext cx="2124236" cy="6690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500"/>
              </a:lnSpc>
              <a:buNone/>
            </a:pPr>
            <a:r>
              <a:rPr lang="en-US" sz="1400" b="1" dirty="0">
                <a:solidFill>
                  <a:srgbClr val="2D3475"/>
                </a:solidFill>
                <a:latin typeface="+mj-lt"/>
              </a:rPr>
              <a:t>Visit website</a:t>
            </a:r>
          </a:p>
          <a:p>
            <a:pPr marL="0" indent="0" algn="ctr">
              <a:lnSpc>
                <a:spcPts val="1500"/>
              </a:lnSpc>
              <a:spcBef>
                <a:spcPts val="600"/>
              </a:spcBef>
              <a:buNone/>
            </a:pPr>
            <a:r>
              <a:rPr lang="en-US" sz="1800" b="1" dirty="0">
                <a:solidFill>
                  <a:srgbClr val="00A5E5"/>
                </a:solidFill>
                <a:latin typeface="+mj-lt"/>
              </a:rPr>
              <a:t>www.dlubal.com</a:t>
            </a:r>
            <a:endParaRPr lang="en-US" sz="1500" b="1" dirty="0">
              <a:solidFill>
                <a:srgbClr val="00A5E5"/>
              </a:solidFill>
              <a:latin typeface="+mj-lt"/>
            </a:endParaRPr>
          </a:p>
        </p:txBody>
      </p:sp>
      <p:sp>
        <p:nvSpPr>
          <p:cNvPr id="7" name="Zástupný symbol pro obsah 4"/>
          <p:cNvSpPr txBox="1">
            <a:spLocks/>
          </p:cNvSpPr>
          <p:nvPr/>
        </p:nvSpPr>
        <p:spPr>
          <a:xfrm>
            <a:off x="4860032" y="2175706"/>
            <a:ext cx="1080120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See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Dlubal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Software in action in a  webinar</a:t>
            </a:r>
          </a:p>
        </p:txBody>
      </p:sp>
      <p:sp>
        <p:nvSpPr>
          <p:cNvPr id="9" name="Zástupný symbol pro obsah 4"/>
          <p:cNvSpPr txBox="1">
            <a:spLocks/>
          </p:cNvSpPr>
          <p:nvPr/>
        </p:nvSpPr>
        <p:spPr>
          <a:xfrm>
            <a:off x="6084168" y="2175706"/>
            <a:ext cx="1080120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Download free trial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licen</a:t>
            </a:r>
            <a:r>
              <a:rPr lang="cs-CZ" sz="1200" b="1" dirty="0">
                <a:solidFill>
                  <a:srgbClr val="2D3475"/>
                </a:solidFill>
                <a:latin typeface="+mj-lt"/>
              </a:rPr>
              <a:t>s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e</a:t>
            </a:r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2466000" y="1699200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ástupný symbol pro obsah 4"/>
          <p:cNvSpPr txBox="1">
            <a:spLocks/>
          </p:cNvSpPr>
          <p:nvPr/>
        </p:nvSpPr>
        <p:spPr>
          <a:xfrm>
            <a:off x="2735796" y="1563638"/>
            <a:ext cx="1656184" cy="19082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Videos and recorded webinars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Newsletters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Events and conferences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Knowledge Base articles</a:t>
            </a:r>
          </a:p>
        </p:txBody>
      </p:sp>
      <p:cxnSp>
        <p:nvCxnSpPr>
          <p:cNvPr id="15" name="Přímá spojnice se šipkou 14"/>
          <p:cNvCxnSpPr/>
          <p:nvPr/>
        </p:nvCxnSpPr>
        <p:spPr>
          <a:xfrm>
            <a:off x="2466000" y="2173106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2466000" y="2463738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2466000" y="2967732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457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F5BD6643-2663-4422-A15F-BC11962EE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www.dlubal.com</a:t>
            </a:r>
          </a:p>
        </p:txBody>
      </p:sp>
    </p:spTree>
    <p:extLst>
      <p:ext uri="{BB962C8B-B14F-4D97-AF65-F5344CB8AC3E}">
        <p14:creationId xmlns:p14="http://schemas.microsoft.com/office/powerpoint/2010/main" val="3355523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933AE74-2E01-4DEE-90CE-478E3D813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1</a:t>
            </a:r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B4F424C-B085-4214-B08F-5715564F0D6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059832" y="411511"/>
            <a:ext cx="919511" cy="330072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00B6AEAC-5BE7-4124-BC79-7970B95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054" y="978468"/>
            <a:ext cx="3201134" cy="1865672"/>
          </a:xfrm>
        </p:spPr>
        <p:txBody>
          <a:bodyPr/>
          <a:lstStyle/>
          <a:p>
            <a:r>
              <a:rPr lang="en-US" sz="2600" dirty="0"/>
              <a:t>Seismic Design of Reinforced Concrete Structures in RFEM 6</a:t>
            </a:r>
            <a:endParaRPr lang="cs-CZ" sz="2600" dirty="0"/>
          </a:p>
        </p:txBody>
      </p:sp>
      <p:sp>
        <p:nvSpPr>
          <p:cNvPr id="14" name="Zástupný symbol pro text 6">
            <a:extLst>
              <a:ext uri="{FF2B5EF4-FFF2-40B4-BE49-F238E27FC236}">
                <a16:creationId xmlns:a16="http://schemas.microsoft.com/office/drawing/2014/main" id="{C4CB20CF-95B9-4321-9384-0DA8D2C5D4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2459" y="339502"/>
            <a:ext cx="1839341" cy="917610"/>
          </a:xfrm>
        </p:spPr>
        <p:txBody>
          <a:bodyPr/>
          <a:lstStyle/>
          <a:p>
            <a:pPr lvl="0"/>
            <a:r>
              <a:rPr lang="en-US" sz="1100" dirty="0"/>
              <a:t>Dipl.-Ing. (FH) Andreas Hörold</a:t>
            </a:r>
          </a:p>
          <a:p>
            <a:pPr lvl="1"/>
            <a:r>
              <a:rPr lang="en-US" dirty="0"/>
              <a:t>Organizer</a:t>
            </a:r>
          </a:p>
          <a:p>
            <a:pPr lvl="2"/>
            <a:r>
              <a:rPr lang="en-US" dirty="0"/>
              <a:t>Marketing &amp; Public Relations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sp>
        <p:nvSpPr>
          <p:cNvPr id="17" name="Zástupný symbol pro text 7">
            <a:extLst>
              <a:ext uri="{FF2B5EF4-FFF2-40B4-BE49-F238E27FC236}">
                <a16:creationId xmlns:a16="http://schemas.microsoft.com/office/drawing/2014/main" id="{F238C92E-412A-458A-B463-999F534917D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27957" y="1563638"/>
            <a:ext cx="1914240" cy="900100"/>
          </a:xfrm>
        </p:spPr>
        <p:txBody>
          <a:bodyPr/>
          <a:lstStyle/>
          <a:p>
            <a:pPr lvl="0"/>
            <a:r>
              <a:rPr lang="de-DE" sz="1100" dirty="0"/>
              <a:t>Dipl.-Ing. Juliane Stopper-Akdag</a:t>
            </a:r>
            <a:endParaRPr lang="en-US" sz="1100" dirty="0"/>
          </a:p>
          <a:p>
            <a:pPr lvl="1"/>
            <a:r>
              <a:rPr lang="en-US" dirty="0"/>
              <a:t>Co-Organizer</a:t>
            </a:r>
          </a:p>
          <a:p>
            <a:pPr lvl="2"/>
            <a:r>
              <a:rPr lang="en-US" dirty="0"/>
              <a:t>Product Engineering &amp; Customer Support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86BD0E97-6F29-4786-A80C-FCB0F50BD7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516" y="411511"/>
            <a:ext cx="671476" cy="50360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E1325C-E172-4CBE-82BE-33646E2774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9600" y="1620004"/>
            <a:ext cx="673200" cy="504900"/>
          </a:xfrm>
          <a:prstGeom prst="rect">
            <a:avLst/>
          </a:prstGeom>
        </p:spPr>
      </p:pic>
      <p:sp>
        <p:nvSpPr>
          <p:cNvPr id="10" name="Zástupný symbol pro text 7">
            <a:extLst>
              <a:ext uri="{FF2B5EF4-FFF2-40B4-BE49-F238E27FC236}">
                <a16:creationId xmlns:a16="http://schemas.microsoft.com/office/drawing/2014/main" id="{04A866F1-B4D5-4FE5-9852-C59CCFB160F6}"/>
              </a:ext>
            </a:extLst>
          </p:cNvPr>
          <p:cNvSpPr txBox="1">
            <a:spLocks/>
          </p:cNvSpPr>
          <p:nvPr/>
        </p:nvSpPr>
        <p:spPr>
          <a:xfrm>
            <a:off x="920291" y="2787774"/>
            <a:ext cx="1914240" cy="900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800"/>
              </a:lnSpc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b="0" kern="1200">
                <a:solidFill>
                  <a:srgbClr val="00A5E5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6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/>
              <a:t>Dipl.-Ing. (FH) Alexander Meierhofer</a:t>
            </a:r>
            <a:endParaRPr lang="en-US" sz="1100" dirty="0"/>
          </a:p>
          <a:p>
            <a:pPr lvl="1"/>
            <a:r>
              <a:rPr lang="en-US" dirty="0"/>
              <a:t>Co-Organizer</a:t>
            </a:r>
          </a:p>
          <a:p>
            <a:pPr lvl="2"/>
            <a:r>
              <a:rPr lang="en-US" dirty="0"/>
              <a:t>Head of Product Engineering Concrete &amp; Customer Support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2D89207-9AC1-487D-B8B9-516798DC8D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1934" y="2844140"/>
            <a:ext cx="673199" cy="5049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4725E6A-2E1C-5121-DB11-862489B22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306" y="1978740"/>
            <a:ext cx="2731694" cy="221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28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20" y="555526"/>
            <a:ext cx="2391675" cy="396403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03498"/>
            <a:ext cx="2304256" cy="1332148"/>
          </a:xfrm>
        </p:spPr>
        <p:txBody>
          <a:bodyPr>
            <a:normAutofit/>
          </a:bodyPr>
          <a:lstStyle/>
          <a:p>
            <a:r>
              <a:rPr lang="en-US" dirty="0"/>
              <a:t>Questions During the Presentation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</p:spPr>
        <p:txBody>
          <a:bodyPr/>
          <a:lstStyle/>
          <a:p>
            <a:fld id="{7E71CA36-E115-48D4-B477-74F9B86E4730}" type="slidenum">
              <a:rPr lang="cs-CZ" smtClean="0"/>
              <a:pPr/>
              <a:t>3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836000"/>
            <a:ext cx="324000" cy="28998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23350" y="1764000"/>
            <a:ext cx="17604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+mj-lt"/>
              </a:rPr>
              <a:t>GoToWebinar</a:t>
            </a:r>
            <a:r>
              <a:rPr lang="en-US" sz="1100" dirty="0">
                <a:latin typeface="+mj-lt"/>
              </a:rPr>
              <a:t> Control Panel</a:t>
            </a:r>
          </a:p>
          <a:p>
            <a:r>
              <a:rPr lang="cs-CZ" sz="1100" b="1" dirty="0">
                <a:latin typeface="+mj-lt"/>
              </a:rPr>
              <a:t>Desktop</a:t>
            </a:r>
            <a:endParaRPr lang="en-US" sz="1100" b="1" dirty="0">
              <a:latin typeface="+mj-lt"/>
            </a:endParaRPr>
          </a:p>
        </p:txBody>
      </p:sp>
      <p:cxnSp>
        <p:nvCxnSpPr>
          <p:cNvPr id="18" name="Přímá spojnice se šipkou 17"/>
          <p:cNvCxnSpPr/>
          <p:nvPr/>
        </p:nvCxnSpPr>
        <p:spPr>
          <a:xfrm>
            <a:off x="4283968" y="951570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4283968" y="3363838"/>
            <a:ext cx="720080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>
            <a:off x="7056276" y="1095586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3275856" y="715890"/>
            <a:ext cx="1122408" cy="471359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</a:rPr>
              <a:t>Show or hide control panel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3275856" y="3205103"/>
            <a:ext cx="1122408" cy="317470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</a:rPr>
              <a:t>Ask questions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7344308" y="859906"/>
            <a:ext cx="1122408" cy="471359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</a:rPr>
              <a:t>Adjust audio settings</a:t>
            </a:r>
          </a:p>
        </p:txBody>
      </p:sp>
      <p:sp>
        <p:nvSpPr>
          <p:cNvPr id="15" name="Textfeld 16">
            <a:extLst>
              <a:ext uri="{FF2B5EF4-FFF2-40B4-BE49-F238E27FC236}">
                <a16:creationId xmlns:a16="http://schemas.microsoft.com/office/drawing/2014/main" id="{449ADB5A-EAB8-40F0-B7F0-FE8B65BD4A12}"/>
              </a:ext>
            </a:extLst>
          </p:cNvPr>
          <p:cNvSpPr txBox="1"/>
          <p:nvPr/>
        </p:nvSpPr>
        <p:spPr>
          <a:xfrm>
            <a:off x="827584" y="2395241"/>
            <a:ext cx="1728192" cy="2420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e-DE" sz="1200" dirty="0" err="1">
                <a:solidFill>
                  <a:srgbClr val="2D3475"/>
                </a:solidFill>
                <a:latin typeface="Function Pro Book" pitchFamily="34" charset="-18"/>
              </a:rPr>
              <a:t>E-mail</a:t>
            </a:r>
            <a:r>
              <a:rPr lang="de-DE" sz="1200" dirty="0">
                <a:solidFill>
                  <a:srgbClr val="2D3475"/>
                </a:solidFill>
                <a:latin typeface="Function Pro Book" pitchFamily="34" charset="-18"/>
              </a:rPr>
              <a:t>: </a:t>
            </a:r>
            <a:r>
              <a:rPr lang="de-DE" sz="1200" b="1" dirty="0">
                <a:solidFill>
                  <a:srgbClr val="2D3475"/>
                </a:solidFill>
                <a:latin typeface="Function Pro Book" pitchFamily="34" charset="-18"/>
              </a:rPr>
              <a:t>info@dlubal.com</a:t>
            </a: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47FDF768-D0AF-472B-B2A6-3033DD08A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556" y="2408553"/>
            <a:ext cx="383012" cy="215444"/>
          </a:xfrm>
          <a:prstGeom prst="rect">
            <a:avLst/>
          </a:prstGeom>
        </p:spPr>
      </p:pic>
      <p:sp>
        <p:nvSpPr>
          <p:cNvPr id="19" name="Zástupný obsah 3">
            <a:extLst>
              <a:ext uri="{FF2B5EF4-FFF2-40B4-BE49-F238E27FC236}">
                <a16:creationId xmlns:a16="http://schemas.microsoft.com/office/drawing/2014/main" id="{EC23DE17-A432-4733-A7CC-894AF6317E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5131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242C40-95DD-44DF-B7BE-E00A77E70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24" y="184314"/>
            <a:ext cx="1923998" cy="690922"/>
          </a:xfrm>
        </p:spPr>
        <p:txBody>
          <a:bodyPr/>
          <a:lstStyle/>
          <a:p>
            <a:r>
              <a:rPr lang="en-US" dirty="0"/>
              <a:t>CONTENT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56506F-BABE-489E-84A7-810A08B5B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3</a:t>
            </a:r>
            <a:endParaRPr lang="cs-CZ" dirty="0"/>
          </a:p>
        </p:txBody>
      </p:sp>
      <p:pic>
        <p:nvPicPr>
          <p:cNvPr id="39" name="Picture 7">
            <a:extLst>
              <a:ext uri="{FF2B5EF4-FFF2-40B4-BE49-F238E27FC236}">
                <a16:creationId xmlns:a16="http://schemas.microsoft.com/office/drawing/2014/main" id="{8A6CA514-BA0C-434C-8130-98B955696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9202"/>
            <a:ext cx="507345" cy="575906"/>
          </a:xfrm>
          <a:prstGeom prst="rect">
            <a:avLst/>
          </a:prstGeom>
        </p:spPr>
      </p:pic>
      <p:sp>
        <p:nvSpPr>
          <p:cNvPr id="17" name="TextovéPole 23">
            <a:extLst>
              <a:ext uri="{FF2B5EF4-FFF2-40B4-BE49-F238E27FC236}">
                <a16:creationId xmlns:a16="http://schemas.microsoft.com/office/drawing/2014/main" id="{E4516D60-E14F-5E2C-2007-671E2C772170}"/>
              </a:ext>
            </a:extLst>
          </p:cNvPr>
          <p:cNvSpPr txBox="1"/>
          <p:nvPr/>
        </p:nvSpPr>
        <p:spPr>
          <a:xfrm>
            <a:off x="795530" y="1203598"/>
            <a:ext cx="425025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1</a:t>
            </a:r>
            <a:endParaRPr lang="en-US" b="1" dirty="0">
              <a:latin typeface="+mj-lt"/>
            </a:endParaRPr>
          </a:p>
        </p:txBody>
      </p:sp>
      <p:sp>
        <p:nvSpPr>
          <p:cNvPr id="22" name="TextovéPole 27">
            <a:extLst>
              <a:ext uri="{FF2B5EF4-FFF2-40B4-BE49-F238E27FC236}">
                <a16:creationId xmlns:a16="http://schemas.microsoft.com/office/drawing/2014/main" id="{DC73A61C-69B5-117E-115D-F1FE6FB7A033}"/>
              </a:ext>
            </a:extLst>
          </p:cNvPr>
          <p:cNvSpPr txBox="1"/>
          <p:nvPr/>
        </p:nvSpPr>
        <p:spPr>
          <a:xfrm>
            <a:off x="791586" y="1759979"/>
            <a:ext cx="432912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2</a:t>
            </a:r>
            <a:endParaRPr lang="en-US" b="1" dirty="0">
              <a:latin typeface="+mj-lt"/>
            </a:endParaRPr>
          </a:p>
        </p:txBody>
      </p:sp>
      <p:sp>
        <p:nvSpPr>
          <p:cNvPr id="24" name="TextovéPole 27">
            <a:extLst>
              <a:ext uri="{FF2B5EF4-FFF2-40B4-BE49-F238E27FC236}">
                <a16:creationId xmlns:a16="http://schemas.microsoft.com/office/drawing/2014/main" id="{9C250654-7099-FFF0-48A5-04E09F546726}"/>
              </a:ext>
            </a:extLst>
          </p:cNvPr>
          <p:cNvSpPr txBox="1"/>
          <p:nvPr/>
        </p:nvSpPr>
        <p:spPr>
          <a:xfrm>
            <a:off x="787643" y="2316360"/>
            <a:ext cx="432912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3</a:t>
            </a:r>
            <a:endParaRPr lang="en-US" b="1" dirty="0">
              <a:latin typeface="+mj-lt"/>
            </a:endParaRPr>
          </a:p>
        </p:txBody>
      </p:sp>
      <p:sp>
        <p:nvSpPr>
          <p:cNvPr id="26" name="TextovéPole 27">
            <a:extLst>
              <a:ext uri="{FF2B5EF4-FFF2-40B4-BE49-F238E27FC236}">
                <a16:creationId xmlns:a16="http://schemas.microsoft.com/office/drawing/2014/main" id="{BB9898E1-C840-DC88-4A85-AE866AC5C532}"/>
              </a:ext>
            </a:extLst>
          </p:cNvPr>
          <p:cNvSpPr txBox="1"/>
          <p:nvPr/>
        </p:nvSpPr>
        <p:spPr>
          <a:xfrm>
            <a:off x="795530" y="2877735"/>
            <a:ext cx="432912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4</a:t>
            </a:r>
            <a:endParaRPr lang="en-US" b="1" dirty="0">
              <a:latin typeface="+mj-lt"/>
            </a:endParaRPr>
          </a:p>
        </p:txBody>
      </p:sp>
      <p:sp>
        <p:nvSpPr>
          <p:cNvPr id="7" name="Zástupný symbol pro obsah 3">
            <a:extLst>
              <a:ext uri="{FF2B5EF4-FFF2-40B4-BE49-F238E27FC236}">
                <a16:creationId xmlns:a16="http://schemas.microsoft.com/office/drawing/2014/main" id="{615FD8FF-E6DD-EC4A-05FF-157B032B600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/>
          <a:p>
            <a:r>
              <a:rPr lang="cs-CZ" dirty="0"/>
              <a:t>Webinar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F738700-5AB1-17FE-6AA2-78538EF894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" r="4"/>
          <a:stretch/>
        </p:blipFill>
        <p:spPr>
          <a:xfrm>
            <a:off x="3491880" y="484644"/>
            <a:ext cx="5201481" cy="4278985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677B34B-0B34-93E0-CC1F-D32397BCBB9E}"/>
              </a:ext>
            </a:extLst>
          </p:cNvPr>
          <p:cNvGrpSpPr/>
          <p:nvPr/>
        </p:nvGrpSpPr>
        <p:grpSpPr>
          <a:xfrm>
            <a:off x="1324631" y="1209692"/>
            <a:ext cx="3787429" cy="1973599"/>
            <a:chOff x="1324631" y="1209692"/>
            <a:chExt cx="3787429" cy="1973599"/>
          </a:xfrm>
        </p:grpSpPr>
        <p:sp>
          <p:nvSpPr>
            <p:cNvPr id="16" name="TextovéPole 22">
              <a:extLst>
                <a:ext uri="{FF2B5EF4-FFF2-40B4-BE49-F238E27FC236}">
                  <a16:creationId xmlns:a16="http://schemas.microsoft.com/office/drawing/2014/main" id="{C2E6FC11-0572-BFB6-AE6B-994917D7C163}"/>
                </a:ext>
              </a:extLst>
            </p:cNvPr>
            <p:cNvSpPr txBox="1"/>
            <p:nvPr/>
          </p:nvSpPr>
          <p:spPr>
            <a:xfrm>
              <a:off x="1336708" y="1759979"/>
              <a:ext cx="3235292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600"/>
                </a:spcAft>
              </a:pPr>
              <a:r>
                <a:rPr lang="de-DE" sz="1300" b="1" dirty="0">
                  <a:latin typeface="+mj-lt"/>
                </a:rPr>
                <a:t>Modeling of design </a:t>
              </a:r>
              <a:r>
                <a:rPr lang="de-DE" sz="1300" b="1" dirty="0" err="1">
                  <a:latin typeface="+mj-lt"/>
                </a:rPr>
                <a:t>objects</a:t>
              </a:r>
              <a:endParaRPr lang="de-DE" sz="1300" b="1" dirty="0">
                <a:latin typeface="+mj-lt"/>
              </a:endParaRPr>
            </a:p>
          </p:txBody>
        </p:sp>
        <p:sp>
          <p:nvSpPr>
            <p:cNvPr id="19" name="TextovéPole 7">
              <a:extLst>
                <a:ext uri="{FF2B5EF4-FFF2-40B4-BE49-F238E27FC236}">
                  <a16:creationId xmlns:a16="http://schemas.microsoft.com/office/drawing/2014/main" id="{A441F10F-61E3-5E89-1472-432481AB9401}"/>
                </a:ext>
              </a:extLst>
            </p:cNvPr>
            <p:cNvSpPr txBox="1"/>
            <p:nvPr/>
          </p:nvSpPr>
          <p:spPr>
            <a:xfrm>
              <a:off x="1331640" y="1209692"/>
              <a:ext cx="3096343" cy="3105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600"/>
                </a:spcAft>
              </a:pPr>
              <a:r>
                <a:rPr lang="en-US" sz="1300" b="1" dirty="0">
                  <a:latin typeface="+mj-lt"/>
                </a:rPr>
                <a:t>Presentation of model and loading</a:t>
              </a:r>
              <a:endParaRPr lang="de-DE" sz="1300" b="1" dirty="0">
                <a:latin typeface="+mj-lt"/>
              </a:endParaRPr>
            </a:p>
          </p:txBody>
        </p:sp>
        <p:sp>
          <p:nvSpPr>
            <p:cNvPr id="23" name="TextovéPole 7">
              <a:extLst>
                <a:ext uri="{FF2B5EF4-FFF2-40B4-BE49-F238E27FC236}">
                  <a16:creationId xmlns:a16="http://schemas.microsoft.com/office/drawing/2014/main" id="{3AE8FA26-A395-A1D9-0D01-677BDA2F4AF4}"/>
                </a:ext>
              </a:extLst>
            </p:cNvPr>
            <p:cNvSpPr txBox="1"/>
            <p:nvPr/>
          </p:nvSpPr>
          <p:spPr>
            <a:xfrm>
              <a:off x="1327697" y="2316360"/>
              <a:ext cx="3784363" cy="3105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>
                <a:spcAft>
                  <a:spcPts val="1600"/>
                </a:spcAft>
              </a:pPr>
              <a:r>
                <a:rPr lang="en-US" sz="1300" b="1" dirty="0">
                  <a:solidFill>
                    <a:srgbClr val="2D3475"/>
                  </a:solidFill>
                  <a:latin typeface="Function Pro Book"/>
                </a:rPr>
                <a:t>Design of reinforced concrete structure according to EC 8</a:t>
              </a:r>
              <a:endParaRPr lang="de-DE" sz="1300" b="1" dirty="0">
                <a:solidFill>
                  <a:srgbClr val="2D3475"/>
                </a:solidFill>
                <a:latin typeface="Function Pro Book"/>
              </a:endParaRPr>
            </a:p>
          </p:txBody>
        </p:sp>
        <p:sp>
          <p:nvSpPr>
            <p:cNvPr id="4" name="TextovéPole 7">
              <a:extLst>
                <a:ext uri="{FF2B5EF4-FFF2-40B4-BE49-F238E27FC236}">
                  <a16:creationId xmlns:a16="http://schemas.microsoft.com/office/drawing/2014/main" id="{AA963D8D-86BC-278D-601E-DFB0A786F149}"/>
                </a:ext>
              </a:extLst>
            </p:cNvPr>
            <p:cNvSpPr txBox="1"/>
            <p:nvPr/>
          </p:nvSpPr>
          <p:spPr>
            <a:xfrm>
              <a:off x="1324631" y="2875515"/>
              <a:ext cx="1012057" cy="3077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600"/>
                </a:spcAft>
              </a:pPr>
              <a:r>
                <a:rPr lang="de-DE" sz="1300" b="1" dirty="0" err="1">
                  <a:latin typeface="+mj-lt"/>
                </a:rPr>
                <a:t>Prospects</a:t>
              </a:r>
              <a:endParaRPr lang="de-DE" sz="13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3431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F71A11-AC8C-4F07-B583-7FB807209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4</a:t>
            </a:r>
            <a:endParaRPr lang="cs-CZ" dirty="0"/>
          </a:p>
        </p:txBody>
      </p:sp>
      <p:sp>
        <p:nvSpPr>
          <p:cNvPr id="32" name="Nadpis 27">
            <a:extLst>
              <a:ext uri="{FF2B5EF4-FFF2-40B4-BE49-F238E27FC236}">
                <a16:creationId xmlns:a16="http://schemas.microsoft.com/office/drawing/2014/main" id="{5F945A80-F521-436F-8927-2A4B9079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07" y="837926"/>
            <a:ext cx="8140824" cy="486583"/>
          </a:xfrm>
        </p:spPr>
        <p:txBody>
          <a:bodyPr>
            <a:normAutofit/>
          </a:bodyPr>
          <a:lstStyle/>
          <a:p>
            <a:r>
              <a:rPr lang="de-DE" sz="2400" dirty="0"/>
              <a:t>Design </a:t>
            </a:r>
            <a:r>
              <a:rPr lang="de-DE" sz="2400" dirty="0" err="1"/>
              <a:t>process</a:t>
            </a:r>
            <a:endParaRPr lang="de-DE" sz="2400" dirty="0">
              <a:latin typeface="+mj-lt"/>
            </a:endParaRPr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36BDAB6A-2F8C-18CF-E37A-BB8FFC99D1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781" y="195486"/>
            <a:ext cx="324558" cy="276999"/>
          </a:xfrm>
        </p:spPr>
        <p:txBody>
          <a:bodyPr/>
          <a:lstStyle/>
          <a:p>
            <a:r>
              <a:rPr lang="de-DE" dirty="0"/>
              <a:t>01</a:t>
            </a:r>
            <a:endParaRPr lang="cs-CZ" dirty="0"/>
          </a:p>
        </p:txBody>
      </p:sp>
      <p:sp>
        <p:nvSpPr>
          <p:cNvPr id="22" name="Zástupný text 6">
            <a:extLst>
              <a:ext uri="{FF2B5EF4-FFF2-40B4-BE49-F238E27FC236}">
                <a16:creationId xmlns:a16="http://schemas.microsoft.com/office/drawing/2014/main" id="{E2B4255C-A9B5-3F79-6751-0A814E838B83}"/>
              </a:ext>
            </a:extLst>
          </p:cNvPr>
          <p:cNvSpPr txBox="1">
            <a:spLocks/>
          </p:cNvSpPr>
          <p:nvPr/>
        </p:nvSpPr>
        <p:spPr>
          <a:xfrm>
            <a:off x="977945" y="218658"/>
            <a:ext cx="7482486" cy="270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000" b="1" kern="1200" baseline="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74295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Introduction</a:t>
            </a:r>
            <a:endParaRPr lang="de-DE" dirty="0"/>
          </a:p>
        </p:txBody>
      </p:sp>
      <p:sp>
        <p:nvSpPr>
          <p:cNvPr id="16" name="TextovéPole 7">
            <a:extLst>
              <a:ext uri="{FF2B5EF4-FFF2-40B4-BE49-F238E27FC236}">
                <a16:creationId xmlns:a16="http://schemas.microsoft.com/office/drawing/2014/main" id="{DE89E829-792D-C168-F5D8-18B9C4F5C408}"/>
              </a:ext>
            </a:extLst>
          </p:cNvPr>
          <p:cNvSpPr txBox="1"/>
          <p:nvPr/>
        </p:nvSpPr>
        <p:spPr>
          <a:xfrm>
            <a:off x="4584831" y="3782242"/>
            <a:ext cx="3110618" cy="3079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de-DE" sz="1300" b="1" dirty="0">
                <a:latin typeface="+mj-lt"/>
              </a:rPr>
              <a:t>Content </a:t>
            </a:r>
            <a:r>
              <a:rPr lang="de-DE" sz="1300" b="1" dirty="0" err="1">
                <a:latin typeface="+mj-lt"/>
              </a:rPr>
              <a:t>of</a:t>
            </a:r>
            <a:r>
              <a:rPr lang="de-DE" sz="1300" b="1" dirty="0">
                <a:latin typeface="+mj-lt"/>
              </a:rPr>
              <a:t> </a:t>
            </a:r>
            <a:r>
              <a:rPr lang="de-DE" sz="1300" b="1" dirty="0" err="1">
                <a:latin typeface="+mj-lt"/>
              </a:rPr>
              <a:t>current</a:t>
            </a:r>
            <a:r>
              <a:rPr lang="de-DE" sz="1300" b="1" dirty="0">
                <a:latin typeface="+mj-lt"/>
              </a:rPr>
              <a:t> </a:t>
            </a:r>
            <a:r>
              <a:rPr lang="de-DE" sz="1300" b="1" dirty="0" err="1">
                <a:latin typeface="+mj-lt"/>
              </a:rPr>
              <a:t>webinar</a:t>
            </a:r>
            <a:endParaRPr lang="de-DE" sz="1300" b="1" dirty="0">
              <a:latin typeface="+mj-lt"/>
            </a:endParaRPr>
          </a:p>
        </p:txBody>
      </p:sp>
      <p:sp>
        <p:nvSpPr>
          <p:cNvPr id="2" name="TextovéPole 7">
            <a:extLst>
              <a:ext uri="{FF2B5EF4-FFF2-40B4-BE49-F238E27FC236}">
                <a16:creationId xmlns:a16="http://schemas.microsoft.com/office/drawing/2014/main" id="{C6600026-C44B-21B7-07EA-3815C1DFFC3D}"/>
              </a:ext>
            </a:extLst>
          </p:cNvPr>
          <p:cNvSpPr txBox="1"/>
          <p:nvPr/>
        </p:nvSpPr>
        <p:spPr>
          <a:xfrm>
            <a:off x="602805" y="1671650"/>
            <a:ext cx="4869295" cy="24842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600"/>
              </a:spcAft>
              <a:buAutoNum type="arabicPeriod"/>
            </a:pPr>
            <a:r>
              <a:rPr lang="en-US" sz="1300" b="1" dirty="0">
                <a:latin typeface="+mj-lt"/>
              </a:rPr>
              <a:t>Determination of the design parameters</a:t>
            </a:r>
          </a:p>
          <a:p>
            <a:pPr marL="342900" indent="-342900">
              <a:spcAft>
                <a:spcPts val="1600"/>
              </a:spcAft>
              <a:buAutoNum type="arabicPeriod"/>
            </a:pPr>
            <a:r>
              <a:rPr lang="de-DE" sz="1300" b="1" dirty="0" err="1">
                <a:latin typeface="+mj-lt"/>
              </a:rPr>
              <a:t>Conceptual</a:t>
            </a:r>
            <a:r>
              <a:rPr lang="de-DE" sz="1300" b="1" dirty="0">
                <a:latin typeface="+mj-lt"/>
              </a:rPr>
              <a:t> design and </a:t>
            </a:r>
            <a:r>
              <a:rPr lang="de-DE" sz="1300" b="1" dirty="0" err="1">
                <a:latin typeface="+mj-lt"/>
              </a:rPr>
              <a:t>preliminary</a:t>
            </a:r>
            <a:r>
              <a:rPr lang="de-DE" sz="1300" b="1" dirty="0">
                <a:latin typeface="+mj-lt"/>
              </a:rPr>
              <a:t> </a:t>
            </a:r>
            <a:r>
              <a:rPr lang="de-DE" sz="1300" b="1" dirty="0" err="1">
                <a:latin typeface="+mj-lt"/>
              </a:rPr>
              <a:t>member</a:t>
            </a:r>
            <a:r>
              <a:rPr lang="de-DE" sz="1300" b="1" dirty="0">
                <a:latin typeface="+mj-lt"/>
              </a:rPr>
              <a:t> </a:t>
            </a:r>
            <a:r>
              <a:rPr lang="de-DE" sz="1300" b="1" dirty="0" err="1">
                <a:latin typeface="+mj-lt"/>
              </a:rPr>
              <a:t>sizing</a:t>
            </a:r>
            <a:endParaRPr lang="de-DE" sz="1300" b="1" dirty="0">
              <a:latin typeface="+mj-lt"/>
            </a:endParaRPr>
          </a:p>
          <a:p>
            <a:pPr marL="342900" indent="-342900">
              <a:spcAft>
                <a:spcPts val="1600"/>
              </a:spcAft>
              <a:buAutoNum type="arabicPeriod"/>
            </a:pPr>
            <a:r>
              <a:rPr lang="de-DE" sz="1300" b="1" dirty="0">
                <a:latin typeface="+mj-lt"/>
              </a:rPr>
              <a:t>Analysis and design acc. </a:t>
            </a:r>
            <a:r>
              <a:rPr lang="de-DE" sz="1300" b="1" dirty="0" err="1">
                <a:latin typeface="+mj-lt"/>
              </a:rPr>
              <a:t>to</a:t>
            </a:r>
            <a:r>
              <a:rPr lang="de-DE" sz="1300" b="1" dirty="0">
                <a:latin typeface="+mj-lt"/>
              </a:rPr>
              <a:t> EC 2</a:t>
            </a:r>
          </a:p>
          <a:p>
            <a:pPr marL="342900" indent="-342900">
              <a:spcAft>
                <a:spcPts val="1600"/>
              </a:spcAft>
              <a:buAutoNum type="arabicPeriod"/>
            </a:pPr>
            <a:r>
              <a:rPr lang="de-DE" sz="1300" b="1" dirty="0" err="1">
                <a:latin typeface="+mj-lt"/>
              </a:rPr>
              <a:t>Seismic</a:t>
            </a:r>
            <a:r>
              <a:rPr lang="de-DE" sz="1300" b="1" dirty="0">
                <a:latin typeface="+mj-lt"/>
              </a:rPr>
              <a:t> </a:t>
            </a:r>
            <a:r>
              <a:rPr lang="de-DE" sz="1300" b="1" dirty="0" err="1">
                <a:latin typeface="+mj-lt"/>
              </a:rPr>
              <a:t>analysis</a:t>
            </a:r>
            <a:r>
              <a:rPr lang="de-DE" sz="1300" b="1" dirty="0">
                <a:latin typeface="+mj-lt"/>
              </a:rPr>
              <a:t> acc. </a:t>
            </a:r>
            <a:r>
              <a:rPr lang="de-DE" sz="1300" b="1" dirty="0" err="1">
                <a:latin typeface="+mj-lt"/>
              </a:rPr>
              <a:t>to</a:t>
            </a:r>
            <a:r>
              <a:rPr lang="de-DE" sz="1300" b="1" dirty="0">
                <a:latin typeface="+mj-lt"/>
              </a:rPr>
              <a:t> EC 8, </a:t>
            </a:r>
            <a:r>
              <a:rPr lang="de-DE" sz="1300" b="1" dirty="0" err="1">
                <a:latin typeface="+mj-lt"/>
              </a:rPr>
              <a:t>clause</a:t>
            </a:r>
            <a:r>
              <a:rPr lang="de-DE" sz="1300" b="1" dirty="0">
                <a:latin typeface="+mj-lt"/>
              </a:rPr>
              <a:t> 4</a:t>
            </a:r>
          </a:p>
          <a:p>
            <a:pPr marL="342900" indent="-342900">
              <a:spcAft>
                <a:spcPts val="1600"/>
              </a:spcAft>
              <a:buAutoNum type="arabicPeriod"/>
            </a:pPr>
            <a:r>
              <a:rPr lang="de-DE" sz="1300" b="1" dirty="0">
                <a:latin typeface="+mj-lt"/>
              </a:rPr>
              <a:t>Ultimate </a:t>
            </a:r>
            <a:r>
              <a:rPr lang="de-DE" sz="1300" b="1" dirty="0" err="1">
                <a:latin typeface="+mj-lt"/>
              </a:rPr>
              <a:t>limit</a:t>
            </a:r>
            <a:r>
              <a:rPr lang="de-DE" sz="1300" b="1" dirty="0">
                <a:latin typeface="+mj-lt"/>
              </a:rPr>
              <a:t> </a:t>
            </a:r>
            <a:r>
              <a:rPr lang="de-DE" sz="1300" b="1" dirty="0" err="1">
                <a:latin typeface="+mj-lt"/>
              </a:rPr>
              <a:t>state</a:t>
            </a:r>
            <a:r>
              <a:rPr lang="de-DE" sz="1300" b="1" dirty="0">
                <a:latin typeface="+mj-lt"/>
              </a:rPr>
              <a:t> design</a:t>
            </a:r>
          </a:p>
          <a:p>
            <a:pPr marL="342900" indent="-342900">
              <a:spcAft>
                <a:spcPts val="1600"/>
              </a:spcAft>
              <a:buAutoNum type="arabicPeriod"/>
            </a:pPr>
            <a:r>
              <a:rPr lang="de-DE" sz="1300" b="1" dirty="0" err="1">
                <a:latin typeface="+mj-lt"/>
              </a:rPr>
              <a:t>Capacity</a:t>
            </a:r>
            <a:r>
              <a:rPr lang="de-DE" sz="1300" b="1" dirty="0">
                <a:latin typeface="+mj-lt"/>
              </a:rPr>
              <a:t> design acc. </a:t>
            </a:r>
            <a:r>
              <a:rPr lang="de-DE" sz="1300" b="1" dirty="0" err="1">
                <a:latin typeface="+mj-lt"/>
              </a:rPr>
              <a:t>to</a:t>
            </a:r>
            <a:r>
              <a:rPr lang="de-DE" sz="1300" b="1" dirty="0">
                <a:latin typeface="+mj-lt"/>
              </a:rPr>
              <a:t> EC 8, </a:t>
            </a:r>
            <a:r>
              <a:rPr lang="de-DE" sz="1300" b="1" dirty="0" err="1">
                <a:latin typeface="+mj-lt"/>
              </a:rPr>
              <a:t>clause</a:t>
            </a:r>
            <a:r>
              <a:rPr lang="de-DE" sz="1300" b="1" dirty="0">
                <a:latin typeface="+mj-lt"/>
              </a:rPr>
              <a:t> 5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B5A5509-ABD1-64F8-7CEC-7B544C3F7F61}"/>
              </a:ext>
            </a:extLst>
          </p:cNvPr>
          <p:cNvSpPr/>
          <p:nvPr/>
        </p:nvSpPr>
        <p:spPr>
          <a:xfrm>
            <a:off x="590295" y="3252226"/>
            <a:ext cx="3947747" cy="827380"/>
          </a:xfrm>
          <a:prstGeom prst="rect">
            <a:avLst/>
          </a:prstGeom>
          <a:noFill/>
          <a:ln>
            <a:solidFill>
              <a:srgbClr val="00A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135BEA8-6CA8-7484-8524-9D8239170FA0}"/>
              </a:ext>
            </a:extLst>
          </p:cNvPr>
          <p:cNvSpPr/>
          <p:nvPr/>
        </p:nvSpPr>
        <p:spPr>
          <a:xfrm>
            <a:off x="581075" y="2856182"/>
            <a:ext cx="3627032" cy="319724"/>
          </a:xfrm>
          <a:prstGeom prst="rect">
            <a:avLst/>
          </a:prstGeom>
          <a:noFill/>
          <a:ln>
            <a:solidFill>
              <a:srgbClr val="00A5E5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093AAB6-0047-CC84-1BCB-89064E0B4E25}"/>
              </a:ext>
            </a:extLst>
          </p:cNvPr>
          <p:cNvSpPr/>
          <p:nvPr/>
        </p:nvSpPr>
        <p:spPr>
          <a:xfrm>
            <a:off x="581074" y="2460138"/>
            <a:ext cx="3627033" cy="319724"/>
          </a:xfrm>
          <a:prstGeom prst="rect">
            <a:avLst/>
          </a:prstGeom>
          <a:noFill/>
          <a:ln>
            <a:solidFill>
              <a:srgbClr val="00A5E5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899A95D-4658-8CB6-ADE6-F1F250361D86}"/>
              </a:ext>
            </a:extLst>
          </p:cNvPr>
          <p:cNvSpPr txBox="1"/>
          <p:nvPr/>
        </p:nvSpPr>
        <p:spPr>
          <a:xfrm>
            <a:off x="4538043" y="2432530"/>
            <a:ext cx="3660990" cy="3079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endParaRPr lang="de-DE" sz="1300" b="1" dirty="0">
              <a:latin typeface="+mj-lt"/>
            </a:endParaRP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E88BCAD0-CF99-3C20-D3C7-3C5359ABA423}"/>
              </a:ext>
            </a:extLst>
          </p:cNvPr>
          <p:cNvSpPr txBox="1"/>
          <p:nvPr/>
        </p:nvSpPr>
        <p:spPr>
          <a:xfrm>
            <a:off x="4208107" y="2471930"/>
            <a:ext cx="4176713" cy="3079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de-DE" sz="1300" b="1" dirty="0">
                <a:solidFill>
                  <a:schemeClr val="tx1">
                    <a:alpha val="50000"/>
                  </a:schemeClr>
                </a:solidFill>
                <a:latin typeface="+mj-lt"/>
              </a:rPr>
              <a:t>Webinars </a:t>
            </a:r>
            <a:r>
              <a:rPr lang="de-DE" sz="1300" b="1" dirty="0" err="1">
                <a:solidFill>
                  <a:schemeClr val="tx1">
                    <a:alpha val="50000"/>
                  </a:schemeClr>
                </a:solidFill>
                <a:latin typeface="+mj-lt"/>
              </a:rPr>
              <a:t>provided</a:t>
            </a:r>
            <a:r>
              <a:rPr lang="de-DE" sz="1300" b="1" dirty="0">
                <a:solidFill>
                  <a:schemeClr val="tx1">
                    <a:alpha val="50000"/>
                  </a:schemeClr>
                </a:solidFill>
                <a:latin typeface="+mj-lt"/>
              </a:rPr>
              <a:t> on Dlubal </a:t>
            </a:r>
            <a:r>
              <a:rPr lang="de-DE" sz="1300" b="1" dirty="0" err="1">
                <a:solidFill>
                  <a:schemeClr val="tx1">
                    <a:alpha val="50000"/>
                  </a:schemeClr>
                </a:solidFill>
                <a:latin typeface="+mj-lt"/>
              </a:rPr>
              <a:t>website</a:t>
            </a:r>
            <a:endParaRPr lang="de-DE" sz="1300" b="1" dirty="0">
              <a:solidFill>
                <a:schemeClr val="tx1">
                  <a:alpha val="50000"/>
                </a:schemeClr>
              </a:solidFill>
              <a:latin typeface="+mj-lt"/>
            </a:endParaRPr>
          </a:p>
        </p:txBody>
      </p:sp>
      <p:sp>
        <p:nvSpPr>
          <p:cNvPr id="10" name="TextovéPole 7">
            <a:extLst>
              <a:ext uri="{FF2B5EF4-FFF2-40B4-BE49-F238E27FC236}">
                <a16:creationId xmlns:a16="http://schemas.microsoft.com/office/drawing/2014/main" id="{C31B2B31-612B-E3B8-FF48-C4B896172A32}"/>
              </a:ext>
            </a:extLst>
          </p:cNvPr>
          <p:cNvSpPr txBox="1"/>
          <p:nvPr/>
        </p:nvSpPr>
        <p:spPr>
          <a:xfrm>
            <a:off x="4211712" y="2862078"/>
            <a:ext cx="4356732" cy="3079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de-DE" sz="1300" b="1" dirty="0">
                <a:solidFill>
                  <a:schemeClr val="tx1">
                    <a:alpha val="50000"/>
                  </a:schemeClr>
                </a:solidFill>
                <a:latin typeface="+mj-lt"/>
              </a:rPr>
              <a:t>Webinars </a:t>
            </a:r>
            <a:r>
              <a:rPr lang="de-DE" sz="1300" b="1" dirty="0" err="1">
                <a:solidFill>
                  <a:schemeClr val="tx1">
                    <a:alpha val="50000"/>
                  </a:schemeClr>
                </a:solidFill>
                <a:latin typeface="+mj-lt"/>
              </a:rPr>
              <a:t>provided</a:t>
            </a:r>
            <a:r>
              <a:rPr lang="de-DE" sz="1300" b="1" dirty="0">
                <a:solidFill>
                  <a:schemeClr val="tx1">
                    <a:alpha val="50000"/>
                  </a:schemeClr>
                </a:solidFill>
                <a:latin typeface="+mj-lt"/>
              </a:rPr>
              <a:t> on Dlubal </a:t>
            </a:r>
            <a:r>
              <a:rPr lang="de-DE" sz="1300" b="1" dirty="0" err="1">
                <a:solidFill>
                  <a:schemeClr val="tx1">
                    <a:alpha val="50000"/>
                  </a:schemeClr>
                </a:solidFill>
                <a:latin typeface="+mj-lt"/>
              </a:rPr>
              <a:t>website</a:t>
            </a:r>
            <a:endParaRPr lang="de-DE" sz="1300" b="1" dirty="0">
              <a:solidFill>
                <a:schemeClr val="tx1">
                  <a:alpha val="50000"/>
                </a:schemeClr>
              </a:solidFill>
              <a:latin typeface="+mj-lt"/>
            </a:endParaRPr>
          </a:p>
        </p:txBody>
      </p:sp>
      <p:sp>
        <p:nvSpPr>
          <p:cNvPr id="13" name="Zástupný symbol pro obsah 3">
            <a:extLst>
              <a:ext uri="{FF2B5EF4-FFF2-40B4-BE49-F238E27FC236}">
                <a16:creationId xmlns:a16="http://schemas.microsoft.com/office/drawing/2014/main" id="{3B619F55-1ADA-3F8D-5A83-000E9A69D4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055063" y="2409849"/>
            <a:ext cx="3816424" cy="251793"/>
          </a:xfrm>
        </p:spPr>
        <p:txBody>
          <a:bodyPr>
            <a:noAutofit/>
          </a:bodyPr>
          <a:lstStyle/>
          <a:p>
            <a:r>
              <a:rPr lang="cs-CZ" sz="700" dirty="0"/>
              <a:t>Webinar</a:t>
            </a:r>
          </a:p>
        </p:txBody>
      </p:sp>
    </p:spTree>
    <p:extLst>
      <p:ext uri="{BB962C8B-B14F-4D97-AF65-F5344CB8AC3E}">
        <p14:creationId xmlns:p14="http://schemas.microsoft.com/office/powerpoint/2010/main" val="1308637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F71A11-AC8C-4F07-B583-7FB807209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5</a:t>
            </a:r>
            <a:endParaRPr lang="cs-CZ" dirty="0"/>
          </a:p>
        </p:txBody>
      </p:sp>
      <p:sp>
        <p:nvSpPr>
          <p:cNvPr id="32" name="Nadpis 27">
            <a:extLst>
              <a:ext uri="{FF2B5EF4-FFF2-40B4-BE49-F238E27FC236}">
                <a16:creationId xmlns:a16="http://schemas.microsoft.com/office/drawing/2014/main" id="{5F945A80-F521-436F-8927-2A4B9079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07" y="837926"/>
            <a:ext cx="8140824" cy="486583"/>
          </a:xfrm>
        </p:spPr>
        <p:txBody>
          <a:bodyPr>
            <a:normAutofit/>
          </a:bodyPr>
          <a:lstStyle/>
          <a:p>
            <a:r>
              <a:rPr lang="de-DE" sz="2400" b="1" dirty="0" err="1">
                <a:latin typeface="+mj-lt"/>
              </a:rPr>
              <a:t>Capacity</a:t>
            </a:r>
            <a:r>
              <a:rPr lang="de-DE" sz="2400" b="1" dirty="0">
                <a:latin typeface="+mj-lt"/>
              </a:rPr>
              <a:t> design</a:t>
            </a:r>
            <a:endParaRPr lang="de-DE" sz="2400" dirty="0">
              <a:latin typeface="+mj-lt"/>
            </a:endParaRPr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36BDAB6A-2F8C-18CF-E37A-BB8FFC99D1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2383" y="195486"/>
            <a:ext cx="331355" cy="276999"/>
          </a:xfrm>
        </p:spPr>
        <p:txBody>
          <a:bodyPr/>
          <a:lstStyle/>
          <a:p>
            <a:r>
              <a:rPr lang="de-DE" dirty="0"/>
              <a:t>03</a:t>
            </a:r>
            <a:endParaRPr lang="cs-CZ" dirty="0"/>
          </a:p>
        </p:txBody>
      </p:sp>
      <p:sp>
        <p:nvSpPr>
          <p:cNvPr id="22" name="Zástupný text 6">
            <a:extLst>
              <a:ext uri="{FF2B5EF4-FFF2-40B4-BE49-F238E27FC236}">
                <a16:creationId xmlns:a16="http://schemas.microsoft.com/office/drawing/2014/main" id="{E2B4255C-A9B5-3F79-6751-0A814E838B83}"/>
              </a:ext>
            </a:extLst>
          </p:cNvPr>
          <p:cNvSpPr txBox="1">
            <a:spLocks/>
          </p:cNvSpPr>
          <p:nvPr/>
        </p:nvSpPr>
        <p:spPr>
          <a:xfrm>
            <a:off x="977945" y="218658"/>
            <a:ext cx="7482486" cy="270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000" b="1" kern="1200" baseline="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74295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600"/>
              </a:spcAft>
            </a:pPr>
            <a:r>
              <a:rPr lang="en-US" dirty="0"/>
              <a:t>Design of reinforced concrete structure according to EC 8</a:t>
            </a:r>
            <a:endParaRPr lang="de-DE" dirty="0"/>
          </a:p>
        </p:txBody>
      </p:sp>
      <p:sp>
        <p:nvSpPr>
          <p:cNvPr id="7" name="Zástupný symbol pro obsah 3">
            <a:extLst>
              <a:ext uri="{FF2B5EF4-FFF2-40B4-BE49-F238E27FC236}">
                <a16:creationId xmlns:a16="http://schemas.microsoft.com/office/drawing/2014/main" id="{24AE7A5C-B8FD-495B-D0F9-D43DDF7936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/>
          <a:p>
            <a:r>
              <a:rPr lang="cs-CZ" dirty="0"/>
              <a:t>Webina</a:t>
            </a:r>
            <a:r>
              <a:rPr lang="de-DE" dirty="0"/>
              <a:t>r</a:t>
            </a:r>
            <a:endParaRPr lang="cs-CZ" dirty="0"/>
          </a:p>
        </p:txBody>
      </p:sp>
      <p:sp>
        <p:nvSpPr>
          <p:cNvPr id="2" name="TextovéPole 7">
            <a:extLst>
              <a:ext uri="{FF2B5EF4-FFF2-40B4-BE49-F238E27FC236}">
                <a16:creationId xmlns:a16="http://schemas.microsoft.com/office/drawing/2014/main" id="{97FA6304-C378-A080-360F-FB4DB58C345C}"/>
              </a:ext>
            </a:extLst>
          </p:cNvPr>
          <p:cNvSpPr txBox="1"/>
          <p:nvPr/>
        </p:nvSpPr>
        <p:spPr>
          <a:xfrm>
            <a:off x="319607" y="1673165"/>
            <a:ext cx="4032451" cy="24842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600"/>
              </a:spcAft>
              <a:buAutoNum type="arabicPeriod"/>
            </a:pPr>
            <a:endParaRPr lang="de-DE" sz="1300" b="1" dirty="0">
              <a:latin typeface="+mj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D720D66-E430-7B4A-392F-7DBC62BAF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83" y="1993051"/>
            <a:ext cx="5767533" cy="2931791"/>
          </a:xfrm>
          <a:prstGeom prst="rect">
            <a:avLst/>
          </a:prstGeom>
        </p:spPr>
      </p:pic>
      <p:sp>
        <p:nvSpPr>
          <p:cNvPr id="9" name="TextovéPole 7">
            <a:extLst>
              <a:ext uri="{FF2B5EF4-FFF2-40B4-BE49-F238E27FC236}">
                <a16:creationId xmlns:a16="http://schemas.microsoft.com/office/drawing/2014/main" id="{8E1C04D5-C632-DDE0-299F-76247B916342}"/>
              </a:ext>
            </a:extLst>
          </p:cNvPr>
          <p:cNvSpPr txBox="1"/>
          <p:nvPr/>
        </p:nvSpPr>
        <p:spPr>
          <a:xfrm>
            <a:off x="319606" y="1335198"/>
            <a:ext cx="8320846" cy="3379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de-DE" sz="1300" b="1" dirty="0">
                <a:latin typeface="+mj-lt"/>
              </a:rPr>
              <a:t>Ratio </a:t>
            </a:r>
            <a:r>
              <a:rPr lang="de-DE" sz="1300" b="1" dirty="0" err="1">
                <a:latin typeface="+mj-lt"/>
              </a:rPr>
              <a:t>between</a:t>
            </a:r>
            <a:r>
              <a:rPr lang="de-DE" sz="1300" b="1" dirty="0">
                <a:latin typeface="+mj-lt"/>
              </a:rPr>
              <a:t> Moment </a:t>
            </a:r>
            <a:r>
              <a:rPr lang="de-DE" sz="1300" b="1" dirty="0" err="1">
                <a:latin typeface="+mj-lt"/>
              </a:rPr>
              <a:t>resistances</a:t>
            </a:r>
            <a:r>
              <a:rPr lang="de-DE" sz="1300" b="1" dirty="0">
                <a:latin typeface="+mj-lt"/>
              </a:rPr>
              <a:t> acc. </a:t>
            </a:r>
            <a:r>
              <a:rPr lang="de-DE" sz="1300" b="1" dirty="0" err="1">
                <a:latin typeface="+mj-lt"/>
              </a:rPr>
              <a:t>to</a:t>
            </a:r>
            <a:r>
              <a:rPr lang="de-DE" sz="1300" b="1" dirty="0">
                <a:latin typeface="+mj-lt"/>
              </a:rPr>
              <a:t> </a:t>
            </a:r>
            <a:r>
              <a:rPr lang="de-DE" sz="1300" b="1" dirty="0" err="1">
                <a:latin typeface="+mj-lt"/>
              </a:rPr>
              <a:t>eq</a:t>
            </a:r>
            <a:r>
              <a:rPr lang="de-DE" sz="1300" b="1" dirty="0">
                <a:latin typeface="+mj-lt"/>
              </a:rPr>
              <a:t>. (4.29) - “Strong </a:t>
            </a:r>
            <a:r>
              <a:rPr lang="de-DE" sz="1300" b="1" dirty="0" err="1">
                <a:latin typeface="+mj-lt"/>
              </a:rPr>
              <a:t>column</a:t>
            </a:r>
            <a:r>
              <a:rPr lang="de-DE" sz="1300" b="1" dirty="0">
                <a:latin typeface="+mj-lt"/>
              </a:rPr>
              <a:t> – </a:t>
            </a:r>
            <a:r>
              <a:rPr lang="de-DE" sz="1300" b="1" dirty="0" err="1">
                <a:latin typeface="+mj-lt"/>
              </a:rPr>
              <a:t>weak</a:t>
            </a:r>
            <a:r>
              <a:rPr lang="de-DE" sz="1300" b="1" dirty="0">
                <a:latin typeface="+mj-lt"/>
              </a:rPr>
              <a:t> beam“</a:t>
            </a:r>
          </a:p>
        </p:txBody>
      </p:sp>
    </p:spTree>
    <p:extLst>
      <p:ext uri="{BB962C8B-B14F-4D97-AF65-F5344CB8AC3E}">
        <p14:creationId xmlns:p14="http://schemas.microsoft.com/office/powerpoint/2010/main" val="2811792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A612C37D-04E9-3090-3167-A3EED0AE10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374"/>
          <a:stretch/>
        </p:blipFill>
        <p:spPr>
          <a:xfrm>
            <a:off x="1690357" y="1895430"/>
            <a:ext cx="4904360" cy="324807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F71A11-AC8C-4F07-B583-7FB807209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6</a:t>
            </a:r>
            <a:endParaRPr lang="cs-CZ" dirty="0"/>
          </a:p>
        </p:txBody>
      </p:sp>
      <p:sp>
        <p:nvSpPr>
          <p:cNvPr id="32" name="Nadpis 27">
            <a:extLst>
              <a:ext uri="{FF2B5EF4-FFF2-40B4-BE49-F238E27FC236}">
                <a16:creationId xmlns:a16="http://schemas.microsoft.com/office/drawing/2014/main" id="{5F945A80-F521-436F-8927-2A4B9079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07" y="837926"/>
            <a:ext cx="8140824" cy="486583"/>
          </a:xfrm>
        </p:spPr>
        <p:txBody>
          <a:bodyPr>
            <a:normAutofit/>
          </a:bodyPr>
          <a:lstStyle/>
          <a:p>
            <a:r>
              <a:rPr lang="de-DE" sz="2400" b="1" dirty="0" err="1">
                <a:latin typeface="+mj-lt"/>
              </a:rPr>
              <a:t>Capacity</a:t>
            </a:r>
            <a:r>
              <a:rPr lang="de-DE" sz="2400" b="1" dirty="0">
                <a:latin typeface="+mj-lt"/>
              </a:rPr>
              <a:t> design</a:t>
            </a:r>
            <a:endParaRPr lang="de-DE" sz="2400" dirty="0">
              <a:latin typeface="+mj-lt"/>
            </a:endParaRPr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36BDAB6A-2F8C-18CF-E37A-BB8FFC99D1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2383" y="195486"/>
            <a:ext cx="331355" cy="276999"/>
          </a:xfrm>
        </p:spPr>
        <p:txBody>
          <a:bodyPr/>
          <a:lstStyle/>
          <a:p>
            <a:r>
              <a:rPr lang="de-DE" dirty="0"/>
              <a:t>03</a:t>
            </a:r>
            <a:endParaRPr lang="cs-CZ" dirty="0"/>
          </a:p>
        </p:txBody>
      </p:sp>
      <p:sp>
        <p:nvSpPr>
          <p:cNvPr id="22" name="Zástupný text 6">
            <a:extLst>
              <a:ext uri="{FF2B5EF4-FFF2-40B4-BE49-F238E27FC236}">
                <a16:creationId xmlns:a16="http://schemas.microsoft.com/office/drawing/2014/main" id="{E2B4255C-A9B5-3F79-6751-0A814E838B83}"/>
              </a:ext>
            </a:extLst>
          </p:cNvPr>
          <p:cNvSpPr txBox="1">
            <a:spLocks/>
          </p:cNvSpPr>
          <p:nvPr/>
        </p:nvSpPr>
        <p:spPr>
          <a:xfrm>
            <a:off x="977945" y="218658"/>
            <a:ext cx="7482486" cy="270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000" b="1" kern="1200" baseline="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74295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600"/>
              </a:spcAft>
            </a:pPr>
            <a:r>
              <a:rPr lang="en-US" dirty="0"/>
              <a:t>Design of reinforced concrete structure according to EC 8</a:t>
            </a:r>
            <a:endParaRPr lang="de-DE" dirty="0"/>
          </a:p>
        </p:txBody>
      </p:sp>
      <p:sp>
        <p:nvSpPr>
          <p:cNvPr id="7" name="Zástupný symbol pro obsah 3">
            <a:extLst>
              <a:ext uri="{FF2B5EF4-FFF2-40B4-BE49-F238E27FC236}">
                <a16:creationId xmlns:a16="http://schemas.microsoft.com/office/drawing/2014/main" id="{24AE7A5C-B8FD-495B-D0F9-D43DDF7936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/>
          <a:p>
            <a:r>
              <a:rPr lang="cs-CZ" dirty="0"/>
              <a:t>Webinar</a:t>
            </a:r>
          </a:p>
        </p:txBody>
      </p:sp>
      <p:sp>
        <p:nvSpPr>
          <p:cNvPr id="2" name="TextovéPole 7">
            <a:extLst>
              <a:ext uri="{FF2B5EF4-FFF2-40B4-BE49-F238E27FC236}">
                <a16:creationId xmlns:a16="http://schemas.microsoft.com/office/drawing/2014/main" id="{97FA6304-C378-A080-360F-FB4DB58C345C}"/>
              </a:ext>
            </a:extLst>
          </p:cNvPr>
          <p:cNvSpPr txBox="1"/>
          <p:nvPr/>
        </p:nvSpPr>
        <p:spPr>
          <a:xfrm>
            <a:off x="319607" y="1673165"/>
            <a:ext cx="4032451" cy="24842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600"/>
              </a:spcAft>
              <a:buAutoNum type="arabicPeriod"/>
            </a:pPr>
            <a:endParaRPr lang="de-DE" sz="1300" b="1" dirty="0"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5A77F7C-7429-34CF-4113-318A23948E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78" r="14398"/>
          <a:stretch/>
        </p:blipFill>
        <p:spPr>
          <a:xfrm>
            <a:off x="319605" y="1588016"/>
            <a:ext cx="1953449" cy="149735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9527F16-7B03-9227-041A-DE557D022C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194" t="6958" r="28958" b="42161"/>
          <a:stretch/>
        </p:blipFill>
        <p:spPr>
          <a:xfrm>
            <a:off x="7029881" y="3246739"/>
            <a:ext cx="1641390" cy="1571447"/>
          </a:xfrm>
          <a:prstGeom prst="rect">
            <a:avLst/>
          </a:prstGeom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0278DBC1-D577-EFCD-6771-121A21DAED98}"/>
              </a:ext>
            </a:extLst>
          </p:cNvPr>
          <p:cNvCxnSpPr>
            <a:cxnSpLocks/>
          </p:cNvCxnSpPr>
          <p:nvPr/>
        </p:nvCxnSpPr>
        <p:spPr>
          <a:xfrm>
            <a:off x="2071838" y="3023315"/>
            <a:ext cx="575882" cy="1282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07193301-45AF-FE5A-9712-80C64E3B0C94}"/>
              </a:ext>
            </a:extLst>
          </p:cNvPr>
          <p:cNvSpPr/>
          <p:nvPr/>
        </p:nvSpPr>
        <p:spPr>
          <a:xfrm>
            <a:off x="1774473" y="2807291"/>
            <a:ext cx="496302" cy="2160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B7D92F6B-A966-7E08-6A43-176CA0D84875}"/>
              </a:ext>
            </a:extLst>
          </p:cNvPr>
          <p:cNvCxnSpPr>
            <a:cxnSpLocks/>
          </p:cNvCxnSpPr>
          <p:nvPr/>
        </p:nvCxnSpPr>
        <p:spPr>
          <a:xfrm>
            <a:off x="6061118" y="4157441"/>
            <a:ext cx="1530031" cy="70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8A42D0A2-5B45-E991-48ED-D039021AC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7276" y="1749379"/>
            <a:ext cx="1350162" cy="1497360"/>
          </a:xfrm>
          <a:prstGeom prst="rect">
            <a:avLst/>
          </a:prstGeom>
        </p:spPr>
      </p:pic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91098BD4-72F9-486E-FE33-3ADBD4A6A66D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6037878" y="2186889"/>
            <a:ext cx="1676837" cy="620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>
            <a:extLst>
              <a:ext uri="{FF2B5EF4-FFF2-40B4-BE49-F238E27FC236}">
                <a16:creationId xmlns:a16="http://schemas.microsoft.com/office/drawing/2014/main" id="{70E672CB-EAA9-FFE2-9F68-4AD657A2D872}"/>
              </a:ext>
            </a:extLst>
          </p:cNvPr>
          <p:cNvSpPr/>
          <p:nvPr/>
        </p:nvSpPr>
        <p:spPr>
          <a:xfrm>
            <a:off x="5263447" y="2699279"/>
            <a:ext cx="774431" cy="2160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F7DF681E-5C74-8283-632A-4E4EAB547E0A}"/>
              </a:ext>
            </a:extLst>
          </p:cNvPr>
          <p:cNvSpPr/>
          <p:nvPr/>
        </p:nvSpPr>
        <p:spPr>
          <a:xfrm>
            <a:off x="5212978" y="4089550"/>
            <a:ext cx="848140" cy="2160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BF4E444-54EE-B69F-1495-D101300ECAB6}"/>
              </a:ext>
            </a:extLst>
          </p:cNvPr>
          <p:cNvSpPr/>
          <p:nvPr/>
        </p:nvSpPr>
        <p:spPr>
          <a:xfrm>
            <a:off x="7229368" y="2881865"/>
            <a:ext cx="862291" cy="3648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ovéPole 7">
            <a:extLst>
              <a:ext uri="{FF2B5EF4-FFF2-40B4-BE49-F238E27FC236}">
                <a16:creationId xmlns:a16="http://schemas.microsoft.com/office/drawing/2014/main" id="{BA5985CF-290C-2945-BC92-CD350F257275}"/>
              </a:ext>
            </a:extLst>
          </p:cNvPr>
          <p:cNvSpPr txBox="1"/>
          <p:nvPr/>
        </p:nvSpPr>
        <p:spPr>
          <a:xfrm>
            <a:off x="319606" y="1335198"/>
            <a:ext cx="8320846" cy="3379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de-DE" sz="1300" b="1" dirty="0">
                <a:latin typeface="+mj-lt"/>
              </a:rPr>
              <a:t>Ratio </a:t>
            </a:r>
            <a:r>
              <a:rPr lang="de-DE" sz="1300" b="1" dirty="0" err="1">
                <a:latin typeface="+mj-lt"/>
              </a:rPr>
              <a:t>between</a:t>
            </a:r>
            <a:r>
              <a:rPr lang="de-DE" sz="1300" b="1" dirty="0">
                <a:latin typeface="+mj-lt"/>
              </a:rPr>
              <a:t> Moment </a:t>
            </a:r>
            <a:r>
              <a:rPr lang="de-DE" sz="1300" b="1" dirty="0" err="1">
                <a:latin typeface="+mj-lt"/>
              </a:rPr>
              <a:t>resistances</a:t>
            </a:r>
            <a:r>
              <a:rPr lang="de-DE" sz="1300" b="1" dirty="0">
                <a:latin typeface="+mj-lt"/>
              </a:rPr>
              <a:t> acc. </a:t>
            </a:r>
            <a:r>
              <a:rPr lang="de-DE" sz="1300" b="1" dirty="0" err="1">
                <a:latin typeface="+mj-lt"/>
              </a:rPr>
              <a:t>to</a:t>
            </a:r>
            <a:r>
              <a:rPr lang="de-DE" sz="1300" b="1" dirty="0">
                <a:latin typeface="+mj-lt"/>
              </a:rPr>
              <a:t> </a:t>
            </a:r>
            <a:r>
              <a:rPr lang="de-DE" sz="1300" b="1" dirty="0" err="1">
                <a:latin typeface="+mj-lt"/>
              </a:rPr>
              <a:t>eq</a:t>
            </a:r>
            <a:r>
              <a:rPr lang="de-DE" sz="1300" b="1" dirty="0">
                <a:latin typeface="+mj-lt"/>
              </a:rPr>
              <a:t>.(4.29) - “Strong </a:t>
            </a:r>
            <a:r>
              <a:rPr lang="de-DE" sz="1300" b="1" dirty="0" err="1">
                <a:latin typeface="+mj-lt"/>
              </a:rPr>
              <a:t>column</a:t>
            </a:r>
            <a:r>
              <a:rPr lang="de-DE" sz="1300" b="1" dirty="0">
                <a:latin typeface="+mj-lt"/>
              </a:rPr>
              <a:t> – </a:t>
            </a:r>
            <a:r>
              <a:rPr lang="de-DE" sz="1300" b="1" dirty="0" err="1">
                <a:latin typeface="+mj-lt"/>
              </a:rPr>
              <a:t>weak</a:t>
            </a:r>
            <a:r>
              <a:rPr lang="de-DE" sz="1300" b="1" dirty="0">
                <a:latin typeface="+mj-lt"/>
              </a:rPr>
              <a:t> beam“</a:t>
            </a:r>
          </a:p>
        </p:txBody>
      </p:sp>
    </p:spTree>
    <p:extLst>
      <p:ext uri="{BB962C8B-B14F-4D97-AF65-F5344CB8AC3E}">
        <p14:creationId xmlns:p14="http://schemas.microsoft.com/office/powerpoint/2010/main" val="3999626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F71A11-AC8C-4F07-B583-7FB807209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7</a:t>
            </a:r>
            <a:endParaRPr lang="cs-CZ" dirty="0"/>
          </a:p>
        </p:txBody>
      </p:sp>
      <p:sp>
        <p:nvSpPr>
          <p:cNvPr id="32" name="Nadpis 27">
            <a:extLst>
              <a:ext uri="{FF2B5EF4-FFF2-40B4-BE49-F238E27FC236}">
                <a16:creationId xmlns:a16="http://schemas.microsoft.com/office/drawing/2014/main" id="{5F945A80-F521-436F-8927-2A4B9079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07" y="837926"/>
            <a:ext cx="8140824" cy="486583"/>
          </a:xfrm>
        </p:spPr>
        <p:txBody>
          <a:bodyPr>
            <a:normAutofit/>
          </a:bodyPr>
          <a:lstStyle/>
          <a:p>
            <a:r>
              <a:rPr lang="de-DE" sz="2400" b="1" dirty="0" err="1">
                <a:latin typeface="+mj-lt"/>
              </a:rPr>
              <a:t>Capacity</a:t>
            </a:r>
            <a:r>
              <a:rPr lang="de-DE" sz="2400" b="1" dirty="0">
                <a:latin typeface="+mj-lt"/>
              </a:rPr>
              <a:t> design</a:t>
            </a:r>
            <a:endParaRPr lang="de-DE" sz="2400" dirty="0">
              <a:latin typeface="+mj-lt"/>
            </a:endParaRPr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36BDAB6A-2F8C-18CF-E37A-BB8FFC99D1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2383" y="195486"/>
            <a:ext cx="331355" cy="276999"/>
          </a:xfrm>
        </p:spPr>
        <p:txBody>
          <a:bodyPr/>
          <a:lstStyle/>
          <a:p>
            <a:r>
              <a:rPr lang="de-DE" dirty="0"/>
              <a:t>03</a:t>
            </a:r>
            <a:endParaRPr lang="cs-CZ" dirty="0"/>
          </a:p>
        </p:txBody>
      </p:sp>
      <p:sp>
        <p:nvSpPr>
          <p:cNvPr id="22" name="Zástupný text 6">
            <a:extLst>
              <a:ext uri="{FF2B5EF4-FFF2-40B4-BE49-F238E27FC236}">
                <a16:creationId xmlns:a16="http://schemas.microsoft.com/office/drawing/2014/main" id="{E2B4255C-A9B5-3F79-6751-0A814E838B83}"/>
              </a:ext>
            </a:extLst>
          </p:cNvPr>
          <p:cNvSpPr txBox="1">
            <a:spLocks/>
          </p:cNvSpPr>
          <p:nvPr/>
        </p:nvSpPr>
        <p:spPr>
          <a:xfrm>
            <a:off x="977945" y="218658"/>
            <a:ext cx="7482486" cy="270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000" b="1" kern="1200" baseline="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74295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600"/>
              </a:spcAft>
            </a:pPr>
            <a:r>
              <a:rPr lang="en-US" dirty="0"/>
              <a:t>Design of reinforced concrete structure according to EC 8</a:t>
            </a:r>
            <a:endParaRPr lang="de-DE" dirty="0"/>
          </a:p>
        </p:txBody>
      </p:sp>
      <p:sp>
        <p:nvSpPr>
          <p:cNvPr id="7" name="Zástupný symbol pro obsah 3">
            <a:extLst>
              <a:ext uri="{FF2B5EF4-FFF2-40B4-BE49-F238E27FC236}">
                <a16:creationId xmlns:a16="http://schemas.microsoft.com/office/drawing/2014/main" id="{24AE7A5C-B8FD-495B-D0F9-D43DDF7936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/>
          <a:p>
            <a:r>
              <a:rPr lang="cs-CZ" dirty="0"/>
              <a:t>Webinar</a:t>
            </a:r>
          </a:p>
        </p:txBody>
      </p:sp>
      <p:sp>
        <p:nvSpPr>
          <p:cNvPr id="2" name="TextovéPole 7">
            <a:extLst>
              <a:ext uri="{FF2B5EF4-FFF2-40B4-BE49-F238E27FC236}">
                <a16:creationId xmlns:a16="http://schemas.microsoft.com/office/drawing/2014/main" id="{97FA6304-C378-A080-360F-FB4DB58C345C}"/>
              </a:ext>
            </a:extLst>
          </p:cNvPr>
          <p:cNvSpPr txBox="1"/>
          <p:nvPr/>
        </p:nvSpPr>
        <p:spPr>
          <a:xfrm>
            <a:off x="319607" y="1673165"/>
            <a:ext cx="4032451" cy="24842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600"/>
              </a:spcAft>
              <a:buAutoNum type="arabicPeriod"/>
            </a:pPr>
            <a:endParaRPr lang="de-DE" sz="1300" b="1" dirty="0">
              <a:latin typeface="+mj-lt"/>
            </a:endParaRP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8E1C04D5-C632-DDE0-299F-76247B916342}"/>
              </a:ext>
            </a:extLst>
          </p:cNvPr>
          <p:cNvSpPr txBox="1"/>
          <p:nvPr/>
        </p:nvSpPr>
        <p:spPr>
          <a:xfrm>
            <a:off x="319606" y="1335198"/>
            <a:ext cx="8320846" cy="3379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de-DE" sz="1300" b="1" dirty="0" err="1">
                <a:latin typeface="+mj-lt"/>
              </a:rPr>
              <a:t>Capacity</a:t>
            </a:r>
            <a:r>
              <a:rPr lang="de-DE" sz="1300" b="1" dirty="0">
                <a:latin typeface="+mj-lt"/>
              </a:rPr>
              <a:t> design </a:t>
            </a:r>
            <a:r>
              <a:rPr lang="de-DE" sz="1300" b="1" dirty="0" err="1">
                <a:latin typeface="+mj-lt"/>
              </a:rPr>
              <a:t>shear</a:t>
            </a:r>
            <a:endParaRPr lang="de-DE" sz="1300" b="1" dirty="0"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431D19-9782-A9A6-75AC-02A9F223FF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204"/>
          <a:stretch/>
        </p:blipFill>
        <p:spPr>
          <a:xfrm>
            <a:off x="1620094" y="1815667"/>
            <a:ext cx="4154799" cy="18002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11F5FA7-03BF-3344-B925-0C2DFD3CF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3714037"/>
            <a:ext cx="3065055" cy="201890"/>
          </a:xfrm>
          <a:prstGeom prst="rect">
            <a:avLst/>
          </a:prstGeom>
        </p:spPr>
      </p:pic>
      <p:sp>
        <p:nvSpPr>
          <p:cNvPr id="4" name="TextovéPole 7">
            <a:extLst>
              <a:ext uri="{FF2B5EF4-FFF2-40B4-BE49-F238E27FC236}">
                <a16:creationId xmlns:a16="http://schemas.microsoft.com/office/drawing/2014/main" id="{2CD6A871-87B0-6C1F-5640-13A8D95994C9}"/>
              </a:ext>
            </a:extLst>
          </p:cNvPr>
          <p:cNvSpPr txBox="1"/>
          <p:nvPr/>
        </p:nvSpPr>
        <p:spPr>
          <a:xfrm>
            <a:off x="5281121" y="3712519"/>
            <a:ext cx="2182164" cy="2325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de-DE" sz="800" b="1" dirty="0">
                <a:latin typeface="+mj-lt"/>
              </a:rPr>
              <a:t>[DIN EN 1998-1:2010-12]</a:t>
            </a:r>
          </a:p>
        </p:txBody>
      </p:sp>
    </p:spTree>
    <p:extLst>
      <p:ext uri="{BB962C8B-B14F-4D97-AF65-F5344CB8AC3E}">
        <p14:creationId xmlns:p14="http://schemas.microsoft.com/office/powerpoint/2010/main" val="3669102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FFD075-2D6C-4EFF-AC0C-330D64B21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8</a:t>
            </a:r>
            <a:endParaRPr lang="cs-CZ" dirty="0"/>
          </a:p>
        </p:txBody>
      </p:sp>
      <p:sp>
        <p:nvSpPr>
          <p:cNvPr id="32" name="Obdélník 6">
            <a:extLst>
              <a:ext uri="{FF2B5EF4-FFF2-40B4-BE49-F238E27FC236}">
                <a16:creationId xmlns:a16="http://schemas.microsoft.com/office/drawing/2014/main" id="{0F9BD59A-04DA-44FB-8C73-99B97873161F}"/>
              </a:ext>
            </a:extLst>
          </p:cNvPr>
          <p:cNvSpPr/>
          <p:nvPr/>
        </p:nvSpPr>
        <p:spPr>
          <a:xfrm>
            <a:off x="6965136" y="1340494"/>
            <a:ext cx="1781345" cy="3795886"/>
          </a:xfrm>
          <a:prstGeom prst="rect">
            <a:avLst/>
          </a:prstGeom>
          <a:solidFill>
            <a:srgbClr val="D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F9CCF8F2-DC41-445B-9FE4-EA6EB509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45" y="905992"/>
            <a:ext cx="8479941" cy="400850"/>
          </a:xfrm>
        </p:spPr>
        <p:txBody>
          <a:bodyPr/>
          <a:lstStyle/>
          <a:p>
            <a:r>
              <a:rPr lang="de-DE" sz="2000" dirty="0"/>
              <a:t>Links</a:t>
            </a:r>
            <a:endParaRPr lang="cs-CZ" sz="2000" dirty="0"/>
          </a:p>
        </p:txBody>
      </p:sp>
      <p:sp>
        <p:nvSpPr>
          <p:cNvPr id="34" name="Zástupný text 4">
            <a:extLst>
              <a:ext uri="{FF2B5EF4-FFF2-40B4-BE49-F238E27FC236}">
                <a16:creationId xmlns:a16="http://schemas.microsoft.com/office/drawing/2014/main" id="{9367D10A-3FA3-40A3-A432-5A145D68DDE4}"/>
              </a:ext>
            </a:extLst>
          </p:cNvPr>
          <p:cNvSpPr txBox="1">
            <a:spLocks/>
          </p:cNvSpPr>
          <p:nvPr/>
        </p:nvSpPr>
        <p:spPr>
          <a:xfrm>
            <a:off x="0" y="259110"/>
            <a:ext cx="8578898" cy="270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000" b="1" kern="1200" baseline="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74295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500"/>
              </a:spcAft>
            </a:pPr>
            <a:endParaRPr lang="en-US" dirty="0"/>
          </a:p>
        </p:txBody>
      </p:sp>
      <p:sp>
        <p:nvSpPr>
          <p:cNvPr id="36" name="Zástupný symbol pro text 25">
            <a:extLst>
              <a:ext uri="{FF2B5EF4-FFF2-40B4-BE49-F238E27FC236}">
                <a16:creationId xmlns:a16="http://schemas.microsoft.com/office/drawing/2014/main" id="{A625ECAD-D0DA-421E-BC58-495C7C640DBA}"/>
              </a:ext>
            </a:extLst>
          </p:cNvPr>
          <p:cNvSpPr txBox="1">
            <a:spLocks/>
          </p:cNvSpPr>
          <p:nvPr/>
        </p:nvSpPr>
        <p:spPr>
          <a:xfrm>
            <a:off x="6211794" y="3643880"/>
            <a:ext cx="2554802" cy="1240510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endParaRPr lang="cs-CZ" sz="1100" b="0" dirty="0">
              <a:latin typeface="+mj-lt"/>
            </a:endParaRPr>
          </a:p>
        </p:txBody>
      </p:sp>
      <p:sp>
        <p:nvSpPr>
          <p:cNvPr id="41" name="Zástupný symbol pro text 25">
            <a:extLst>
              <a:ext uri="{FF2B5EF4-FFF2-40B4-BE49-F238E27FC236}">
                <a16:creationId xmlns:a16="http://schemas.microsoft.com/office/drawing/2014/main" id="{DADDC20E-7350-4803-871D-EEC1F82BAAEC}"/>
              </a:ext>
            </a:extLst>
          </p:cNvPr>
          <p:cNvSpPr txBox="1">
            <a:spLocks/>
          </p:cNvSpPr>
          <p:nvPr/>
        </p:nvSpPr>
        <p:spPr>
          <a:xfrm>
            <a:off x="503548" y="1655715"/>
            <a:ext cx="5796644" cy="2195568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Aft>
                <a:spcPts val="1200"/>
              </a:spcAft>
            </a:pPr>
            <a:r>
              <a:rPr lang="de-DE" sz="1300" dirty="0">
                <a:latin typeface="+mj-lt"/>
              </a:rPr>
              <a:t>Webinar </a:t>
            </a:r>
            <a:r>
              <a:rPr lang="de-DE" sz="1300" dirty="0" err="1">
                <a:latin typeface="+mj-lt"/>
              </a:rPr>
              <a:t>reinforced</a:t>
            </a:r>
            <a:r>
              <a:rPr lang="de-DE" sz="1300" dirty="0">
                <a:latin typeface="+mj-lt"/>
              </a:rPr>
              <a:t> </a:t>
            </a:r>
            <a:r>
              <a:rPr lang="de-DE" sz="1300" dirty="0" err="1">
                <a:latin typeface="+mj-lt"/>
              </a:rPr>
              <a:t>concrete</a:t>
            </a:r>
            <a:r>
              <a:rPr lang="de-DE" sz="1300" dirty="0">
                <a:latin typeface="+mj-lt"/>
              </a:rPr>
              <a:t> design in RFEM 6 und RSTAB 9</a:t>
            </a:r>
          </a:p>
          <a:p>
            <a:pPr indent="0">
              <a:spcAft>
                <a:spcPts val="1200"/>
              </a:spcAft>
              <a:buNone/>
            </a:pPr>
            <a:endParaRPr lang="de-DE" sz="1300" dirty="0">
              <a:latin typeface="+mj-lt"/>
            </a:endParaRPr>
          </a:p>
          <a:p>
            <a:pPr indent="0">
              <a:spcAft>
                <a:spcPts val="1200"/>
              </a:spcAft>
              <a:buNone/>
            </a:pPr>
            <a:r>
              <a:rPr lang="de-DE" sz="1300" dirty="0">
                <a:latin typeface="+mj-lt"/>
              </a:rPr>
              <a:t>	 </a:t>
            </a:r>
          </a:p>
          <a:p>
            <a:pPr marL="171450" indent="-171450">
              <a:spcAft>
                <a:spcPts val="1200"/>
              </a:spcAft>
            </a:pPr>
            <a:r>
              <a:rPr lang="en-US" sz="1300" dirty="0">
                <a:latin typeface="+mj-lt"/>
              </a:rPr>
              <a:t>Seismic Design According to Eurocode 8 in RFEM 6 and RSTAB 9</a:t>
            </a:r>
          </a:p>
          <a:p>
            <a:pPr marL="171450" indent="-171450">
              <a:spcAft>
                <a:spcPts val="1200"/>
              </a:spcAft>
            </a:pPr>
            <a:endParaRPr lang="de-DE" sz="1300" dirty="0">
              <a:latin typeface="+mj-lt"/>
            </a:endParaRPr>
          </a:p>
          <a:p>
            <a:pPr marL="171450" indent="-171450">
              <a:spcAft>
                <a:spcPts val="1200"/>
              </a:spcAft>
            </a:pPr>
            <a:r>
              <a:rPr lang="de-DE" sz="1300" dirty="0" err="1">
                <a:latin typeface="+mj-lt"/>
              </a:rPr>
              <a:t>Seismic</a:t>
            </a:r>
            <a:r>
              <a:rPr lang="de-DE" sz="1300" dirty="0">
                <a:latin typeface="+mj-lt"/>
              </a:rPr>
              <a:t> Load Maps</a:t>
            </a:r>
          </a:p>
          <a:p>
            <a:pPr indent="0">
              <a:spcAft>
                <a:spcPts val="1200"/>
              </a:spcAft>
              <a:buNone/>
            </a:pPr>
            <a:r>
              <a:rPr lang="de-DE" sz="1300" dirty="0">
                <a:latin typeface="+mj-lt"/>
              </a:rPr>
              <a:t> </a:t>
            </a:r>
          </a:p>
        </p:txBody>
      </p:sp>
      <p:sp>
        <p:nvSpPr>
          <p:cNvPr id="42" name="Zástupný symbol pro text 25">
            <a:extLst>
              <a:ext uri="{FF2B5EF4-FFF2-40B4-BE49-F238E27FC236}">
                <a16:creationId xmlns:a16="http://schemas.microsoft.com/office/drawing/2014/main" id="{E4D92538-C5E4-4433-A0B4-A5B0A0334908}"/>
              </a:ext>
            </a:extLst>
          </p:cNvPr>
          <p:cNvSpPr txBox="1">
            <a:spLocks/>
          </p:cNvSpPr>
          <p:nvPr/>
        </p:nvSpPr>
        <p:spPr>
          <a:xfrm>
            <a:off x="3398764" y="1500437"/>
            <a:ext cx="2550727" cy="10331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endParaRPr lang="cs-CZ" sz="1100" dirty="0">
              <a:latin typeface="+mj-lt"/>
            </a:endParaRPr>
          </a:p>
        </p:txBody>
      </p:sp>
      <p:sp>
        <p:nvSpPr>
          <p:cNvPr id="43" name="Zástupný symbol pro text 25">
            <a:extLst>
              <a:ext uri="{FF2B5EF4-FFF2-40B4-BE49-F238E27FC236}">
                <a16:creationId xmlns:a16="http://schemas.microsoft.com/office/drawing/2014/main" id="{486AED0B-6A47-47F5-B12A-31BAFF0A29CB}"/>
              </a:ext>
            </a:extLst>
          </p:cNvPr>
          <p:cNvSpPr txBox="1">
            <a:spLocks/>
          </p:cNvSpPr>
          <p:nvPr/>
        </p:nvSpPr>
        <p:spPr>
          <a:xfrm>
            <a:off x="6180674" y="1500437"/>
            <a:ext cx="2801798" cy="1240510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endParaRPr lang="cs-CZ" sz="1100" dirty="0">
              <a:latin typeface="+mj-lt"/>
            </a:endParaRPr>
          </a:p>
        </p:txBody>
      </p:sp>
      <p:sp>
        <p:nvSpPr>
          <p:cNvPr id="2" name="Zástupný symbol pro text 25">
            <a:extLst>
              <a:ext uri="{FF2B5EF4-FFF2-40B4-BE49-F238E27FC236}">
                <a16:creationId xmlns:a16="http://schemas.microsoft.com/office/drawing/2014/main" id="{540BD5FE-4F0A-5B5D-CA81-E897B2154968}"/>
              </a:ext>
            </a:extLst>
          </p:cNvPr>
          <p:cNvSpPr txBox="1">
            <a:spLocks/>
          </p:cNvSpPr>
          <p:nvPr/>
        </p:nvSpPr>
        <p:spPr>
          <a:xfrm>
            <a:off x="666401" y="1900229"/>
            <a:ext cx="7912497" cy="2106332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1200"/>
              </a:spcAft>
              <a:buNone/>
            </a:pPr>
            <a:r>
              <a:rPr lang="de-DE" sz="1300" b="0" dirty="0">
                <a:latin typeface="+mj-lt"/>
                <a:hlinkClick r:id="rId3"/>
              </a:rPr>
              <a:t>https://www.dlubal.com/en/support-and-learning/learning/webinars/002636</a:t>
            </a:r>
          </a:p>
          <a:p>
            <a:pPr indent="0">
              <a:spcAft>
                <a:spcPts val="1200"/>
              </a:spcAft>
              <a:buNone/>
            </a:pPr>
            <a:r>
              <a:rPr lang="de-DE" sz="1300" b="0" dirty="0">
                <a:latin typeface="+mj-lt"/>
                <a:hlinkClick r:id="rId3"/>
              </a:rPr>
              <a:t>https://www.dlubal.com/en/support-and-learning/learning/webinars/002783</a:t>
            </a:r>
            <a:endParaRPr lang="de-DE" sz="1300" b="0" dirty="0">
              <a:latin typeface="+mj-lt"/>
            </a:endParaRPr>
          </a:p>
          <a:p>
            <a:pPr indent="0">
              <a:spcAft>
                <a:spcPts val="1200"/>
              </a:spcAft>
              <a:buNone/>
            </a:pPr>
            <a:endParaRPr lang="de-DE" sz="1300" b="0" dirty="0">
              <a:latin typeface="+mj-lt"/>
            </a:endParaRPr>
          </a:p>
          <a:p>
            <a:pPr indent="0">
              <a:spcAft>
                <a:spcPts val="1200"/>
              </a:spcAft>
              <a:buNone/>
            </a:pPr>
            <a:r>
              <a:rPr lang="de-DE" sz="1300" b="0" dirty="0">
                <a:latin typeface="+mj-lt"/>
                <a:hlinkClick r:id="rId4"/>
              </a:rPr>
              <a:t>https://www.dlubal.com/en/support-and-learning/learning/webinars/002705</a:t>
            </a:r>
            <a:endParaRPr lang="de-DE" sz="1300" b="0" dirty="0">
              <a:latin typeface="+mj-lt"/>
            </a:endParaRPr>
          </a:p>
          <a:p>
            <a:pPr indent="0">
              <a:spcAft>
                <a:spcPts val="1200"/>
              </a:spcAft>
              <a:buNone/>
            </a:pPr>
            <a:endParaRPr lang="de-DE" sz="1300" b="0" dirty="0">
              <a:latin typeface="+mj-lt"/>
            </a:endParaRPr>
          </a:p>
          <a:p>
            <a:pPr indent="0">
              <a:spcAft>
                <a:spcPts val="1200"/>
              </a:spcAft>
              <a:buNone/>
            </a:pPr>
            <a:r>
              <a:rPr lang="de-DE" sz="1300" b="0" dirty="0">
                <a:latin typeface="+mj-lt"/>
                <a:hlinkClick r:id="rId5"/>
              </a:rPr>
              <a:t>https://www.dlubal.com/en/solutions/online-services/snow-load-wind-speed-and-seismic-load-maps</a:t>
            </a:r>
            <a:endParaRPr lang="de-DE" sz="1300" b="0" dirty="0">
              <a:latin typeface="+mj-lt"/>
            </a:endParaRPr>
          </a:p>
          <a:p>
            <a:pPr indent="0">
              <a:spcAft>
                <a:spcPts val="1200"/>
              </a:spcAft>
              <a:buNone/>
            </a:pPr>
            <a:endParaRPr lang="de-DE" sz="1300" b="0" dirty="0">
              <a:latin typeface="+mj-lt"/>
            </a:endParaRPr>
          </a:p>
          <a:p>
            <a:pPr indent="0">
              <a:spcAft>
                <a:spcPts val="1200"/>
              </a:spcAft>
              <a:buNone/>
            </a:pPr>
            <a:endParaRPr lang="de-DE" sz="1300" b="0" dirty="0">
              <a:latin typeface="+mj-lt"/>
            </a:endParaRPr>
          </a:p>
        </p:txBody>
      </p:sp>
      <p:sp>
        <p:nvSpPr>
          <p:cNvPr id="7" name="Zástupný symbol pro obsah 3">
            <a:extLst>
              <a:ext uri="{FF2B5EF4-FFF2-40B4-BE49-F238E27FC236}">
                <a16:creationId xmlns:a16="http://schemas.microsoft.com/office/drawing/2014/main" id="{1B6B3BAD-E521-A997-8EEA-92A1B787201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/>
          <a:p>
            <a:r>
              <a:rPr lang="cs-CZ" dirty="0"/>
              <a:t>Webinar</a:t>
            </a:r>
          </a:p>
        </p:txBody>
      </p:sp>
    </p:spTree>
    <p:extLst>
      <p:ext uri="{BB962C8B-B14F-4D97-AF65-F5344CB8AC3E}">
        <p14:creationId xmlns:p14="http://schemas.microsoft.com/office/powerpoint/2010/main" val="3112005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lubal">
      <a:dk1>
        <a:srgbClr val="2D3475"/>
      </a:dk1>
      <a:lt1>
        <a:sysClr val="window" lastClr="FFFFFF"/>
      </a:lt1>
      <a:dk2>
        <a:srgbClr val="00A5E5"/>
      </a:dk2>
      <a:lt2>
        <a:srgbClr val="F2FBFE"/>
      </a:lt2>
      <a:accent1>
        <a:srgbClr val="00A5E5"/>
      </a:accent1>
      <a:accent2>
        <a:srgbClr val="2D3475"/>
      </a:accent2>
      <a:accent3>
        <a:srgbClr val="F2FBFE"/>
      </a:accent3>
      <a:accent4>
        <a:srgbClr val="E4A024"/>
      </a:accent4>
      <a:accent5>
        <a:srgbClr val="3C52A4"/>
      </a:accent5>
      <a:accent6>
        <a:srgbClr val="FFFFFF"/>
      </a:accent6>
      <a:hlink>
        <a:srgbClr val="00A5E5"/>
      </a:hlink>
      <a:folHlink>
        <a:srgbClr val="00A5E5"/>
      </a:folHlink>
    </a:clrScheme>
    <a:fontScheme name="Dlubal">
      <a:majorFont>
        <a:latin typeface="Function Pro Book"/>
        <a:ea typeface="Microsoft YaHei"/>
        <a:cs typeface=""/>
      </a:majorFont>
      <a:minorFont>
        <a:latin typeface="Function Pro Medium"/>
        <a:ea typeface="Microsoft Yi Ba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702</Words>
  <Application>Microsoft Office PowerPoint</Application>
  <PresentationFormat>Bildschirmpräsentation (16:9)</PresentationFormat>
  <Paragraphs>144</Paragraphs>
  <Slides>14</Slides>
  <Notes>11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Wingdings</vt:lpstr>
      <vt:lpstr>Function Pro Book</vt:lpstr>
      <vt:lpstr>Function Pro Medium</vt:lpstr>
      <vt:lpstr>Arial</vt:lpstr>
      <vt:lpstr>Calibri</vt:lpstr>
      <vt:lpstr>Office Theme</vt:lpstr>
      <vt:lpstr>Structural Analysis &amp; Design Software</vt:lpstr>
      <vt:lpstr>Seismic Design of Reinforced Concrete Structures in RFEM 6</vt:lpstr>
      <vt:lpstr>Questions During the Presentation</vt:lpstr>
      <vt:lpstr>CONTENT</vt:lpstr>
      <vt:lpstr>Design process</vt:lpstr>
      <vt:lpstr>Capacity design</vt:lpstr>
      <vt:lpstr>Capacity design</vt:lpstr>
      <vt:lpstr>Capacity design</vt:lpstr>
      <vt:lpstr>Links</vt:lpstr>
      <vt:lpstr>Book your free Online Appointment!</vt:lpstr>
      <vt:lpstr>Free Online Services</vt:lpstr>
      <vt:lpstr>Free Online Services</vt:lpstr>
      <vt:lpstr>PowerPoint-Präsentation</vt:lpstr>
      <vt:lpstr>PowerPoint-Präsentation</vt:lpstr>
    </vt:vector>
  </TitlesOfParts>
  <Company>Ing. Software Dlubal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RFEM 6 beta Schulung - Geotechnische Analyse</dc:title>
  <dc:creator>Juliane Stopper</dc:creator>
  <cp:lastModifiedBy>Juliane Stopper</cp:lastModifiedBy>
  <cp:revision>795</cp:revision>
  <dcterms:created xsi:type="dcterms:W3CDTF">2018-11-29T07:45:44Z</dcterms:created>
  <dcterms:modified xsi:type="dcterms:W3CDTF">2023-11-09T12:35:06Z</dcterms:modified>
</cp:coreProperties>
</file>