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embeddedFontLst>
    <p:embeddedFont>
      <p:font typeface="FK Grotesk Neue" panose="020B0604020202020204" charset="0"/>
      <p:regular r:id="rId36"/>
      <p:bold r:id="rId37"/>
      <p:italic r:id="rId38"/>
    </p:embeddedFont>
    <p:embeddedFont>
      <p:font typeface="FK Grotesk Neue Black" panose="020B0604020202020204" charset="0"/>
      <p:bold r:id="rId39"/>
    </p:embeddedFont>
    <p:embeddedFont>
      <p:font typeface="FK Grotesk Neue Black Italic" panose="020B0604020202020204" charset="0"/>
      <p:bold r:id="rId40"/>
      <p:italic r:id="rId41"/>
      <p:boldItalic r:id="rId42"/>
    </p:embeddedFont>
    <p:embeddedFont>
      <p:font typeface="FK Grotesk Neue Medium" panose="020B0604020202020204" charset="0"/>
      <p:regular r:id="rId4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7E4128-DAFD-499C-AA3F-B5D21DCA251A}" v="1" dt="2026-11-05T11:44:04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oslav Brož" userId="1fa6a2e1-b630-4ff3-8c32-65ff9fd7ea49" providerId="ADAL" clId="{E1459724-1A2B-45EA-90EA-F664E843CF28}"/>
    <pc:docChg chg="modShowInfo">
      <pc:chgData name="Jaroslav Brož" userId="1fa6a2e1-b630-4ff3-8c32-65ff9fd7ea49" providerId="ADAL" clId="{E1459724-1A2B-45EA-90EA-F664E843CF28}" dt="2026-11-05T11:44:04.810" v="0" actId="2744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07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Úvod (0:30). Pozdravit, jedna věta o sobě: technologický tým Dlubal, API a AI integrace. Slíbit, že většina času budou reálné ukázky, ne vize. Všechny screenshoty a videa v prezentaci jsou skutečné výstupy z Dlubal CALC a RFEM 6. Na titulním slidu Mia, AI asistentka v Dlubal CALC, se symbolem CALC.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Prezentující (0:30). Max. 30 s: kdo jsem a proč o tématu mluvím. Vedu tým, který v Dlubal Software odpovídá za Dlubal API a integraci AI (MCP server v RFEM 6, Dlubal CALC).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Obsah (0:20). Jedna věta: od otázky, proč číslu od AI věřit, přes nové prostředí Dlubal CALC k ukázkám z praxe ve videích a pravidlům kontroly.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Kde statik ztrácí čas (1:00). Z úvodu článku: čas se neztrácí při samotném výpočtu, ale před ním, po něm a mezi kroky. Hledání článku normy a platné národní přílohy, odečítání hodnot z map sněhových a větrných oblastí, opětovné modelování geometrie od architekta, přepisování vnitřních sil mezi programy, sestavování technické zprávy. Otázka do sálu: co z toho jste dělali minulý týden? Právě tady může pomoci AI: statik popisuje a rozhoduje, asistent obstará mechanickou část.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Přechod (0:30). Nechat otázku chvíli viset. Kdo už zkusil ChatGPT nebo jiný chat na statickou otázku? Odpověď zní přesvědčivě, ale můžu ji dát do statického výpočtu? Na to odpovídá zbytek přednášky: rozhoduje, odkud číslo pochází. Vpravo náznak odpovědi: skutečná odpověď Dlubal CALC, u které je vidět spuštěný nástroj, zdroj i norma.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Pět pojmů (1:00). Pro začátečníky, z rámečku v článku. Nejdůležitější je první řádek: jazykový model výborně rozumí zadání, ale nepočítá jako výpočetní program, číslo odhaduje. MCP přirovnat k ovladači tiskárny: díky němu asistent ví, co program umí a jak ho použít. Skill je uložený postup popsaný běžnou řečí: vstupy, kroky, kontroly, podoba výstupu.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Asistent jako prostředník (1:00). Jazykový model sám konstrukce nepočítá a nemá přístup k datům projektu. Jeho silnou stránkou je porozumět zadání, naplánovat postup a zvolit nástroj. Má-li k dispozici výpočetní program, převede zadání „vytvoř zatěžovací stavy pro ocelovou halu“ na posloupnost kroků v programu a výsledek předloží ke kontrole. RFEM 6 k tomu nabízí Dlubal API a od verze 6.13 MCP server. Publikum nejsou programátoři: stačí přirovnání dálkové ovládání a ovladač.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Obecný chat vs. výpočetní asistent (0:45). Obecný chat odpovídá přesvědčivě, ale čísla nemají označený původ, při opakování se mohou lišit a normové znalosti jsou z trénovacích dat neznámého stáří. Takovou odpověď nelze použít jako podklad statického výpočtu. Volitelná historka z přípravy BIM konference: bez nástroje uvedl jazykový model pro Senec s_k = 0,70 kN/m², typickou českou hodnotu; Geo-Zone Tool dává podle slovenské národní přílohy 0,59 kN/m². Znělo to věrohodně i s odkazem na normu.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Tři zdroje čísel (1:00). Jádro příspěvku. V Dlubal CALC pochází každé číslo z jednoho ze tří zdrojů: z výpočetního jádra RFEM 6 (vnitřní síly, využití, deformace), z výpočetního skillu s pevně daným postupem a uvedeným článkem normy (položková statika, zatížení), nebo z jazykového modelu, který vysvětluje a odpovídá na dotazy k normám se zdrojem, ale rozhodující posudky nepočítá. Stejný vstup vede ke stejnému výsledku a statik u každé hodnoty vidí, zda byla spočtena, nebo jen vysvětlena.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Dlubal CALC (1:00). Na KONSTRUKCI představujeme CALC návštěvníkům poprvé. Spojuje popsané prvky do jednoho prostředí v prohlížeči. Statik komunikuje s asistentkou Mia: rozumí zadání, doptává se na chybějící údaje a vysvětluje výsledky. Položková statika, zatížení pro lokalitu a dotazy k normám fungují i bez RFEM. Pro práci s modelem se CALC propojí s RFEM 6 přes Dlubal Connector. Odborný kontext dává znalostní báze Dlubal, kterou mohou týmy doplnit o vlastní interní směrnice. Vpravo skutečná úvodní obrazovka CALC v češtině a Mia z kampaně Dlubal CALC.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Jak CALC pracuje (0:45). Dvě poloviny: v cloudu běží CALC v prohlížeči se znalostní bází, výpočetními skilly a Geo-Zone Tool. Pro práci s modelem se propojí s instalací RFEM 6 přes Dlubal Connector: výpočet probíhá v osvědčeném výpočetním jádru na licenci uživatele a změny modelu statik před provedením potvrzuje. Connector je vázaný na účet. Instalace s právy správce. Screenshoty jsou ze skutečného běhu: CALC v prohlížeči hlásí, že v otevřeném modelu RFEM 6 vytvořil materiál i průřez, vpravo tentýž průřez v RFEM 6. Uprostřed stav propojení z nastavení CALC: RFEM 6 připojeno, Dlubal Connector spárován.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Přehled ukázek (0:45). Tři ukázky ve videu: zatížení pro adresu stavby, model z výkresu v PDF a Model Viewer. Mezi nimi slidy s principem: model haly ze slovního zadání, posouzení nosníku, kontrola IFC a případ použití: průřez z katalogového listu výrobce. Na konci části o skillech video, jak se osvědčený postup uloží a použije pro další halu.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Video ukázka 1, celá obrazovka (1:42, bez zvuku). Kapitoly jsou přímo ve videu (01–06), přednášející jen doplňuje komentář. 01 Zadání jednou větou česky: adresa Anglická 28 v Praze, sedlová střecha se sklonem 10°, hodnoty z Geo-Zone Tool. 02 CALC si vyžádá schválení nástroje Geo-Zone Tool – bez souhlasu statika se nic nespustí. 03 Sněhová i větrná oblast I převzaté z mapového podkladu. 04 Formulář s geometrií haly: h = 7,5 m, b = 20 m, d = 30 m, terén IV, uzavřená budova. 05 Výpočet sněhu na střeše, profilu větru a tlaků na zóny, souhrnná tabulka s odkazy na články normy. 06 Stejné místo v online Geo-Zone Tool: s_k = 0,70 kN/m², v_b,0 = 22,5 m/s, q_b = 0,32 kN/m² – hodnoty se shodují. Video je zrychlené, skutečný výpočet trvá několik minut.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Princip ukázky 1 (0:45). Na slidu nejsou přepsaná čísla, ale dva skutečné screenshoty vedle sebe. Vlevo odpověď asistentky Mia v Dlubal CALC: nahoře je vidět, že spustila nástroj (čtení geografických dat, spuštění nástroje), a hodnoty sněhu a větru jsou převzaté z Geo-Zone Tool. Vpravo stejná adresa v online Geo-Zone Tool. Vyznačené hodnoty se shodují, protože pocházejí ze stejného mapového podkladu normy. Pointa: jazykový model sám hodnotu nevymýšlí, zavolá nástroj a uvede zdroj. Statik si to může kdykoli ověřit.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Princip: výsledek se vstupy a postupem (0:45). Nejde o samotný výpočet sněhu na střeše, ale o to, jak CALC výsledek předkládá. Screenshot vlevo je skutečná odpověď: nejprve vstupy, u lokality poznámka „převzato z Geo-Zone Tool“, pak geometrie haly, kategorie terénu a vnitřní tlak, a teprve potom postup podle ČSN EN 1991-1-3 s odkazem na článek a vztah. Statik tak vidí, z čeho číslo vzniklo, a může ho zkontrolovat dřív, než ho použije. Dalším pokynem lze hodnoty předat do modelu v RFEM 6 jako zatěžovací stavy.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Model haly ze slovního zadání, dialog (1:00). Nejnázornější ukázka propojení s RFEM 6. Statik napíše zadání (ve skutečnosti ho napsal bez diakritiky, viz screenshot). Asistent si nejprve vyžádá chybějící konstrukční údaje: uložení patek, tuhost rámových rohů, průřezy sloupů a příčlí. Navrhne obvyklé řešení: kloubové patky, tuhé rámové rohy, sloupy HEA, příčle IPE. Vpravo skutečný formulář „Konstrukční parametry ocelové haly“ ze skillu Create RFEM Model. Teprve po potvrzení vytvoří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Model haly, výsledek (0:45). Model ocelové haly 8 × 24 m se zatížením sněhem vytvořený v RFEM 6 ze slovního zadání (5 rámů po 6 m, sloupy 4,5 m, hřeben 6,5 m). Říct otevřeně: výsledkem je výchozí model, nikoli hotový návrh. Ještě není vypočtený ani posouzený a statik jej musí zkontrolovat přímo v RFEM. Čas strávený mechanickým zadáváním se ale přesouvá ke kontrole a porovnání variant.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Video ukázka 2, celá obrazovka (0:59, bez zvuku): z výkresu k modelu. 01 Na úvodní obrazovce statik zvolí skill Analýza výkresů a přiloží výkres S-101 v PDF (výrobní hala). 02 CALC z výkresu vyčte rozměry, osnovu a prvky konstrukce, u každého parametru je odkaz na výkres. 03 Druhým skillem RFEM Modeling z vyčtené geometrie postaví nový model. 04 Počty prutů, uzlů a patek porovná s výkresem a rozdíly vysvětlí. 05 Model je vidět ve 3D náhledu v CALC i v RFEM 6. Princip: dva skilly za sebou, každý dělá jednu věc a jeho výstup je kontrolovatelný. Pozn.: záběry jsou z anglického rozhraní CALC.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Video ukázka 3, celá obrazovka (0:53, bez zvuku). 01 Model Steel Hall.rs9 se nahraje do knihovny modelů. 02 Ještě před otevřením CALC ukáže obsah modelu: uzly, pruty, zatěžovací stavy, rozměry 12 × 10 × 25 m a hmotnost 32,951 t. 03 Model se otevře ve 3D přímo v prohlížeči, bez spuštěného RFEM: otáčení, automatická rotace, navigační kostka. 04 Měření přímo v modelu – rozpětí 12,000 m. Smysl pro statika: rychlá kontrola, že AI pracuje se správným modelem. Pozn.: záběry jsou z anglického rozhraní CALC.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Posouzení nosníku, vstupy (1:00). Ne každá úloha potřebuje prostorový model. Prostý nosník řeší statik často v tabulce. V CALC lze posouzení zadat slovy. Výpočetní skill „Ocelový prostý nosník | EC 3“ nejprve vypíše všechny vstupy a u každého uvede původ: zadáno uživatelem, nebo převzato z normy s číslem tabulky či článku. Ukázat na screenshotu sloupec Původ.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Princip: posudek počítá skill (1:00). Nejde o konkrétní čísla nosníku, ale o rozdělení rolí. Posouzení neprovádí jazykový model, ale výpočetní skill „Ocelový prostý nosník | EC 3“ s pevně daným postupem: stejný vstup vede vždy ke stejnému výsledku. Skill posoudí ohyb, smyk, klopení i průhyb, rozhodující posudek vyznačí a u každého uvede článek normy. Jazykový model jen pomáhá se zadáním a vysvětluje. Vpravo skutečný přehled posudků z CALC.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Nezávislé ověření (0:45). Výsledky ze skillu lze ověřit nezávisle. Ukázkové případy použití Dlubal CALC to předvádějí na stejném nosníku: vnitřní síly potvrzuje kontrolní výpočet v RFEM 6 a malý rozdíl v průhybu má vysvětlení, analytický vztah zanedbává smykovou deformaci. Výpočtová zpráva uvádí jen skutečně spočtené výsledky a neprovedená posouzení výslovně označí.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Modelové formáty (1:00). Slíbili jsme v anotaci i práci s IFC a SAF. Model od architekta poslaný do chatu: CALC použil skill pro převod IFC do RFEM a před převodem provedl audit. Do demonstračního modelu jsme záměrně vložili 4 chyby a CALC našel všechny čtyři s odkazy na konkrétní entity IFC. Navíc upozornil, že model nemá podpory ani klouby: fyzický model není výpočtový model. Převody IFC, SAF, DXF a dalších formátů jsou v CALC samostatné skilly. Stejným způsobem lze automatizovat i definování zatěžovacích stavů. Pokud bude málo času, tento slide přeskočit.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Případ použití: průřez z katalogového listu (0:45). Častá rutinní práce: průřez, který není v knihovně nebo ho chceme převzít přesně podle výrobce. Statik přiloží katalogový list v PDF – v našem testu veřejný list Metsec s profily C – a napíše, který průřez a z jaké oceli chce. CALC z tabulky vyčte rozměry a nejdřív je ukáže ke kontrole, do modelu nic nezapisuje. Po potvrzení přes Dlubal Connector vytvoří v otevřeném modelu RFEM 6 materiál i průřez. V testu vznikl knihovní profil C 232C18 od výrobce Metsec a jeho průřezové charakteristiky odpovídaly katalogovému listu. Princip: podklad výrobce místo ručního přepisu, kontrola před zápisem a AI propojená přímo s výpočetním programem.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Skilly (1:15). Postup, který se v dialogu jednou osvědčil, není nutné příště popisovat znovu. V CALC ho lze uložit volbou „Uložit jako Skill“. Příklad z následujícího videa: výpočet klimatických zatížení haly. Adresa a rozměry haly jsou proměnné vstupy, postup přes Geo-Zone Tool, sníh, vítr a souhrnnou tabulku je pevný. Skilly lze sdílet v týmu a upravovat běžnou řečí. Kancelář si tak bez programování buduje knihovnu vlastních nástrojů. Důležité: skill opakuje metodu, nikoli kontrolu. Každý nový výpočet musí statik stále posoudit. Screenshot: skutečná knihovna skillů v CALC.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Video ukázka skillu, celá obrazovka (1:33, bez zvuku). Navazuje na ukázku 1. 01 Dokončený výpočet zatížení se v nabídce konverzace uloží volbou „Uložit jako Skill“. 02 CALC za několik sekund vytvoří skill a sám ho pojmenuje. 03 Skill je v knihovně (USK-000123, stav Publikováno) vedle skillů od Dlubal. 04 Postup je uložený v systémovém promptu: role, vstupy, kroky 1 až 7 včetně Geo-Zone Tool. 05 Nový chat: lomítko, výběr skillu a jedna věta pro halu v Brně, Údolní 53 (výška 10 m, 24 × 60 m, sklon 10°, terén IV). 06 Postup proběhne stejně, jen s novými daty: s_k = 1,00 kN/m², sníh na střeše 0,80 kN/m², q_p(10) = 0,459 kN/m². Závěrečná karta porovná Prahu a Brno. Skill opakuje metodu, ne kontrolu: výsledek statik dál posuzuje.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Čtyři pravidla (1:15). Jazykové modely mohou chybovat: špatně pochopit zadání, zvolit nevhodný předpoklad nebo sebejistě uvést nepřesný údaj. Proto čtyři jednoduchá pravidla: vstupy, původ čísel, nezávislá kontrola, normy. Navázat na ukázky: vstupy s původem jsme viděli u nosníku, nezávislou kontrolu průhybu v RFEM 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Schválení akcí (0:45). Kontrolu podporuje i samotné prostředí. Před dotazem do Geo-Zone Tool CALC vypíše volané nástroje a jejich dopad (běží jako cloudová služba Dlubal, žádný model se nemění) a cenu a čeká na schválení statika. Na neúplné zadání, například nosník bez uvedeného zatížení, odpoví asistent otázkou, ne vymyšlenou hodnotou. Odpovědnost za návrh a podpis výpočtu zůstává plně na statikovi.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Jak začít (1:00). Pro první kroky není nutné nic instalovat. Zvolit jednu opakující se úlohu, jejíž výsledek dobře znám, například zatížení sněhem pro jednoduchou halu nebo prostý nosník. Vyřešit ji v dialogu v CALC v prohlížeči, případně s RFEM 6. Porovnat s vlastním řešením a zaznamenat, kde asistent potřeboval upřesnění. Osvědčený postup uložit jako skill a sdílet ho v týmu.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Závěr (1:00). AI statikovi nejvíc pomáhá tam, kde ztrácí čas mechanickou prací. Ukázky v CALC a RFEM 6, od zatížení pro adresu přes model haly až po posouzení nosníku, ukazují, že chat se může stát plnohodnotným pracovním prostředím. Klíčem k důvěře je oddělení rolí. Rozhodování o zadání, předpokladech a věrohodnosti výsledků zůstává na statikovi. Jedna věta na odchod: AI vrací čas na inženýrskou práci.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Vyzkoušejte to sami (0:20). QR kód vede na calc.dlubal.com. Pro první kroky stačí prohlížeč, pro práci s modelem RFEM 6 a Dlubal Connector. Nechat chvíli viset, ať si lidé stihnou QR kód naskenovat.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Poděkování a dotazy. Nechat slide viset během diskuse. Poděkovat kolegům z Dlubal Software, kteří vyvíjejí Dlubal CALC a MCP server RFEM 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Záložní slide se zdroji, ukázat jen na dotaz. Odpovídá seznamu literatury v příspěvku do sborníku.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17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b="1" i="0" dirty="0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" panose="020B0503020202020203" pitchFamily="34" charset="0"/>
                <a:cs typeface="FK Grotesk Neue Black" panose="020B0503020202020203" pitchFamily="34" charset="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>
              <a:latin typeface="FK Grotesk Neue Black Italic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508000" y="1315720"/>
            <a:ext cx="10871200" cy="4729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17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03123D"/>
                </a:solidFill>
                <a:latin typeface="FK Grotesk Neue Black Italic" pitchFamily="34" charset="0"/>
                <a:ea typeface="FK Grotesk Neue Black Italic" pitchFamily="34" charset="-122"/>
                <a:cs typeface="FK Grotesk Neue Black Italic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>
              <a:latin typeface="FK Grotesk Neue Black Italic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508000" y="1315720"/>
            <a:ext cx="10871200" cy="4729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FK Grotesk Neue Black" panose="020B0503020202020203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3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51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ia, AI asistentka Dlubal CALC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80000" y="0"/>
            <a:ext cx="7112000" cy="6858000"/>
          </a:xfrm>
          <a:prstGeom prst="rect">
            <a:avLst/>
          </a:prstGeom>
        </p:spPr>
      </p:pic>
      <p:pic>
        <p:nvPicPr>
          <p:cNvPr id="3" name="Image 1" descr="Dlubal"/>
          <p:cNvPicPr>
            <a:picLocks noChangeAspect="1"/>
          </p:cNvPicPr>
          <p:nvPr/>
        </p:nvPicPr>
        <p:blipFill>
          <a:blip r:embed="rId4"/>
          <a:srcRect l="-390" r="-390"/>
          <a:stretch/>
        </p:blipFill>
        <p:spPr>
          <a:xfrm>
            <a:off x="508000" y="508000"/>
            <a:ext cx="1974850" cy="4699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8000" y="1885950"/>
            <a:ext cx="3718123" cy="381000"/>
          </a:xfrm>
          <a:prstGeom prst="roundRect">
            <a:avLst>
              <a:gd name="adj" fmla="val 10000"/>
            </a:avLst>
          </a:prstGeom>
          <a:solidFill>
            <a:srgbClr val="FFC00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kern="0" spc="50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KONFERENCE KONSTRUKCE 2026</a:t>
            </a:r>
            <a:endParaRPr lang="en-US" sz="15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5" name="Text 1"/>
          <p:cNvSpPr>
            <a:spLocks noGrp="1"/>
          </p:cNvSpPr>
          <p:nvPr>
            <p:ph type="title"/>
          </p:nvPr>
        </p:nvSpPr>
        <p:spPr>
          <a:xfrm>
            <a:off x="508000" y="2667000"/>
            <a:ext cx="5101590" cy="1305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4800">
                <a:solidFill>
                  <a:srgbClr val="FFFFFF"/>
                </a:solidFill>
                <a:ea typeface="FK Grotesk Neue Black Italic" pitchFamily="34" charset="-122"/>
                <a:cs typeface="FK Grotesk Neue Black Italic" pitchFamily="34" charset="-120"/>
              </a:rPr>
              <a:t>Statika v dialogu s AI</a:t>
            </a:r>
            <a:endParaRPr lang="en-US" sz="48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508000" y="4064000"/>
            <a:ext cx="49707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Od klimatických zatížení k výpočetnímu modelu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508000" y="5257800"/>
            <a:ext cx="45783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Ing. Jaroslav Brož, Ph.D.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508000" y="6096000"/>
            <a:ext cx="457835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5. 11. 2026 </a:t>
            </a:r>
            <a:r>
              <a:rPr lang="en-US" sz="1500" b="1">
                <a:solidFill>
                  <a:srgbClr val="00AA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|</a:t>
            </a:r>
            <a:r>
              <a:rPr lang="en-US" sz="15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 www.dlubal.com</a:t>
            </a:r>
            <a:endParaRPr lang="en-US" sz="15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g. Jaroslav Brož, Ph.D.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2000" y="952500"/>
            <a:ext cx="5429250" cy="5905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588645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Prezentující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42050" y="2032000"/>
            <a:ext cx="5494020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Ing. Jaroslav Brož, Ph.D.</a:t>
            </a:r>
            <a:endParaRPr lang="en-US" sz="3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242050" y="2555240"/>
            <a:ext cx="549402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Head of Technology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242050" y="3175000"/>
            <a:ext cx="5363210" cy="91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Propojuje statický výpočet, otevřené API a umělou inteligenci. Vede tým, který v Dlubal Software odpovídá za Dlubal API a AI.</a:t>
            </a:r>
            <a:endParaRPr lang="en-US" sz="18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7" name="Image 1" descr="QR kód: LinkedIn Jaroslava Brož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54750" y="4578350"/>
            <a:ext cx="1098550" cy="10985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556500" y="4826000"/>
            <a:ext cx="405511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LinkedIn | Jaroslav Brož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7556500" y="5111750"/>
            <a:ext cx="405511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jaroslav.broz@dlubal.com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0" name="Image 2" descr="Dlubal"/>
          <p:cNvPicPr>
            <a:picLocks noChangeAspect="1"/>
          </p:cNvPicPr>
          <p:nvPr/>
        </p:nvPicPr>
        <p:blipFill>
          <a:blip r:embed="rId5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ozhraní Dlubal CALC: knihovna modelů, vlastnosti a 3D náhled modelu haly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93000" y="0"/>
            <a:ext cx="4699000" cy="6350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6671310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Obsah</a:t>
            </a:r>
            <a:endParaRPr lang="en-US" sz="32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08000" y="1272541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1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016000" y="1259841"/>
            <a:ext cx="3070289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Kde statik ztrácí čas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08000" y="1844041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2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16000" y="1831341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Jak AI spolupracuje s výpočetním programem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08000" y="2415541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3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16000" y="2402841"/>
            <a:ext cx="188309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Dlubal CALC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08000" y="2987041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4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016000" y="2974341"/>
            <a:ext cx="3906345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Ukázky z praxe ve videích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08000" y="3558541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5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16000" y="3545841"/>
            <a:ext cx="425196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Osvědčený postup jako skill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508000" y="4130041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6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016000" y="4117341"/>
            <a:ext cx="4380309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Kontrola zůstává na statikovi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508000" y="4701541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7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016000" y="4688841"/>
            <a:ext cx="1357598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Jak začít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18" name="Image 1" descr="Dlubal"/>
          <p:cNvPicPr>
            <a:picLocks noChangeAspect="1"/>
          </p:cNvPicPr>
          <p:nvPr/>
        </p:nvPicPr>
        <p:blipFill>
          <a:blip r:embed="rId4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3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Kde statik ztrácí čas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8000" y="1137920"/>
            <a:ext cx="11511280" cy="32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Málokdy při výpočtu. Většinou před ním, po něm a mezi jednotlivými kroky.</a:t>
            </a:r>
            <a:endParaRPr lang="en-US" sz="18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08000" y="1739900"/>
            <a:ext cx="3589853" cy="3543300"/>
          </a:xfrm>
          <a:prstGeom prst="roundRect">
            <a:avLst>
              <a:gd name="adj" fmla="val 2867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812800" y="2197100"/>
            <a:ext cx="897930" cy="314960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Hledání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12800" y="2715261"/>
            <a:ext cx="3069661" cy="718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Článek normy a národní příloha</a:t>
            </a:r>
            <a:endParaRPr lang="en-US" sz="21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12800" y="3611880"/>
            <a:ext cx="508000" cy="19050"/>
          </a:xfrm>
          <a:prstGeom prst="rect">
            <a:avLst/>
          </a:prstGeom>
          <a:solidFill>
            <a:srgbClr val="E6E9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12800" y="3834130"/>
            <a:ext cx="3069661" cy="718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Hodnoty z mapy sněhu a větru</a:t>
            </a:r>
            <a:endParaRPr lang="en-US" sz="21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301053" y="1739900"/>
            <a:ext cx="3589893" cy="3543300"/>
          </a:xfrm>
          <a:prstGeom prst="roundRect">
            <a:avLst>
              <a:gd name="adj" fmla="val 2867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4605853" y="2197100"/>
            <a:ext cx="1161256" cy="314960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Opakování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605853" y="2715261"/>
            <a:ext cx="3069702" cy="718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Geometrie převzatá od architekta</a:t>
            </a:r>
            <a:endParaRPr lang="en-US" sz="21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605853" y="3611880"/>
            <a:ext cx="508000" cy="19050"/>
          </a:xfrm>
          <a:prstGeom prst="rect">
            <a:avLst/>
          </a:prstGeom>
          <a:solidFill>
            <a:srgbClr val="E6E9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4605853" y="3834130"/>
            <a:ext cx="3069702" cy="718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Vnitřní síly z programu do programu</a:t>
            </a:r>
            <a:endParaRPr lang="en-US" sz="21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094147" y="1739900"/>
            <a:ext cx="3589853" cy="3543300"/>
          </a:xfrm>
          <a:prstGeom prst="roundRect">
            <a:avLst>
              <a:gd name="adj" fmla="val 2867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8398947" y="2197100"/>
            <a:ext cx="1438791" cy="314960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4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Dokumentace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398947" y="2715261"/>
            <a:ext cx="3069661" cy="718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Sestavení technické zprávy</a:t>
            </a:r>
            <a:endParaRPr lang="en-US" sz="21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398947" y="3611880"/>
            <a:ext cx="508000" cy="19050"/>
          </a:xfrm>
          <a:prstGeom prst="rect">
            <a:avLst/>
          </a:prstGeom>
          <a:solidFill>
            <a:srgbClr val="E6E9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8398947" y="3834130"/>
            <a:ext cx="3285053" cy="372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30"/>
              </a:lnSpc>
              <a:buNone/>
            </a:pPr>
            <a:r>
              <a:rPr lang="en-US" sz="21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Ruční přepis výsledků</a:t>
            </a:r>
            <a:endParaRPr lang="en-US" sz="21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27050" y="5588000"/>
            <a:ext cx="0" cy="381000"/>
          </a:xfrm>
          <a:prstGeom prst="line">
            <a:avLst/>
          </a:prstGeom>
          <a:noFill/>
          <a:ln w="38100">
            <a:solidFill>
              <a:srgbClr val="00AA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49300" y="5613400"/>
            <a:ext cx="11262741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Málo inženýrského úsudku, hodně pracovní doby.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21" name="Image 0" descr="Dlubal"/>
          <p:cNvPicPr>
            <a:picLocks noChangeAspect="1"/>
          </p:cNvPicPr>
          <p:nvPr/>
        </p:nvPicPr>
        <p:blipFill>
          <a:blip r:embed="rId3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4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t="31203" b="31203"/>
          <a:stretch/>
        </p:blipFill>
        <p:spPr>
          <a:xfrm>
            <a:off x="7226300" y="133350"/>
            <a:ext cx="4889500" cy="952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350000" y="1270000"/>
            <a:ext cx="5842000" cy="3556000"/>
          </a:xfrm>
          <a:custGeom>
            <a:avLst/>
            <a:gdLst/>
            <a:ahLst/>
            <a:cxnLst/>
            <a:rect l="l" t="t" r="r" b="b"/>
            <a:pathLst>
              <a:path w="5842000" h="3556000">
                <a:moveTo>
                  <a:pt x="127000" y="0"/>
                </a:moveTo>
                <a:lnTo>
                  <a:pt x="5842000" y="0"/>
                </a:lnTo>
                <a:lnTo>
                  <a:pt x="5842000" y="3556000"/>
                </a:lnTo>
                <a:lnTo>
                  <a:pt x="127000" y="3556000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close/>
              </a:path>
            </a:pathLst>
          </a:custGeom>
          <a:solidFill>
            <a:srgbClr val="FFFFFF"/>
          </a:solidFill>
          <a:ln/>
          <a:effectLst>
            <a:outerShdw blurRad="508000" dist="1905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" name="Image 1" descr="Zadání statika v Dlubal CALC: zatížení sněhem a větrem pro halu na adrese Anglická 28, Praha"/>
          <p:cNvPicPr>
            <a:picLocks noChangeAspect="1"/>
          </p:cNvPicPr>
          <p:nvPr/>
        </p:nvPicPr>
        <p:blipFill>
          <a:blip r:embed="rId4"/>
          <a:srcRect t="-120" b="-120"/>
          <a:stretch/>
        </p:blipFill>
        <p:spPr>
          <a:xfrm>
            <a:off x="8356600" y="1498600"/>
            <a:ext cx="3556000" cy="527050"/>
          </a:xfrm>
          <a:prstGeom prst="roundRect">
            <a:avLst>
              <a:gd name="adj" fmla="val 16867"/>
            </a:avLst>
          </a:prstGeom>
        </p:spPr>
      </p:pic>
      <p:pic>
        <p:nvPicPr>
          <p:cNvPr id="5" name="Image 2" descr="Odpověď asistentky Mia v Dlubal CALC: spuštěný nástroj Geo-Zone Tool a hodnoty s uvedeným zdrojem"/>
          <p:cNvPicPr>
            <a:picLocks noChangeAspect="1"/>
          </p:cNvPicPr>
          <p:nvPr/>
        </p:nvPicPr>
        <p:blipFill>
          <a:blip r:embed="rId5"/>
          <a:srcRect t="-39" b="-39"/>
          <a:stretch/>
        </p:blipFill>
        <p:spPr>
          <a:xfrm>
            <a:off x="6502400" y="2222500"/>
            <a:ext cx="5689600" cy="240665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350000" y="5016500"/>
            <a:ext cx="5755640" cy="42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D5DCF0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Skutečná odpověď Dlubal CALC: použitý nástroj, zdroj a norma u každého čísla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7" name="Text 2"/>
          <p:cNvSpPr>
            <a:spLocks noGrp="1"/>
          </p:cNvSpPr>
          <p:nvPr>
            <p:ph type="title"/>
          </p:nvPr>
        </p:nvSpPr>
        <p:spPr>
          <a:xfrm>
            <a:off x="508000" y="1894207"/>
            <a:ext cx="5624830" cy="18656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30"/>
              </a:lnSpc>
              <a:buNone/>
            </a:pPr>
            <a:r>
              <a:rPr lang="en-US" sz="4600">
                <a:solidFill>
                  <a:srgbClr val="FFFFFF"/>
                </a:solidFill>
                <a:ea typeface="FK Grotesk Neue Black Italic" pitchFamily="34" charset="-122"/>
                <a:cs typeface="FK Grotesk Neue Black Italic" pitchFamily="34" charset="-120"/>
              </a:rPr>
              <a:t>Můžu číslu, které mi AI napíše, věřit?</a:t>
            </a:r>
            <a:endParaRPr lang="en-US" sz="4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508000" y="3988436"/>
            <a:ext cx="5232400" cy="619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D5DCF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Otázka, kterou si klade každý, kdo zkusil obecný AI chat.</a:t>
            </a:r>
            <a:endParaRPr lang="en-US" sz="18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9" name="Image 3" descr="Dlubal"/>
          <p:cNvPicPr>
            <a:picLocks noChangeAspect="1"/>
          </p:cNvPicPr>
          <p:nvPr/>
        </p:nvPicPr>
        <p:blipFill>
          <a:blip r:embed="rId6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1" name="Text 5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5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Pět pojmů, které stačí znát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08000" y="1322071"/>
            <a:ext cx="11176000" cy="0"/>
          </a:xfrm>
          <a:prstGeom prst="line">
            <a:avLst/>
          </a:prstGeom>
          <a:noFill/>
          <a:ln w="1270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508000" y="1518921"/>
            <a:ext cx="287782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Jazykový model</a:t>
            </a:r>
            <a:endParaRPr lang="en-US" sz="2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556000" y="1560196"/>
            <a:ext cx="8371840" cy="30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Rozumí zadání, vysvětluje a píše. Číslo ale odhaduje, nepočítá.</a:t>
            </a:r>
            <a:endParaRPr lang="en-US" sz="17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08000" y="2078989"/>
            <a:ext cx="11176000" cy="0"/>
          </a:xfrm>
          <a:prstGeom prst="line">
            <a:avLst/>
          </a:prstGeom>
          <a:noFill/>
          <a:ln w="1270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508000" y="2275839"/>
            <a:ext cx="287782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AI asistent</a:t>
            </a:r>
            <a:endParaRPr lang="en-US" sz="2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556000" y="2317114"/>
            <a:ext cx="8371840" cy="30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Chat s jazykovým modelem, který umí použít další nástroje.</a:t>
            </a:r>
            <a:endParaRPr lang="en-US" sz="17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08000" y="2835911"/>
            <a:ext cx="11176000" cy="0"/>
          </a:xfrm>
          <a:prstGeom prst="line">
            <a:avLst/>
          </a:prstGeom>
          <a:noFill/>
          <a:ln w="1270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508000" y="3032761"/>
            <a:ext cx="287782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API</a:t>
            </a:r>
            <a:endParaRPr lang="en-US" sz="2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556000" y="3074036"/>
            <a:ext cx="8371840" cy="30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Programové rozhraní: jeden program ovládá druhý, např. vytvoří prut v RFEM.</a:t>
            </a:r>
            <a:endParaRPr lang="en-US" sz="17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8000" y="3592832"/>
            <a:ext cx="11176000" cy="0"/>
          </a:xfrm>
          <a:prstGeom prst="line">
            <a:avLst/>
          </a:prstGeom>
          <a:noFill/>
          <a:ln w="1270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508000" y="3888739"/>
            <a:ext cx="287782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MCP</a:t>
            </a:r>
            <a:endParaRPr lang="en-US" sz="2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556000" y="3789682"/>
            <a:ext cx="8371840" cy="586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Otevřený standard, díky kterému AI může používat nástroje. Funguje jako ovladač tiskárny.</a:t>
            </a:r>
            <a:endParaRPr lang="en-US" sz="17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08000" y="4547871"/>
            <a:ext cx="11176000" cy="0"/>
          </a:xfrm>
          <a:prstGeom prst="line">
            <a:avLst/>
          </a:prstGeom>
          <a:noFill/>
          <a:ln w="1270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508000" y="4744721"/>
            <a:ext cx="287782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Skill</a:t>
            </a:r>
            <a:endParaRPr lang="en-US" sz="2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556000" y="4785996"/>
            <a:ext cx="8371840" cy="30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Uložený pracovní postup, který asistent použije pokaždé stejně.</a:t>
            </a:r>
            <a:endParaRPr lang="en-US" sz="17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8" name="Image 0" descr="Dlubal"/>
          <p:cNvPicPr>
            <a:picLocks noChangeAspect="1"/>
          </p:cNvPicPr>
          <p:nvPr/>
        </p:nvPicPr>
        <p:blipFill>
          <a:blip r:embed="rId3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6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API je dálkové ovládání. MCP je ovladač pro AI.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08000" y="1315721"/>
            <a:ext cx="3078480" cy="4117340"/>
          </a:xfrm>
          <a:prstGeom prst="roundRect">
            <a:avLst>
              <a:gd name="adj" fmla="val 3300"/>
            </a:avLst>
          </a:prstGeom>
          <a:solidFill>
            <a:srgbClr val="03123D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12800" y="2663189"/>
            <a:ext cx="2542947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AA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ČLOVĚK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12800" y="2988311"/>
            <a:ext cx="2542947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Statik</a:t>
            </a:r>
            <a:endParaRPr lang="en-US" sz="2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12800" y="3524250"/>
            <a:ext cx="2542947" cy="586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D5DCF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Zadává slovy, kontroluje mezivýsledky, rozhoduje</a:t>
            </a:r>
            <a:endParaRPr lang="en-US" sz="17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7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34130" y="3135632"/>
            <a:ext cx="457200" cy="2286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793081" y="3415032"/>
            <a:ext cx="53925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dialog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548505" y="1325246"/>
            <a:ext cx="3094990" cy="4098290"/>
          </a:xfrm>
          <a:prstGeom prst="roundRect">
            <a:avLst>
              <a:gd name="adj" fmla="val 2975"/>
            </a:avLst>
          </a:prstGeom>
          <a:solidFill>
            <a:srgbClr val="FFFFFF"/>
          </a:solidFill>
          <a:ln w="19050">
            <a:solidFill>
              <a:srgbClr val="00AA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4861560" y="2522857"/>
            <a:ext cx="2542947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ROZHRANÍ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4861560" y="2847975"/>
            <a:ext cx="2542947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AI asistent</a:t>
            </a:r>
            <a:endParaRPr lang="en-US" sz="2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861560" y="3383914"/>
            <a:ext cx="2542947" cy="867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Porozumí zadání, naplánuje postup a zvolí nástroj</a:t>
            </a:r>
            <a:endParaRPr lang="en-US" sz="17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3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00670" y="3036571"/>
            <a:ext cx="457200" cy="2286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780020" y="3315971"/>
            <a:ext cx="749300" cy="42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MCP + API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8605520" y="1315721"/>
            <a:ext cx="3078480" cy="4117340"/>
          </a:xfrm>
          <a:prstGeom prst="roundRect">
            <a:avLst>
              <a:gd name="adj" fmla="val 3300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8910320" y="2035175"/>
            <a:ext cx="2542947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VÝPOČET A DATA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8910320" y="2334896"/>
            <a:ext cx="2542947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Nástroje</a:t>
            </a:r>
            <a:endParaRPr lang="en-US" sz="2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8910320" y="2848611"/>
            <a:ext cx="246888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5"/>
          <p:cNvSpPr/>
          <p:nvPr/>
        </p:nvSpPr>
        <p:spPr>
          <a:xfrm>
            <a:off x="8910320" y="2926714"/>
            <a:ext cx="2542947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RFEM 6 a RSTAB 9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8910320" y="3253739"/>
            <a:ext cx="246888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7"/>
          <p:cNvSpPr/>
          <p:nvPr/>
        </p:nvSpPr>
        <p:spPr>
          <a:xfrm>
            <a:off x="8910320" y="3331846"/>
            <a:ext cx="2542947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Geo-Zone Tool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2" name="Shape 18"/>
          <p:cNvSpPr/>
          <p:nvPr/>
        </p:nvSpPr>
        <p:spPr>
          <a:xfrm>
            <a:off x="8910320" y="3658871"/>
            <a:ext cx="246888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19"/>
          <p:cNvSpPr/>
          <p:nvPr/>
        </p:nvSpPr>
        <p:spPr>
          <a:xfrm>
            <a:off x="8910320" y="3736975"/>
            <a:ext cx="2542947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Znalostní báze Dlubal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8910320" y="4064000"/>
            <a:ext cx="246888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21"/>
          <p:cNvSpPr/>
          <p:nvPr/>
        </p:nvSpPr>
        <p:spPr>
          <a:xfrm>
            <a:off x="8910320" y="4142107"/>
            <a:ext cx="2542947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Soubory: IFC, SAF, DXF, PDF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6" name="Text 22"/>
          <p:cNvSpPr/>
          <p:nvPr/>
        </p:nvSpPr>
        <p:spPr>
          <a:xfrm>
            <a:off x="508000" y="5737861"/>
            <a:ext cx="11511280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Dlubal API pro Python a C# | MCP server v RFEM 6 od verze 6.13</a:t>
            </a:r>
            <a:endParaRPr lang="en-US" sz="14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27" name="Image 2" descr="Dlubal"/>
          <p:cNvPicPr>
            <a:picLocks noChangeAspect="1"/>
          </p:cNvPicPr>
          <p:nvPr/>
        </p:nvPicPr>
        <p:blipFill>
          <a:blip r:embed="rId4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7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Obecný AI chat a výpočetní asistent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08000" y="1315721"/>
            <a:ext cx="5486400" cy="4653280"/>
          </a:xfrm>
          <a:prstGeom prst="roundRect">
            <a:avLst>
              <a:gd name="adj" fmla="val 2183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914400" y="2348864"/>
            <a:ext cx="4813808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kern="0" spc="150">
                <a:solidFill>
                  <a:srgbClr val="4A5470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OBECNÝ AI CHAT</a:t>
            </a:r>
            <a:endParaRPr lang="en-US" sz="13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14400" y="2792096"/>
            <a:ext cx="4813808" cy="492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Zní správně</a:t>
            </a:r>
            <a:endParaRPr lang="en-US" sz="3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6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4400" y="3500757"/>
            <a:ext cx="304800" cy="304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46200" y="3488057"/>
            <a:ext cx="4348925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Čísla bez označeného původu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8" name="Image 1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4400" y="4059554"/>
            <a:ext cx="304800" cy="3048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46200" y="4046854"/>
            <a:ext cx="395511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Stejná otázka, jiná hodnota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0" name="Image 2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4400" y="4618354"/>
            <a:ext cx="304800" cy="3048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46200" y="4605654"/>
            <a:ext cx="355111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Normy z trénovacích dat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6197600" y="1315721"/>
            <a:ext cx="5486400" cy="4653280"/>
          </a:xfrm>
          <a:prstGeom prst="roundRect">
            <a:avLst>
              <a:gd name="adj" fmla="val 2183"/>
            </a:avLst>
          </a:prstGeom>
          <a:solidFill>
            <a:srgbClr val="03123D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8"/>
          <p:cNvSpPr/>
          <p:nvPr/>
        </p:nvSpPr>
        <p:spPr>
          <a:xfrm>
            <a:off x="6604000" y="2348864"/>
            <a:ext cx="4813808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kern="0" spc="150">
                <a:solidFill>
                  <a:srgbClr val="00AA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DLUBAL CALC</a:t>
            </a:r>
            <a:endParaRPr lang="en-US" sz="13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6604000" y="2792096"/>
            <a:ext cx="4813808" cy="492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Dá se doložit</a:t>
            </a:r>
            <a:endParaRPr lang="en-US" sz="3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15" name="Image 3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04000" y="3500757"/>
            <a:ext cx="304800" cy="3048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035800" y="3488057"/>
            <a:ext cx="334732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Každé číslo s původem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7" name="Image 4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04000" y="4059554"/>
            <a:ext cx="304800" cy="30480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035800" y="4046854"/>
            <a:ext cx="4203811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Stejný vstup, stejný výsledek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9" name="Image 5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04000" y="4618354"/>
            <a:ext cx="304800" cy="30480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7035800" y="4605654"/>
            <a:ext cx="4648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Výpočet v RFEM 6 nebo ve skillu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21" name="Image 6" descr="Dlubal"/>
          <p:cNvPicPr>
            <a:picLocks noChangeAspect="1"/>
          </p:cNvPicPr>
          <p:nvPr/>
        </p:nvPicPr>
        <p:blipFill>
          <a:blip r:embed="rId5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3" name="Text 14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8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Každé číslo má jeden ze tří zdrojů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20700" y="1277621"/>
            <a:ext cx="3564453" cy="4076700"/>
          </a:xfrm>
          <a:prstGeom prst="roundRect">
            <a:avLst>
              <a:gd name="adj" fmla="val 2494"/>
            </a:avLst>
          </a:prstGeom>
          <a:solidFill>
            <a:srgbClr val="FFFFFF"/>
          </a:solidFill>
          <a:ln w="25400">
            <a:solidFill>
              <a:srgbClr val="00AA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87400" y="1544321"/>
            <a:ext cx="1402675" cy="28448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Výpočetní jádro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87400" y="1955800"/>
            <a:ext cx="3121985" cy="551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Hodnoty z výpočtu a posouzení v RFEM 6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87400" y="4051300"/>
            <a:ext cx="172089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00">
                <a:solidFill>
                  <a:srgbClr val="4A5470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STAVEBNÍ BLOK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87400" y="4274821"/>
            <a:ext cx="2004108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RFEM 6, RSECTION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87400" y="4632964"/>
            <a:ext cx="249099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00">
                <a:solidFill>
                  <a:srgbClr val="4A5470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PŘÍKLAD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87400" y="4856479"/>
            <a:ext cx="2902125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vnitřní síly, využití, deformace</a:t>
            </a:r>
            <a:endParaRPr lang="en-US" sz="14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313753" y="1277621"/>
            <a:ext cx="3564493" cy="4076700"/>
          </a:xfrm>
          <a:prstGeom prst="roundRect">
            <a:avLst>
              <a:gd name="adj" fmla="val 2494"/>
            </a:avLst>
          </a:prstGeom>
          <a:solidFill>
            <a:srgbClr val="FFFFFF"/>
          </a:solidFill>
          <a:ln w="25400">
            <a:solidFill>
              <a:srgbClr val="21D93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4580453" y="1544321"/>
            <a:ext cx="1313974" cy="284480"/>
          </a:xfrm>
          <a:prstGeom prst="roundRect">
            <a:avLst>
              <a:gd name="adj" fmla="val 50000"/>
            </a:avLst>
          </a:prstGeom>
          <a:solidFill>
            <a:srgbClr val="21D93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Výpočetní skill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80453" y="1955800"/>
            <a:ext cx="3122026" cy="551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Pevný postup s článkem normy a verzí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80453" y="4051300"/>
            <a:ext cx="2541557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00">
                <a:solidFill>
                  <a:srgbClr val="4A5470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STAVEBNÍ BLOK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580453" y="4274821"/>
            <a:ext cx="2961037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skilly Dlubal i skilly kanceláře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80453" y="4632964"/>
            <a:ext cx="3096722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00">
                <a:solidFill>
                  <a:srgbClr val="4A5470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PŘÍKLAD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580453" y="4856479"/>
            <a:ext cx="3285093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položková statika, stanovení zatížení</a:t>
            </a:r>
            <a:endParaRPr lang="en-US" sz="14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106847" y="1277621"/>
            <a:ext cx="3564453" cy="4076700"/>
          </a:xfrm>
          <a:prstGeom prst="roundRect">
            <a:avLst>
              <a:gd name="adj" fmla="val 2494"/>
            </a:avLst>
          </a:prstGeom>
          <a:solidFill>
            <a:srgbClr val="FFFFFF"/>
          </a:solidFill>
          <a:ln w="25400">
            <a:solidFill>
              <a:srgbClr val="FF8000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8373547" y="1544321"/>
            <a:ext cx="1430695" cy="284480"/>
          </a:xfrm>
          <a:prstGeom prst="roundRect">
            <a:avLst>
              <a:gd name="adj" fmla="val 50000"/>
            </a:avLst>
          </a:prstGeom>
          <a:solidFill>
            <a:srgbClr val="FF800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Jazykový model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373547" y="1955800"/>
            <a:ext cx="3121985" cy="551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Vysvětlení a dotazy k normám se zdrojem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373547" y="4051300"/>
            <a:ext cx="1864124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00">
                <a:solidFill>
                  <a:srgbClr val="4A5470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STAVEBNÍ BLOK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73547" y="4274821"/>
            <a:ext cx="2171795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znalostní báze Dlubal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73547" y="4632964"/>
            <a:ext cx="2170792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00">
                <a:solidFill>
                  <a:srgbClr val="4A5470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PŘÍKLAD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373547" y="4856479"/>
            <a:ext cx="2529078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Který článek normy platí?</a:t>
            </a:r>
            <a:endParaRPr lang="en-US" sz="14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27050" y="5621021"/>
            <a:ext cx="0" cy="347980"/>
          </a:xfrm>
          <a:prstGeom prst="line">
            <a:avLst/>
          </a:prstGeom>
          <a:noFill/>
          <a:ln w="38100">
            <a:solidFill>
              <a:srgbClr val="00AA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23"/>
          <p:cNvSpPr/>
          <p:nvPr/>
        </p:nvSpPr>
        <p:spPr>
          <a:xfrm>
            <a:off x="749300" y="5646421"/>
            <a:ext cx="11262741" cy="32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Jazykový model rozhodující posudky nepočítá.</a:t>
            </a:r>
            <a:endParaRPr lang="en-US" sz="18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26" name="Image 0" descr="Dlubal"/>
          <p:cNvPicPr>
            <a:picLocks noChangeAspect="1"/>
          </p:cNvPicPr>
          <p:nvPr/>
        </p:nvPicPr>
        <p:blipFill>
          <a:blip r:embed="rId3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9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26300" y="133350"/>
            <a:ext cx="4889500" cy="2533650"/>
          </a:xfrm>
          <a:prstGeom prst="rect">
            <a:avLst/>
          </a:prstGeom>
        </p:spPr>
      </p:pic>
      <p:pic>
        <p:nvPicPr>
          <p:cNvPr id="3" name="Image 1" descr="Úvodní obrazovka Dlubal CALC v češtině: asistentka Mia a nabídka inženýrských úloh"/>
          <p:cNvPicPr>
            <a:picLocks noChangeAspect="1"/>
          </p:cNvPicPr>
          <p:nvPr/>
        </p:nvPicPr>
        <p:blipFill>
          <a:blip r:embed="rId4"/>
          <a:srcRect t="13" b="13"/>
          <a:stretch/>
        </p:blipFill>
        <p:spPr>
          <a:xfrm>
            <a:off x="6667500" y="762000"/>
            <a:ext cx="5143500" cy="4203700"/>
          </a:xfrm>
          <a:prstGeom prst="roundRect">
            <a:avLst>
              <a:gd name="adj" fmla="val 3021"/>
            </a:avLst>
          </a:prstGeom>
          <a:effectLst>
            <a:outerShdw blurRad="508000" dist="190500" dir="5400000" algn="bl" rotWithShape="0">
              <a:srgbClr val="000000">
                <a:alpha val="45000"/>
              </a:srgbClr>
            </a:outerShdw>
          </a:effectLst>
        </p:spPr>
      </p:pic>
      <p:pic>
        <p:nvPicPr>
          <p:cNvPr id="4" name="Image 2" descr="Mia, AI asistentka Dlubal CALC"/>
          <p:cNvPicPr>
            <a:picLocks noChangeAspect="1"/>
          </p:cNvPicPr>
          <p:nvPr/>
        </p:nvPicPr>
        <p:blipFill>
          <a:blip r:embed="rId5"/>
          <a:srcRect t="-132" b="-132"/>
          <a:stretch/>
        </p:blipFill>
        <p:spPr>
          <a:xfrm>
            <a:off x="5080000" y="2019300"/>
            <a:ext cx="3816350" cy="48387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08000" y="1297304"/>
            <a:ext cx="457835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Poznejte</a:t>
            </a:r>
            <a:endParaRPr lang="en-US" sz="2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6" name="Image 3" descr="Dlubal CALC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08000" y="1787525"/>
            <a:ext cx="2743200" cy="60960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08000" y="2524125"/>
            <a:ext cx="4578350" cy="32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D5DCF0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AI pracovní prostředí pro statiky</a:t>
            </a:r>
            <a:endParaRPr lang="en-US" sz="18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8" name="Text 2"/>
          <p:cNvSpPr/>
          <p:nvPr/>
        </p:nvSpPr>
        <p:spPr>
          <a:xfrm>
            <a:off x="504317" y="3024504"/>
            <a:ext cx="1012349" cy="26924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05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PTEJTE SE</a:t>
            </a:r>
            <a:endParaRPr lang="en-US" sz="105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9" name="Text 3"/>
          <p:cNvSpPr/>
          <p:nvPr/>
        </p:nvSpPr>
        <p:spPr>
          <a:xfrm>
            <a:off x="1583849" y="3024504"/>
            <a:ext cx="1145540" cy="26924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05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MODELUJTE</a:t>
            </a:r>
            <a:endParaRPr lang="en-US" sz="105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0" name="Text 4"/>
          <p:cNvSpPr/>
          <p:nvPr/>
        </p:nvSpPr>
        <p:spPr>
          <a:xfrm>
            <a:off x="2792889" y="3024504"/>
            <a:ext cx="1201658" cy="26924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05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ANALYZUJTE</a:t>
            </a:r>
            <a:endParaRPr lang="en-US" sz="105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1" name="Text 5"/>
          <p:cNvSpPr/>
          <p:nvPr/>
        </p:nvSpPr>
        <p:spPr>
          <a:xfrm>
            <a:off x="4058047" y="3024504"/>
            <a:ext cx="1132007" cy="26924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05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NAVRHUJTE</a:t>
            </a:r>
            <a:endParaRPr lang="en-US" sz="105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12" name="Image 4" descr="Check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8000" y="3598546"/>
            <a:ext cx="228600" cy="22860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838200" y="3598546"/>
            <a:ext cx="424180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Asistentka Mia se doptá na chybějící údaje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4" name="Image 5" descr="Check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8000" y="3960496"/>
            <a:ext cx="228600" cy="22860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38200" y="3960496"/>
            <a:ext cx="4107434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Zatížení, položková statika a normy v prohlížeči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6" name="Image 6" descr="Check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8000" y="4570096"/>
            <a:ext cx="228600" cy="22860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838200" y="4570096"/>
            <a:ext cx="4107434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Model v RFEM 6 přes Dlubal Connector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8" name="Image 7" descr="Check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8000" y="4932046"/>
            <a:ext cx="228600" cy="22860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838200" y="4932046"/>
            <a:ext cx="424180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Znalostní báze Dlubal i směrnice kanceláře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20" name="Image 8" descr="Dlubal"/>
          <p:cNvPicPr>
            <a:picLocks noChangeAspect="1"/>
          </p:cNvPicPr>
          <p:nvPr/>
        </p:nvPicPr>
        <p:blipFill>
          <a:blip r:embed="rId8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2" name="Text 11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10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V prohlížeči i s vaším RFEM 6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08000" y="1290321"/>
            <a:ext cx="5486400" cy="3477260"/>
          </a:xfrm>
          <a:prstGeom prst="roundRect">
            <a:avLst>
              <a:gd name="adj" fmla="val 2922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11200" y="1516379"/>
            <a:ext cx="1048464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 CLOUDU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759664" y="1468121"/>
            <a:ext cx="296218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Dlubal CALC v prohlížeči</a:t>
            </a:r>
            <a:endParaRPr lang="en-US" sz="16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6" name="Image 0" descr="Dlubal CALC v prohlížeči: v otevřeném modelu RFEM 6 vytvořen materiál i průřez"/>
          <p:cNvPicPr>
            <a:picLocks noChangeAspect="1"/>
          </p:cNvPicPr>
          <p:nvPr/>
        </p:nvPicPr>
        <p:blipFill>
          <a:blip r:embed="rId3"/>
          <a:srcRect l="30" r="30"/>
          <a:stretch/>
        </p:blipFill>
        <p:spPr>
          <a:xfrm>
            <a:off x="711200" y="1833879"/>
            <a:ext cx="5080000" cy="2730500"/>
          </a:xfrm>
          <a:prstGeom prst="roundRect">
            <a:avLst>
              <a:gd name="adj" fmla="val 2791"/>
            </a:avLst>
          </a:prstGeom>
          <a:effectLst>
            <a:outerShdw blurRad="190500" dist="63500" dir="5400000" algn="bl" rotWithShape="0">
              <a:srgbClr val="03123D">
                <a:alpha val="14000"/>
              </a:srgbClr>
            </a:outerShdw>
          </a:effectLst>
        </p:spPr>
      </p:pic>
      <p:sp>
        <p:nvSpPr>
          <p:cNvPr id="7" name="Shape 4"/>
          <p:cNvSpPr/>
          <p:nvPr/>
        </p:nvSpPr>
        <p:spPr>
          <a:xfrm>
            <a:off x="6197600" y="1290321"/>
            <a:ext cx="5486400" cy="3477260"/>
          </a:xfrm>
          <a:prstGeom prst="roundRect">
            <a:avLst>
              <a:gd name="adj" fmla="val 2922"/>
            </a:avLst>
          </a:prstGeom>
          <a:solidFill>
            <a:srgbClr val="03123D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6400800" y="1516379"/>
            <a:ext cx="1560632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AA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LOKÁLNĚ U VÁS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961432" y="1468121"/>
            <a:ext cx="3310414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Dlubal Connector a RFEM 6</a:t>
            </a:r>
            <a:endParaRPr lang="en-US" sz="16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10" name="Image 1" descr="RFEM 6: průřez, který Dlubal CALC založil přes Dlubal Connector"/>
          <p:cNvPicPr>
            <a:picLocks noChangeAspect="1"/>
          </p:cNvPicPr>
          <p:nvPr/>
        </p:nvPicPr>
        <p:blipFill>
          <a:blip r:embed="rId4"/>
          <a:srcRect l="23" r="23"/>
          <a:stretch/>
        </p:blipFill>
        <p:spPr>
          <a:xfrm>
            <a:off x="6400800" y="1833879"/>
            <a:ext cx="5080000" cy="2730500"/>
          </a:xfrm>
          <a:prstGeom prst="roundRect">
            <a:avLst>
              <a:gd name="adj" fmla="val 2791"/>
            </a:avLst>
          </a:prstGeom>
        </p:spPr>
      </p:pic>
      <p:pic>
        <p:nvPicPr>
          <p:cNvPr id="11" name="Image 2" descr="Loc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8000" y="5046979"/>
            <a:ext cx="279400" cy="2794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4400" y="5046979"/>
            <a:ext cx="324408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Vázaný na váš účet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914400" y="5320029"/>
            <a:ext cx="377952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Váš Connector nemůže použít nikdo jiný.</a:t>
            </a:r>
            <a:endParaRPr lang="en-US" sz="13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4" name="Image 3" descr="Key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318000" y="5046979"/>
            <a:ext cx="279400" cy="2794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724400" y="5046979"/>
            <a:ext cx="324408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Vlastní licence RFEM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4724400" y="5320029"/>
            <a:ext cx="3244088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Žádná druhá licence ani druhé jádro.</a:t>
            </a:r>
            <a:endParaRPr lang="en-US" sz="13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7" name="Image 4" descr="Settings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128000" y="5046979"/>
            <a:ext cx="279400" cy="27940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534400" y="5046979"/>
            <a:ext cx="324408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Předpoklady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9" name="Text 12"/>
          <p:cNvSpPr/>
          <p:nvPr/>
        </p:nvSpPr>
        <p:spPr>
          <a:xfrm>
            <a:off x="8534400" y="5320029"/>
            <a:ext cx="3244088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Aktuální RFEM 6, stačí i zkušební verze.</a:t>
            </a:r>
            <a:endParaRPr lang="en-US" sz="13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20" name="Text 13"/>
          <p:cNvSpPr/>
          <p:nvPr/>
        </p:nvSpPr>
        <p:spPr>
          <a:xfrm>
            <a:off x="5151874" y="3175000"/>
            <a:ext cx="1888252" cy="26924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320"/>
              </a:lnSpc>
              <a:buNone/>
            </a:pPr>
            <a:r>
              <a:rPr lang="en-US" sz="12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DLUBAL CONNECTOR</a:t>
            </a:r>
            <a:endParaRPr lang="en-US" sz="1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21" name="Shape 14"/>
          <p:cNvSpPr/>
          <p:nvPr/>
        </p:nvSpPr>
        <p:spPr>
          <a:xfrm>
            <a:off x="4191000" y="3507742"/>
            <a:ext cx="3810000" cy="107950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/>
          <a:effectLst>
            <a:outerShdw blurRad="317500" dist="114300" dir="5400000" algn="bl" rotWithShape="0">
              <a:srgbClr val="03123D">
                <a:alpha val="35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2" name="Image 5" descr="Nastavení Dlubal CALC: RFEM 6 připojeno přes Dlubal Connector, Connector spárová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0436" y="3520442"/>
            <a:ext cx="3711129" cy="1054100"/>
          </a:xfrm>
          <a:custGeom>
            <a:avLst/>
            <a:gdLst/>
            <a:ahLst/>
            <a:cxnLst/>
            <a:rect l="l" t="t" r="r" b="b"/>
            <a:pathLst>
              <a:path w="3711129" h="1054100">
                <a:moveTo>
                  <a:pt x="0" y="11016"/>
                </a:moveTo>
                <a:arcTo wR="76200" hR="76200" stAng="14328485" swAng="1871515"/>
                <a:lnTo>
                  <a:pt x="3671664" y="0"/>
                </a:lnTo>
                <a:arcTo wR="76200" hR="76200" stAng="16200000" swAng="1871515"/>
                <a:lnTo>
                  <a:pt x="3711129" y="1043084"/>
                </a:lnTo>
                <a:arcTo wR="76200" hR="76200" stAng="3528485" swAng="1871515"/>
                <a:lnTo>
                  <a:pt x="39464" y="1054100"/>
                </a:lnTo>
                <a:arcTo wR="76200" hR="76200" stAng="5400000" swAng="1871515"/>
                <a:close/>
              </a:path>
            </a:pathLst>
          </a:custGeom>
        </p:spPr>
      </p:pic>
      <p:sp>
        <p:nvSpPr>
          <p:cNvPr id="23" name="Shape 15"/>
          <p:cNvSpPr/>
          <p:nvPr/>
        </p:nvSpPr>
        <p:spPr>
          <a:xfrm>
            <a:off x="4197350" y="3514092"/>
            <a:ext cx="3797300" cy="1066800"/>
          </a:xfrm>
          <a:prstGeom prst="roundRect">
            <a:avLst>
              <a:gd name="adj" fmla="val 7738"/>
            </a:avLst>
          </a:prstGeom>
          <a:noFill/>
          <a:ln w="12700">
            <a:solidFill>
              <a:srgbClr val="00AA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24" name="Image 6" descr="Dlubal"/>
          <p:cNvPicPr>
            <a:picLocks noChangeAspect="1"/>
          </p:cNvPicPr>
          <p:nvPr/>
        </p:nvPicPr>
        <p:blipFill>
          <a:blip r:embed="rId9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6" name="Text 17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11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AI pomáhá od přípravy po posouzení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08000" y="1264921"/>
            <a:ext cx="3589853" cy="3374390"/>
          </a:xfrm>
          <a:prstGeom prst="roundRect">
            <a:avLst>
              <a:gd name="adj" fmla="val 3011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62000" y="1518921"/>
            <a:ext cx="3174309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PŘED VÝPOČTEM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2000" y="1793242"/>
            <a:ext cx="3174309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Příprava</a:t>
            </a:r>
            <a:endParaRPr lang="en-US" sz="2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2000" y="2193925"/>
            <a:ext cx="3081854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62000" y="2272029"/>
            <a:ext cx="2696051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Zatížení pro adresu stavby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2541271"/>
            <a:ext cx="1409581" cy="284480"/>
          </a:xfrm>
          <a:prstGeom prst="roundRect">
            <a:avLst>
              <a:gd name="adj" fmla="val 50000"/>
            </a:avLst>
          </a:prstGeom>
          <a:solidFill>
            <a:srgbClr val="DDF1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Video · ukázka 1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2981325"/>
            <a:ext cx="3081854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62000" y="3059429"/>
            <a:ext cx="1787600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Kontrola modelu IFC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301053" y="1264921"/>
            <a:ext cx="3589893" cy="3374390"/>
          </a:xfrm>
          <a:prstGeom prst="roundRect">
            <a:avLst>
              <a:gd name="adj" fmla="val 3011"/>
            </a:avLst>
          </a:prstGeom>
          <a:solidFill>
            <a:srgbClr val="03123D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4555053" y="1518921"/>
            <a:ext cx="317435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AA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 RFEM 6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55053" y="1793242"/>
            <a:ext cx="31743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Model</a:t>
            </a:r>
            <a:endParaRPr lang="en-US" sz="2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555053" y="2193925"/>
            <a:ext cx="3081893" cy="0"/>
          </a:xfrm>
          <a:prstGeom prst="line">
            <a:avLst/>
          </a:prstGeom>
          <a:noFill/>
          <a:ln w="635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4555053" y="2272029"/>
            <a:ext cx="2612807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Model haly ze slovního zadání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555053" y="2658746"/>
            <a:ext cx="3081893" cy="0"/>
          </a:xfrm>
          <a:prstGeom prst="line">
            <a:avLst/>
          </a:prstGeom>
          <a:noFill/>
          <a:ln w="635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4555053" y="2736850"/>
            <a:ext cx="232181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Model z výkresu v PDF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555053" y="3006092"/>
            <a:ext cx="1445578" cy="28448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Video · ukázka 2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555053" y="3446146"/>
            <a:ext cx="3081893" cy="0"/>
          </a:xfrm>
          <a:prstGeom prst="line">
            <a:avLst/>
          </a:prstGeom>
          <a:noFill/>
          <a:ln w="6350">
            <a:solidFill>
              <a:srgbClr val="FFFFFF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4555053" y="3524250"/>
            <a:ext cx="317435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Model Viewer: kontrola modelu ve 3D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55053" y="4024629"/>
            <a:ext cx="1446530" cy="28448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Video · ukázka 3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094147" y="1264921"/>
            <a:ext cx="3589853" cy="3374390"/>
          </a:xfrm>
          <a:prstGeom prst="roundRect">
            <a:avLst>
              <a:gd name="adj" fmla="val 3011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8348147" y="1518921"/>
            <a:ext cx="3174309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POSOUZENÍ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348147" y="1793242"/>
            <a:ext cx="3174309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Výpočet</a:t>
            </a:r>
            <a:endParaRPr lang="en-US" sz="2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348147" y="2193925"/>
            <a:ext cx="3081854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8348147" y="2272029"/>
            <a:ext cx="2632919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Prostý nosník podle Eurokódu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348147" y="2658746"/>
            <a:ext cx="3081854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8" name="Text 26"/>
          <p:cNvSpPr/>
          <p:nvPr/>
        </p:nvSpPr>
        <p:spPr>
          <a:xfrm>
            <a:off x="8348147" y="2736850"/>
            <a:ext cx="3115853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Průřez z katalogového listu výrobce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348147" y="3006092"/>
            <a:ext cx="1265555" cy="284480"/>
          </a:xfrm>
          <a:prstGeom prst="roundRect">
            <a:avLst>
              <a:gd name="adj" fmla="val 50000"/>
            </a:avLst>
          </a:prstGeom>
          <a:solidFill>
            <a:srgbClr val="DDF1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Případ použití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08000" y="4893314"/>
            <a:ext cx="11176000" cy="603250"/>
          </a:xfrm>
          <a:prstGeom prst="roundRect">
            <a:avLst>
              <a:gd name="adj" fmla="val 16842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Text 29"/>
          <p:cNvSpPr/>
          <p:nvPr/>
        </p:nvSpPr>
        <p:spPr>
          <a:xfrm>
            <a:off x="762000" y="5095875"/>
            <a:ext cx="9398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 TAKÉ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1828800" y="5071114"/>
            <a:ext cx="988923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Uložit jako Skill: osvědčený postup pro další projekty (video) · zpráva v PDF s původem čísel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33" name="Image 0" descr="Dlubal"/>
          <p:cNvPicPr>
            <a:picLocks noChangeAspect="1"/>
          </p:cNvPicPr>
          <p:nvPr/>
        </p:nvPicPr>
        <p:blipFill>
          <a:blip r:embed="rId3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34" name="Text 31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12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ideo: Dlubal CALC stanoví zatížení sněhem a větrem pro adresu přes Geo-Zone Tool a výsledek se porovná s online Geo-Zone Tool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V1_zatizeni_fs5.mp4">
            <a:hlinkClick r:id="" action="ppaction://media"/>
            <a:extLst>
              <a:ext uri="{FF2B5EF4-FFF2-40B4-BE49-F238E27FC236}">
                <a16:creationId xmlns:a16="http://schemas.microsoft.com/office/drawing/2014/main" id="{D732C096-FA6A-AC9E-ED88-5B75426ABC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9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1714500"/>
            <a:ext cx="6096000" cy="4635500"/>
          </a:xfrm>
          <a:prstGeom prst="roundRect">
            <a:avLst>
              <a:gd name="adj" fmla="val 2192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Shape 1"/>
          <p:cNvSpPr/>
          <p:nvPr/>
        </p:nvSpPr>
        <p:spPr>
          <a:xfrm>
            <a:off x="7366000" y="1714500"/>
            <a:ext cx="4318000" cy="4635500"/>
          </a:xfrm>
          <a:prstGeom prst="roundRect">
            <a:avLst>
              <a:gd name="adj" fmla="val 2353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62000" y="1905000"/>
            <a:ext cx="3174722" cy="309880"/>
          </a:xfrm>
          <a:prstGeom prst="roundRect">
            <a:avLst>
              <a:gd name="adj" fmla="val 50000"/>
            </a:avLst>
          </a:prstGeom>
          <a:solidFill>
            <a:srgbClr val="03123D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Dlubal CALC · odpověď asistentky Mia</a:t>
            </a:r>
            <a:endParaRPr lang="en-US" sz="1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5" name="Image 0" descr="Odpověď Dlubal CALC: sněhová a větrná oblast a hodnoty převzaté z Geo-Zone Tool, vyznačené rámečkem"/>
          <p:cNvPicPr>
            <a:picLocks noChangeAspect="1"/>
          </p:cNvPicPr>
          <p:nvPr/>
        </p:nvPicPr>
        <p:blipFill>
          <a:blip r:embed="rId3"/>
          <a:srcRect l="-49" r="-49"/>
          <a:stretch/>
        </p:blipFill>
        <p:spPr>
          <a:xfrm>
            <a:off x="762000" y="2438400"/>
            <a:ext cx="5588000" cy="1739900"/>
          </a:xfrm>
          <a:prstGeom prst="roundRect">
            <a:avLst>
              <a:gd name="adj" fmla="val 2920"/>
            </a:avLst>
          </a:prstGeom>
          <a:effectLst>
            <a:outerShdw blurRad="177800" dist="50800" dir="5400000" algn="bl" rotWithShape="0">
              <a:srgbClr val="03123D">
                <a:alpha val="12000"/>
              </a:srgbClr>
            </a:outerShdw>
          </a:effectLst>
        </p:spPr>
      </p:pic>
      <p:pic>
        <p:nvPicPr>
          <p:cNvPr id="6" name="Image 1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000" y="4581525"/>
            <a:ext cx="228600" cy="2286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92200" y="4572000"/>
            <a:ext cx="5016294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Asistentka spustila nástroj, nehádala z paměti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8" name="Image 2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000" y="4968875"/>
            <a:ext cx="228600" cy="2286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092200" y="4959350"/>
            <a:ext cx="475535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U výsledku je uvedený zdroj: Geo-Zone Tool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0" name="Image 3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2000" y="5356225"/>
            <a:ext cx="228600" cy="2286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92200" y="5346700"/>
            <a:ext cx="4448699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Stejné místo si statik ověří v online mapě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731000" y="3810000"/>
            <a:ext cx="508000" cy="50800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=</a:t>
            </a:r>
            <a:endParaRPr lang="en-US" sz="2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3" name="Text 7"/>
          <p:cNvSpPr/>
          <p:nvPr/>
        </p:nvSpPr>
        <p:spPr>
          <a:xfrm>
            <a:off x="7620000" y="1905000"/>
            <a:ext cx="3054469" cy="309880"/>
          </a:xfrm>
          <a:prstGeom prst="roundRect">
            <a:avLst>
              <a:gd name="adj" fmla="val 50000"/>
            </a:avLst>
          </a:prstGeom>
          <a:solidFill>
            <a:srgbClr val="00AAF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Geo-Zone Tool · online mapa zatížení</a:t>
            </a:r>
            <a:endParaRPr lang="en-US" sz="1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14" name="Image 4" descr="Geo-Zone Tool: adresa Anglická 414/28, Praha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91500" y="2438400"/>
            <a:ext cx="2667000" cy="609600"/>
          </a:xfrm>
          <a:prstGeom prst="roundRect">
            <a:avLst>
              <a:gd name="adj" fmla="val 6250"/>
            </a:avLst>
          </a:prstGeom>
        </p:spPr>
      </p:pic>
      <p:pic>
        <p:nvPicPr>
          <p:cNvPr id="15" name="Image 5" descr="Geo-Zone Tool: sněhová oblast a charakteristická hodnota zatížení sněhem"/>
          <p:cNvPicPr>
            <a:picLocks noChangeAspect="1"/>
          </p:cNvPicPr>
          <p:nvPr/>
        </p:nvPicPr>
        <p:blipFill>
          <a:blip r:embed="rId6"/>
          <a:srcRect t="-159" b="-159"/>
          <a:stretch/>
        </p:blipFill>
        <p:spPr>
          <a:xfrm>
            <a:off x="8191500" y="3124200"/>
            <a:ext cx="2667000" cy="1003300"/>
          </a:xfrm>
          <a:prstGeom prst="roundRect">
            <a:avLst>
              <a:gd name="adj" fmla="val 3797"/>
            </a:avLst>
          </a:prstGeom>
        </p:spPr>
      </p:pic>
      <p:pic>
        <p:nvPicPr>
          <p:cNvPr id="16" name="Image 6" descr="Geo-Zone Tool: větrná oblast, výchozí základní rychlost větru a základní tlak větru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191500" y="4203700"/>
            <a:ext cx="2667000" cy="2000250"/>
          </a:xfrm>
          <a:prstGeom prst="roundRect">
            <a:avLst>
              <a:gd name="adj" fmla="val 1905"/>
            </a:avLst>
          </a:prstGeom>
        </p:spPr>
      </p:pic>
      <p:sp>
        <p:nvSpPr>
          <p:cNvPr id="17" name="Text 8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Stejné hodnoty jako v online mapě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8" name="Text 9"/>
          <p:cNvSpPr/>
          <p:nvPr/>
        </p:nvSpPr>
        <p:spPr>
          <a:xfrm>
            <a:off x="508000" y="1137921"/>
            <a:ext cx="11511280" cy="32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CALC nehádá: zavolá Geo-Zone Tool a výsledek převezme i se zdrojem.</a:t>
            </a:r>
            <a:endParaRPr lang="en-US" sz="18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9" name="Image 7" descr="Dlubal"/>
          <p:cNvPicPr>
            <a:picLocks noChangeAspect="1"/>
          </p:cNvPicPr>
          <p:nvPr/>
        </p:nvPicPr>
        <p:blipFill>
          <a:blip r:embed="rId8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1" name="Text 11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14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1714500"/>
            <a:ext cx="5461000" cy="4635500"/>
          </a:xfrm>
          <a:prstGeom prst="roundRect">
            <a:avLst>
              <a:gd name="adj" fmla="val 2192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Odpověď Dlubal CALC: vstupní údaje s uvedeným původem a postup stanovení zatížení sněhem podle ČSN EN 1991-1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169968"/>
            <a:ext cx="4953000" cy="3737264"/>
          </a:xfrm>
          <a:prstGeom prst="rect">
            <a:avLst/>
          </a:prstGeom>
          <a:effectLst>
            <a:outerShdw blurRad="177800" dist="50800" dir="5400000" algn="bl" rotWithShape="0">
              <a:srgbClr val="03123D">
                <a:alpha val="12000"/>
              </a:srgbClr>
            </a:outerShdw>
          </a:effectLst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Výsledek se vstupy, postupem a zdrojem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08000" y="1137921"/>
            <a:ext cx="11511280" cy="32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Statik vidí, z čeho číslo vzniklo, dřív, než ho použije v RFEM 6.</a:t>
            </a:r>
            <a:endParaRPr lang="en-US" sz="18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6" name="Image 1" descr="Search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13500" y="1905000"/>
            <a:ext cx="304800" cy="304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70700" y="1905000"/>
            <a:ext cx="4957699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Vstupy s původem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870700" y="2205992"/>
            <a:ext cx="4957699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Lokalita převzatá z Geo-Zone Tool, geometrie a terén zadané statikem.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9" name="Image 2" descr="Boo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13500" y="2980692"/>
            <a:ext cx="304800" cy="3048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870700" y="2980692"/>
            <a:ext cx="4957699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Postup podle normy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6870700" y="3281679"/>
            <a:ext cx="4957699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Vztahy a součinitele s odkazem na článek ČSN EN 1991.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2" name="Image 3" descr="CheckCircl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13500" y="4056379"/>
            <a:ext cx="304800" cy="3048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870700" y="4056379"/>
            <a:ext cx="4957699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Kontrola krok za krokem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6870700" y="4357371"/>
            <a:ext cx="4957699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Každý mezivýsledek je vidět, nic není schované v černé skříňce.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5" name="Image 4" descr="Link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13500" y="5132071"/>
            <a:ext cx="304800" cy="3048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870700" y="5132071"/>
            <a:ext cx="4957699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Navazuje na RFEM 6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6870700" y="5433064"/>
            <a:ext cx="4957699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Výsledky lze dalším pokynem předat do modelu jako zatěžovací stavy.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8" name="Image 5" descr="Dlubal"/>
          <p:cNvPicPr>
            <a:picLocks noChangeAspect="1"/>
          </p:cNvPicPr>
          <p:nvPr/>
        </p:nvPicPr>
        <p:blipFill>
          <a:blip r:embed="rId8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0" name="Text 12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15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02500" y="508000"/>
            <a:ext cx="4381500" cy="5588000"/>
          </a:xfrm>
          <a:prstGeom prst="roundRect">
            <a:avLst>
              <a:gd name="adj" fmla="val 2319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Dialog v Dlubal CALC: asistent se doptává na konstrukční parametry ocelové haly"/>
          <p:cNvPicPr>
            <a:picLocks noChangeAspect="1"/>
          </p:cNvPicPr>
          <p:nvPr/>
        </p:nvPicPr>
        <p:blipFill>
          <a:blip r:embed="rId3"/>
          <a:srcRect l="-8" r="-8"/>
          <a:stretch/>
        </p:blipFill>
        <p:spPr>
          <a:xfrm>
            <a:off x="7588250" y="990600"/>
            <a:ext cx="3810000" cy="4622800"/>
          </a:xfrm>
          <a:prstGeom prst="roundRect">
            <a:avLst>
              <a:gd name="adj" fmla="val 2000"/>
            </a:avLst>
          </a:prstGeom>
          <a:effectLst>
            <a:outerShdw blurRad="254000" dist="76200" dir="5400000" algn="bl" rotWithShape="0">
              <a:srgbClr val="03123D">
                <a:alpha val="16000"/>
              </a:srgbClr>
            </a:outerShdw>
          </a:effectLst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508000" y="508000"/>
            <a:ext cx="6684391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Nejdřív otázky, potom model</a:t>
            </a:r>
            <a:endParaRPr lang="en-US" sz="32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08000" y="1209042"/>
            <a:ext cx="6684391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ZADÁNÍ STATIKA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08000" y="1470658"/>
            <a:ext cx="6489700" cy="1098550"/>
          </a:xfrm>
          <a:custGeom>
            <a:avLst/>
            <a:gdLst/>
            <a:ahLst/>
            <a:cxnLst/>
            <a:rect l="l" t="t" r="r" b="b"/>
            <a:pathLst>
              <a:path w="6489700" h="1098550">
                <a:moveTo>
                  <a:pt x="101600" y="0"/>
                </a:moveTo>
                <a:lnTo>
                  <a:pt x="6362700" y="0"/>
                </a:lnTo>
                <a:arcTo wR="127000" hR="127000" stAng="16200000" swAng="5400000"/>
                <a:lnTo>
                  <a:pt x="6489700" y="971550"/>
                </a:lnTo>
                <a:arcTo wR="127000" hR="127000" stAng="0" swAng="5400000"/>
                <a:lnTo>
                  <a:pt x="25400" y="1098550"/>
                </a:lnTo>
                <a:arcTo wR="25400" hR="254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E8F1FB"/>
          </a:solidFill>
          <a:ln/>
        </p:spPr>
        <p:txBody>
          <a:bodyPr wrap="square" lIns="203200" tIns="177800" rIns="20701" bIns="15240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„Vytvoř ocelovou halu s rozpětím 8 m a 5 rámy ve vzdálenosti 6 m. Navýšení rámu k hřebeni 2 m, výška sloupu 4,5 m. Použij ocel S235.“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08000" y="2823208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1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16000" y="2823208"/>
            <a:ext cx="6161151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Doptá se na uložení patek, rámové rohy a průřezy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08000" y="3331208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2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16000" y="3331208"/>
            <a:ext cx="6161151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Navrhne obvyklé řešení: kloubové patky, tuhé rohy, sloupy HEA, příčle IPE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08000" y="4011935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3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16000" y="4011935"/>
            <a:ext cx="6161151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Po potvrzení vytvoří v RFEM 6 geometrii, podpory, průřezy a zatížení sněhem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3" name="Image 1" descr="Dlubal"/>
          <p:cNvPicPr>
            <a:picLocks noChangeAspect="1"/>
          </p:cNvPicPr>
          <p:nvPr/>
        </p:nvPicPr>
        <p:blipFill>
          <a:blip r:embed="rId4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16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Model v RFEM 6 ze slovního zadání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3" name="Image 0" descr="Model ocelové haly 8 × 24 m se zatížením sněhem v RFEM 6, vytvořený ze slovního zadání"/>
          <p:cNvPicPr>
            <a:picLocks noChangeAspect="1"/>
          </p:cNvPicPr>
          <p:nvPr/>
        </p:nvPicPr>
        <p:blipFill>
          <a:blip r:embed="rId3"/>
          <a:srcRect l="31" r="31"/>
          <a:stretch/>
        </p:blipFill>
        <p:spPr>
          <a:xfrm>
            <a:off x="508000" y="1290327"/>
            <a:ext cx="5715000" cy="3987800"/>
          </a:xfrm>
          <a:prstGeom prst="roundRect">
            <a:avLst>
              <a:gd name="adj" fmla="val 2548"/>
            </a:avLst>
          </a:prstGeom>
        </p:spPr>
      </p:pic>
      <p:sp>
        <p:nvSpPr>
          <p:cNvPr id="4" name="Text 1"/>
          <p:cNvSpPr/>
          <p:nvPr/>
        </p:nvSpPr>
        <p:spPr>
          <a:xfrm>
            <a:off x="6578600" y="1938027"/>
            <a:ext cx="5258562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Výchozí model, ne hotový návrh</a:t>
            </a:r>
            <a:endParaRPr lang="en-US" sz="2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578600" y="2437135"/>
            <a:ext cx="5258562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Ještě není vypočtený ani posouzený. Statik ho kontroluje přímo v RFEM.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578600" y="3110235"/>
            <a:ext cx="5258562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KAŽDÝ KROK UPRAVÍ DALŠÍ POKYN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578600" y="3371850"/>
            <a:ext cx="5105400" cy="501650"/>
          </a:xfrm>
          <a:custGeom>
            <a:avLst/>
            <a:gdLst/>
            <a:ahLst/>
            <a:cxnLst/>
            <a:rect l="l" t="t" r="r" b="b"/>
            <a:pathLst>
              <a:path w="5105400" h="501650">
                <a:moveTo>
                  <a:pt x="101600" y="0"/>
                </a:moveTo>
                <a:lnTo>
                  <a:pt x="4978400" y="0"/>
                </a:lnTo>
                <a:arcTo wR="127000" hR="127000" stAng="16200000" swAng="5400000"/>
                <a:lnTo>
                  <a:pt x="5105400" y="374650"/>
                </a:lnTo>
                <a:arcTo wR="127000" hR="127000" stAng="0" swAng="5400000"/>
                <a:lnTo>
                  <a:pt x="25400" y="501650"/>
                </a:lnTo>
                <a:arcTo wR="25400" hR="254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E8F1FB"/>
          </a:solidFill>
          <a:ln/>
        </p:spPr>
        <p:txBody>
          <a:bodyPr wrap="square" lIns="177800" tIns="127000" rIns="35306" bIns="10160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„Změň rozteč rámů na 5 m.“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597650" y="4051300"/>
            <a:ext cx="0" cy="579120"/>
          </a:xfrm>
          <a:prstGeom prst="line">
            <a:avLst/>
          </a:prstGeom>
          <a:noFill/>
          <a:ln w="38100">
            <a:solidFill>
              <a:srgbClr val="00AA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6794500" y="4076700"/>
            <a:ext cx="5036185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Čas se přesouvá od zadávání ke kontrole a porovnání variant.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0" name="Image 1" descr="Dlubal"/>
          <p:cNvPicPr>
            <a:picLocks noChangeAspect="1"/>
          </p:cNvPicPr>
          <p:nvPr/>
        </p:nvPicPr>
        <p:blipFill>
          <a:blip r:embed="rId4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17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ideo: Analýza výkresů v Dlubal CALC – z výkresu v PDF k modelu v RFEM 6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DA_vykresy_fs6.mp4">
            <a:hlinkClick r:id="" action="ppaction://media"/>
            <a:extLst>
              <a:ext uri="{FF2B5EF4-FFF2-40B4-BE49-F238E27FC236}">
                <a16:creationId xmlns:a16="http://schemas.microsoft.com/office/drawing/2014/main" id="{382076C1-D5B1-0F4A-967A-ED3B3E0A90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ideo: Model Viewer v Dlubal CALC – nahrání modelu, obsah modelu, 3D zobrazení a měření rozpětí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MV_modelviewer_fs6.mp4">
            <a:hlinkClick r:id="" action="ppaction://media"/>
            <a:extLst>
              <a:ext uri="{FF2B5EF4-FFF2-40B4-BE49-F238E27FC236}">
                <a16:creationId xmlns:a16="http://schemas.microsoft.com/office/drawing/2014/main" id="{16E9481A-DA23-47FA-912A-2A779BE37C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Každý vstup má uvedený původ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8000" y="1290327"/>
            <a:ext cx="3526353" cy="284480"/>
          </a:xfrm>
          <a:prstGeom prst="roundRect">
            <a:avLst>
              <a:gd name="adj" fmla="val 50000"/>
            </a:avLst>
          </a:prstGeom>
          <a:solidFill>
            <a:srgbClr val="21D93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Výpočetní skill · Ocelový prostý nosník | EC 3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752600"/>
            <a:ext cx="4191000" cy="1346200"/>
          </a:xfrm>
          <a:custGeom>
            <a:avLst/>
            <a:gdLst/>
            <a:ahLst/>
            <a:cxnLst/>
            <a:rect l="l" t="t" r="r" b="b"/>
            <a:pathLst>
              <a:path w="4191000" h="1346200">
                <a:moveTo>
                  <a:pt x="101600" y="0"/>
                </a:moveTo>
                <a:lnTo>
                  <a:pt x="4064000" y="0"/>
                </a:lnTo>
                <a:arcTo wR="127000" hR="127000" stAng="16200000" swAng="5400000"/>
                <a:lnTo>
                  <a:pt x="4191000" y="1219200"/>
                </a:lnTo>
                <a:arcTo wR="127000" hR="127000" stAng="0" swAng="5400000"/>
                <a:lnTo>
                  <a:pt x="25400" y="1346200"/>
                </a:lnTo>
                <a:arcTo wR="25400" hR="254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E8F1FB"/>
          </a:solidFill>
          <a:ln/>
        </p:spPr>
        <p:txBody>
          <a:bodyPr wrap="square" lIns="203200" tIns="177800" rIns="89662" bIns="15240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„Prostý nosník IPE 300 z oceli S235, rozpětí 6 m. Stálé zatížení 4 kN/m, užitné 8 kN/m. Tlačená pásnice podepřená jen v podporách.“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8000" y="3276600"/>
            <a:ext cx="2927242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Zadáno uživatelem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8000" y="3562350"/>
            <a:ext cx="3410379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rozpětí, zatížení, mezní průhyb L/300</a:t>
            </a:r>
            <a:endParaRPr lang="en-US" sz="13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8000" y="3954785"/>
            <a:ext cx="3772152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Převzato z normy s článkem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8000" y="4240535"/>
            <a:ext cx="439474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mez kluzu: EN 1993-1-1, tab. 3.1 · moduly: čl. 3.2.6</a:t>
            </a:r>
            <a:endParaRPr lang="en-US" sz="13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054600" y="1290327"/>
            <a:ext cx="6019800" cy="3968750"/>
          </a:xfrm>
          <a:prstGeom prst="roundRect">
            <a:avLst>
              <a:gd name="adj" fmla="val 2560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0" name="Image 0" descr="Tabulka vstupů výpočetního skillu v Dlubal CALC se sloupcem Původ"/>
          <p:cNvPicPr>
            <a:picLocks noChangeAspect="1"/>
          </p:cNvPicPr>
          <p:nvPr/>
        </p:nvPicPr>
        <p:blipFill>
          <a:blip r:embed="rId3"/>
          <a:srcRect l="-21" r="-21"/>
          <a:stretch/>
        </p:blipFill>
        <p:spPr>
          <a:xfrm>
            <a:off x="5207000" y="1442727"/>
            <a:ext cx="5715000" cy="3663950"/>
          </a:xfrm>
          <a:prstGeom prst="roundRect">
            <a:avLst>
              <a:gd name="adj" fmla="val 2080"/>
            </a:avLst>
          </a:prstGeom>
          <a:effectLst>
            <a:outerShdw blurRad="254000" dist="76200" dir="5400000" algn="bl" rotWithShape="0">
              <a:srgbClr val="03123D">
                <a:alpha val="16000"/>
              </a:srgbClr>
            </a:outerShdw>
          </a:effectLst>
        </p:spPr>
      </p:pic>
      <p:pic>
        <p:nvPicPr>
          <p:cNvPr id="11" name="Image 1" descr="Dlubal"/>
          <p:cNvPicPr>
            <a:picLocks noChangeAspect="1"/>
          </p:cNvPicPr>
          <p:nvPr/>
        </p:nvPicPr>
        <p:blipFill>
          <a:blip r:embed="rId4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20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12000" y="1270000"/>
            <a:ext cx="4572000" cy="5080000"/>
          </a:xfrm>
          <a:prstGeom prst="roundRect">
            <a:avLst>
              <a:gd name="adj" fmla="val 2222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řehled posudků prostého nosníku ve výpočetním skillu Dlubal CAL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00" y="1555796"/>
            <a:ext cx="4064000" cy="4508409"/>
          </a:xfrm>
          <a:prstGeom prst="rect">
            <a:avLst/>
          </a:prstGeom>
          <a:effectLst>
            <a:outerShdw blurRad="177800" dist="50800" dir="5400000" algn="bl" rotWithShape="0">
              <a:srgbClr val="03123D">
                <a:alpha val="12000"/>
              </a:srgbClr>
            </a:outerShdw>
          </a:effectLst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Posudek počítá skill, ne jazykový model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08000" y="1290327"/>
            <a:ext cx="3799046" cy="299720"/>
          </a:xfrm>
          <a:prstGeom prst="roundRect">
            <a:avLst>
              <a:gd name="adj" fmla="val 50000"/>
            </a:avLst>
          </a:prstGeom>
          <a:solidFill>
            <a:srgbClr val="21D93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3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Výpočetní skill · Ocelový prostý nosník | EC 3</a:t>
            </a:r>
            <a:endParaRPr lang="en-US" sz="13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6" name="Image 1" descr="Setting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8000" y="1844042"/>
            <a:ext cx="304800" cy="304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5200" y="1844042"/>
            <a:ext cx="4183917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Pevný postup podle Eurokódu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965200" y="2145035"/>
            <a:ext cx="4874467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Stejný vstup vždy vede ke stejnému výsledku.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9" name="Image 2" descr="CheckCircl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08000" y="2646685"/>
            <a:ext cx="304800" cy="3048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200" y="2646685"/>
            <a:ext cx="5807964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Všechny posudky najednou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65200" y="2947677"/>
            <a:ext cx="5807964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Ohyb, smyk, klopení i průhyb, rozhodující posudek je vyznačený.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2" name="Image 3" descr="Book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08000" y="3696977"/>
            <a:ext cx="304800" cy="3048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65200" y="3696977"/>
            <a:ext cx="4930392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Odkaz na článek normy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965200" y="3997958"/>
            <a:ext cx="5744147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U každého posudku je vidět, podle čeho byl proveden.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5" name="Image 4" descr="Verified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08000" y="4499608"/>
            <a:ext cx="304800" cy="3048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965200" y="4499608"/>
            <a:ext cx="3338598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Zpráva s původem čísel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965200" y="4800600"/>
            <a:ext cx="3889629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Upravitelná výpočtová zpráva v PDF.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8" name="Image 5" descr="Dlubal"/>
          <p:cNvPicPr>
            <a:picLocks noChangeAspect="1"/>
          </p:cNvPicPr>
          <p:nvPr/>
        </p:nvPicPr>
        <p:blipFill>
          <a:blip r:embed="rId8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0" name="Text 12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21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Výsledek lze ověřit nezávisle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8000" y="1137927"/>
            <a:ext cx="11511280" cy="32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Kontrolní výpočet téhož nosníku v RFEM 6 (ukázkové případy použití Dlubal CALC)</a:t>
            </a:r>
            <a:endParaRPr lang="en-US" sz="18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08000" y="1739900"/>
            <a:ext cx="3589853" cy="3213100"/>
          </a:xfrm>
          <a:prstGeom prst="roundRect">
            <a:avLst>
              <a:gd name="adj" fmla="val 3162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5" name="Image 0" descr="Verified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63600" y="2219325"/>
            <a:ext cx="406400" cy="406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3600" y="2778125"/>
            <a:ext cx="2965013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Kontrolní výpočet v RFEM 6</a:t>
            </a:r>
            <a:endParaRPr lang="en-US" sz="24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63600" y="3631567"/>
            <a:ext cx="2965013" cy="867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Vnitřní síly ze skillu potvrdí výpočet v osvědčeném výpočetním jádru.</a:t>
            </a:r>
            <a:endParaRPr lang="en-US" sz="17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301053" y="1739900"/>
            <a:ext cx="3589893" cy="3213100"/>
          </a:xfrm>
          <a:prstGeom prst="roundRect">
            <a:avLst>
              <a:gd name="adj" fmla="val 3162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1" descr="Search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56653" y="2219325"/>
            <a:ext cx="406400" cy="4064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56653" y="2778125"/>
            <a:ext cx="2965054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Rozdíly mají vysvětlení</a:t>
            </a:r>
            <a:endParaRPr lang="en-US" sz="24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4656653" y="3631567"/>
            <a:ext cx="2965054" cy="867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Analytický vztah zanedbává smykovou deformaci, RFEM 6 ji zahrnuje.</a:t>
            </a:r>
            <a:endParaRPr lang="en-US" sz="17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8094147" y="1739900"/>
            <a:ext cx="3589853" cy="3213100"/>
          </a:xfrm>
          <a:prstGeom prst="roundRect">
            <a:avLst>
              <a:gd name="adj" fmla="val 3162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3" name="Image 2" descr="Loc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449747" y="2219325"/>
            <a:ext cx="406400" cy="4064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449747" y="2778125"/>
            <a:ext cx="2965013" cy="726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Jen skutečně spočtené</a:t>
            </a:r>
            <a:endParaRPr lang="en-US" sz="24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8449747" y="3631567"/>
            <a:ext cx="2965013" cy="867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Zpráva uvádí jen provedená posouzení, ostatní výslovně označí.</a:t>
            </a:r>
            <a:endParaRPr lang="en-US" sz="17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508000" y="5257800"/>
            <a:ext cx="11176000" cy="711200"/>
          </a:xfrm>
          <a:prstGeom prst="roundRect">
            <a:avLst>
              <a:gd name="adj" fmla="val 14286"/>
            </a:avLst>
          </a:prstGeom>
          <a:solidFill>
            <a:srgbClr val="03123D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7" name="Image 3" descr="Lightni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87400" y="5461000"/>
            <a:ext cx="304800" cy="3048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244600" y="5473067"/>
            <a:ext cx="10464800" cy="30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AI zrychlí cestu k výsledku. Jistotu dává nezávislá kontrola.</a:t>
            </a:r>
            <a:endParaRPr lang="en-US" sz="17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9" name="Image 4" descr="Dlubal"/>
          <p:cNvPicPr>
            <a:picLocks noChangeAspect="1"/>
          </p:cNvPicPr>
          <p:nvPr/>
        </p:nvPicPr>
        <p:blipFill>
          <a:blip r:embed="rId7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1" name="Text 14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22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Kontrola modelu IFC jedním dotazem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8000" y="1290327"/>
            <a:ext cx="4185920" cy="817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CALC model zkontroluje dřív, než ho převede do RFEM. Co našel v demonstračním modelu: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2260600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1</a:t>
            </a:r>
            <a:endParaRPr lang="en-US" sz="1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39800" y="2289175"/>
            <a:ext cx="374116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Příčel bez profilu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8000" y="2667000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2</a:t>
            </a:r>
            <a:endParaRPr lang="en-US" sz="1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39800" y="2695575"/>
            <a:ext cx="374116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Sloup z S235 místo S355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08000" y="3073400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3</a:t>
            </a:r>
            <a:endParaRPr lang="en-US" sz="1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39800" y="3101975"/>
            <a:ext cx="374116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Ztužidla bez materiálu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8000" y="3479800"/>
            <a:ext cx="304800" cy="304800"/>
          </a:xfrm>
          <a:prstGeom prst="roundRect">
            <a:avLst>
              <a:gd name="adj" fmla="val 12500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4</a:t>
            </a:r>
            <a:endParaRPr lang="en-US" sz="1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39800" y="3508375"/>
            <a:ext cx="374116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Jeřábová dráha jen jako proxy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08000" y="3962400"/>
            <a:ext cx="418592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Převody IFC, SAF a DXF do RFEM i zpět jsou v CALC samostatné skilly.</a:t>
            </a:r>
            <a:endParaRPr lang="en-US" sz="14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927600" y="1290327"/>
            <a:ext cx="6756400" cy="3251200"/>
          </a:xfrm>
          <a:prstGeom prst="roundRect">
            <a:avLst>
              <a:gd name="adj" fmla="val 3125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0" descr="Výstup auditu IFC modelu v Dlubal CALC: zjištěné neshody a chyby"/>
          <p:cNvPicPr>
            <a:picLocks noChangeAspect="1"/>
          </p:cNvPicPr>
          <p:nvPr/>
        </p:nvPicPr>
        <p:blipFill>
          <a:blip r:embed="rId3"/>
          <a:srcRect l="-10" r="-10"/>
          <a:stretch/>
        </p:blipFill>
        <p:spPr>
          <a:xfrm>
            <a:off x="5384800" y="1442727"/>
            <a:ext cx="5842000" cy="2946400"/>
          </a:xfrm>
          <a:prstGeom prst="roundRect">
            <a:avLst>
              <a:gd name="adj" fmla="val 2586"/>
            </a:avLst>
          </a:prstGeom>
          <a:effectLst>
            <a:outerShdw blurRad="254000" dist="76200" dir="5400000" algn="bl" rotWithShape="0">
              <a:srgbClr val="03123D">
                <a:alpha val="16000"/>
              </a:srgbClr>
            </a:outerShdw>
          </a:effectLst>
        </p:spPr>
      </p:pic>
      <p:sp>
        <p:nvSpPr>
          <p:cNvPr id="15" name="Text 12"/>
          <p:cNvSpPr/>
          <p:nvPr/>
        </p:nvSpPr>
        <p:spPr>
          <a:xfrm>
            <a:off x="4927600" y="4643127"/>
            <a:ext cx="6959092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4A547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Demonstrační model ocelové haly, skutečný běh Dlubal CALC 12. 10. 2026</a:t>
            </a:r>
            <a:endParaRPr lang="en-US" sz="12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6" name="Image 1" descr="Dlubal"/>
          <p:cNvPicPr>
            <a:picLocks noChangeAspect="1"/>
          </p:cNvPicPr>
          <p:nvPr/>
        </p:nvPicPr>
        <p:blipFill>
          <a:blip r:embed="rId4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23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68400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Z katalogového listu výrobce rovnou do RFEM 6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8000" y="1137927"/>
            <a:ext cx="11511280" cy="32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CALC přečte podklad výrobce a přes Dlubal Connector založí průřez v otevřeném modelu.</a:t>
            </a:r>
            <a:endParaRPr lang="en-US" sz="18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739900"/>
            <a:ext cx="575564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POSTUP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8000" y="2141227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1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41227"/>
            <a:ext cx="5232400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Statik přiloží katalogový list v PDF a česky napíše, který průřez a jakou ocel chce.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8000" y="2872742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2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16000" y="2872742"/>
            <a:ext cx="5232400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CALC z tabulky výrobce vyčte rozměry a ukáže je ke kontrole. Do modelu zatím nic nezapisuje.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08000" y="3604258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3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16000" y="3604258"/>
            <a:ext cx="523240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Statik rozměry potvrdí.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08000" y="4163058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4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16000" y="4163058"/>
            <a:ext cx="5232400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Přes Dlubal Connector vznikne v otevřeném modelu RFEM 6 materiál i průřez připravený pro pruty.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451600" y="1739900"/>
            <a:ext cx="5232400" cy="3882390"/>
          </a:xfrm>
          <a:prstGeom prst="roundRect">
            <a:avLst>
              <a:gd name="adj" fmla="val 2617"/>
            </a:avLst>
          </a:prstGeom>
          <a:solidFill>
            <a:srgbClr val="03123D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6756400" y="2044700"/>
            <a:ext cx="4761484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50">
                <a:solidFill>
                  <a:srgbClr val="00AA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CO TO UKAZUJE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5" name="Image 0" descr="Boo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56400" y="2471427"/>
            <a:ext cx="304800" cy="3048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7213600" y="2471427"/>
            <a:ext cx="4290568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Podklad místo přepisování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7213600" y="2772408"/>
            <a:ext cx="4290568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D5DCF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Rozměry se berou z dokumentu výrobce, ne z paměti jazykového modelu.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18" name="Image 1" descr="CheckCirc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6400" y="3496308"/>
            <a:ext cx="304800" cy="3048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213600" y="3496308"/>
            <a:ext cx="4290568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Kontrola před zápisem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7213600" y="3797300"/>
            <a:ext cx="4290568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D5DCF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Statik vidí převzaté hodnoty dřív, než se dostanou do modelu.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21" name="Image 2" descr="Lin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756400" y="4521200"/>
            <a:ext cx="304800" cy="30480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7213600" y="4521200"/>
            <a:ext cx="4290568" cy="28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70"/>
              </a:lnSpc>
              <a:buNone/>
            </a:pPr>
            <a:r>
              <a:rPr lang="en-US" sz="18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AI propojená s RFEM 6</a:t>
            </a:r>
            <a:endParaRPr lang="en-US" sz="1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7213600" y="4822192"/>
            <a:ext cx="4290568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D5DCF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Connector zapisuje přímo do lokálního programu.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24" name="Image 3" descr="Dlubal"/>
          <p:cNvPicPr>
            <a:picLocks noChangeAspect="1"/>
          </p:cNvPicPr>
          <p:nvPr/>
        </p:nvPicPr>
        <p:blipFill>
          <a:blip r:embed="rId6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24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Jednou vyřešit, příště zadat jen nová čísla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8000" y="1290327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1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16000" y="1290327"/>
            <a:ext cx="353187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Vyřešit úlohu v dialogu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8000" y="1823727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2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1823727"/>
            <a:ext cx="353187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Zvolit „Uložit jako Skill“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8000" y="2357127"/>
            <a:ext cx="355600" cy="355600"/>
          </a:xfrm>
          <a:prstGeom prst="roundRect">
            <a:avLst>
              <a:gd name="adj" fmla="val 10714"/>
            </a:avLst>
          </a:prstGeom>
          <a:solidFill>
            <a:srgbClr val="03123D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3</a:t>
            </a:r>
            <a:endParaRPr lang="en-US" sz="13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16000" y="2357127"/>
            <a:ext cx="3531870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Sdílet v týmu a upravovat běžnou řečí</a:t>
            </a:r>
            <a:endParaRPr lang="en-US" sz="16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08000" y="3063242"/>
            <a:ext cx="3937000" cy="1697990"/>
          </a:xfrm>
          <a:prstGeom prst="roundRect">
            <a:avLst>
              <a:gd name="adj" fmla="val 5984"/>
            </a:avLst>
          </a:prstGeom>
          <a:solidFill>
            <a:srgbClr val="F5F5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11200" y="3266442"/>
            <a:ext cx="3636518" cy="42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PŘÍKLAD Z UKÁZKY · KLIMATICKÁ ZATÍŽENÍ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11200" y="3738885"/>
            <a:ext cx="363651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Proměnné: adresa a rozměry haly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11200" y="4062735"/>
            <a:ext cx="3636518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Pevné: Geo-Zone Tool → sníh → vítr → souhrn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00600" y="1290327"/>
            <a:ext cx="6883400" cy="3041650"/>
          </a:xfrm>
          <a:prstGeom prst="roundRect">
            <a:avLst>
              <a:gd name="adj" fmla="val 3340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0" descr="Knihovna skillů v Dlubal CALC s vlastnostmi vybraného skillu"/>
          <p:cNvPicPr>
            <a:picLocks noChangeAspect="1"/>
          </p:cNvPicPr>
          <p:nvPr/>
        </p:nvPicPr>
        <p:blipFill>
          <a:blip r:embed="rId3"/>
          <a:srcRect t="-19" b="-19"/>
          <a:stretch/>
        </p:blipFill>
        <p:spPr>
          <a:xfrm>
            <a:off x="5257800" y="1442727"/>
            <a:ext cx="5969000" cy="2736850"/>
          </a:xfrm>
          <a:prstGeom prst="roundRect">
            <a:avLst>
              <a:gd name="adj" fmla="val 2784"/>
            </a:avLst>
          </a:prstGeom>
          <a:effectLst>
            <a:outerShdw blurRad="254000" dist="76200" dir="5400000" algn="bl" rotWithShape="0">
              <a:srgbClr val="03123D">
                <a:alpha val="16000"/>
              </a:srgbClr>
            </a:outerShdw>
          </a:effectLst>
        </p:spPr>
      </p:pic>
      <p:sp>
        <p:nvSpPr>
          <p:cNvPr id="15" name="Shape 12"/>
          <p:cNvSpPr/>
          <p:nvPr/>
        </p:nvSpPr>
        <p:spPr>
          <a:xfrm>
            <a:off x="4819650" y="4484377"/>
            <a:ext cx="0" cy="331470"/>
          </a:xfrm>
          <a:prstGeom prst="line">
            <a:avLst/>
          </a:prstGeom>
          <a:noFill/>
          <a:ln w="38100">
            <a:solidFill>
              <a:srgbClr val="FF8000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5016500" y="4509777"/>
            <a:ext cx="6867525" cy="30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Skill opakuje metodu, nikoli kontrolu.</a:t>
            </a:r>
            <a:endParaRPr lang="en-US" sz="17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7" name="Image 1" descr="Dlubal"/>
          <p:cNvPicPr>
            <a:picLocks noChangeAspect="1"/>
          </p:cNvPicPr>
          <p:nvPr/>
        </p:nvPicPr>
        <p:blipFill>
          <a:blip r:embed="rId4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25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ideo: uložení výpočtu klimatických zatížení jako Skill v Dlubal CALC a jeho použití pro halu v Brně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V3_skill_fs5.mp4">
            <a:hlinkClick r:id="" action="ppaction://media"/>
            <a:extLst>
              <a:ext uri="{FF2B5EF4-FFF2-40B4-BE49-F238E27FC236}">
                <a16:creationId xmlns:a16="http://schemas.microsoft.com/office/drawing/2014/main" id="{BB0367D9-9255-2A47-9C8C-8EE1EF3DCB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5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312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t="31203" b="31203"/>
          <a:stretch/>
        </p:blipFill>
        <p:spPr>
          <a:xfrm>
            <a:off x="7226300" y="133350"/>
            <a:ext cx="4889500" cy="952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FFFFFF"/>
                </a:solidFill>
                <a:ea typeface="FK Grotesk Neue Black Italic" pitchFamily="34" charset="-122"/>
                <a:cs typeface="FK Grotesk Neue Black Italic" pitchFamily="34" charset="-120"/>
              </a:rPr>
              <a:t>Čtyři pravidla pro práci s AI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11175" y="1293502"/>
            <a:ext cx="5480050" cy="2363470"/>
          </a:xfrm>
          <a:prstGeom prst="roundRect">
            <a:avLst>
              <a:gd name="adj" fmla="val 4164"/>
            </a:avLst>
          </a:prstGeom>
          <a:solidFill>
            <a:srgbClr val="FFFFFF">
              <a:alpha val="6000"/>
            </a:srgbClr>
          </a:solidFill>
          <a:ln w="6350">
            <a:solidFill>
              <a:srgbClr val="FFFFF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817880" y="2001527"/>
            <a:ext cx="34504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0AA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01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232416" y="1976127"/>
            <a:ext cx="1267016" cy="37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Vstupy</a:t>
            </a:r>
            <a:endParaRPr lang="en-US" sz="24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17880" y="2446027"/>
            <a:ext cx="5012639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D5DCF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Nechte si vypsat všechny vstupy a předpoklady. Chybějící údaj si má asistent vyžádat, ne domyslet.</a:t>
            </a:r>
            <a:endParaRPr lang="en-US" sz="16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00775" y="1293502"/>
            <a:ext cx="5480050" cy="2363470"/>
          </a:xfrm>
          <a:prstGeom prst="roundRect">
            <a:avLst>
              <a:gd name="adj" fmla="val 4164"/>
            </a:avLst>
          </a:prstGeom>
          <a:solidFill>
            <a:srgbClr val="FFFFFF">
              <a:alpha val="6000"/>
            </a:srgbClr>
          </a:solidFill>
          <a:ln w="6350">
            <a:solidFill>
              <a:srgbClr val="FFFFF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6507480" y="1869442"/>
            <a:ext cx="399907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0AA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02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967736" y="1844042"/>
            <a:ext cx="2090357" cy="37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Původ čísel</a:t>
            </a:r>
            <a:endParaRPr lang="en-US" sz="24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507480" y="2313942"/>
            <a:ext cx="5012639" cy="817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D5DCF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U každé hodnoty zjistěte, zda byla spočtena v programu, nebo jen vysvětlena jazykovým modelem.</a:t>
            </a:r>
            <a:endParaRPr lang="en-US" sz="16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511175" y="3866517"/>
            <a:ext cx="5480050" cy="2099310"/>
          </a:xfrm>
          <a:prstGeom prst="roundRect">
            <a:avLst>
              <a:gd name="adj" fmla="val 4688"/>
            </a:avLst>
          </a:prstGeom>
          <a:solidFill>
            <a:srgbClr val="FFFFFF">
              <a:alpha val="6000"/>
            </a:srgbClr>
          </a:solidFill>
          <a:ln w="6350">
            <a:solidFill>
              <a:srgbClr val="FFFFF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817880" y="4442458"/>
            <a:ext cx="40481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0AA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03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282224" y="4417058"/>
            <a:ext cx="3342704" cy="37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Nezávislá kontrola</a:t>
            </a:r>
            <a:endParaRPr lang="en-US" sz="24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7880" y="4886958"/>
            <a:ext cx="5012639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D5DCF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Ověřte výsledek řádovým odhadem, rovnováhou sil nebo jiným programem.</a:t>
            </a:r>
            <a:endParaRPr lang="en-US" sz="16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200775" y="3866517"/>
            <a:ext cx="5480050" cy="2099310"/>
          </a:xfrm>
          <a:prstGeom prst="roundRect">
            <a:avLst>
              <a:gd name="adj" fmla="val 4688"/>
            </a:avLst>
          </a:prstGeom>
          <a:solidFill>
            <a:srgbClr val="FFFFFF">
              <a:alpha val="6000"/>
            </a:srgbClr>
          </a:solidFill>
          <a:ln w="6350">
            <a:solidFill>
              <a:srgbClr val="FFFFFF">
                <a:alpha val="16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6507480" y="4442458"/>
            <a:ext cx="4200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b="1">
                <a:solidFill>
                  <a:srgbClr val="00AA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04</a:t>
            </a:r>
            <a:endParaRPr lang="en-US" sz="20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984524" y="4417058"/>
            <a:ext cx="1214723" cy="37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Normy</a:t>
            </a:r>
            <a:endParaRPr lang="en-US" sz="24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507480" y="4886958"/>
            <a:ext cx="5012639" cy="553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>
                <a:solidFill>
                  <a:srgbClr val="D5DCF0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U součinitelů požadujte konkrétní článek a ověřte vydání normy i národní přílohu.</a:t>
            </a:r>
            <a:endParaRPr lang="en-US" sz="16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20" name="Image 1" descr="Dlubal"/>
          <p:cNvPicPr>
            <a:picLocks noChangeAspect="1"/>
          </p:cNvPicPr>
          <p:nvPr/>
        </p:nvPicPr>
        <p:blipFill>
          <a:blip r:embed="rId4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27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CALC se zeptá dřív, než jedná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08000" y="1290327"/>
            <a:ext cx="6654800" cy="3213100"/>
          </a:xfrm>
          <a:prstGeom prst="roundRect">
            <a:avLst>
              <a:gd name="adj" fmla="val 3162"/>
            </a:avLst>
          </a:prstGeom>
          <a:solidFill>
            <a:srgbClr val="EEF1F6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0" descr="Dialog schválení v Dlubal CALC: volané nástroje, dopad a cena"/>
          <p:cNvPicPr>
            <a:picLocks noChangeAspect="1"/>
          </p:cNvPicPr>
          <p:nvPr/>
        </p:nvPicPr>
        <p:blipFill>
          <a:blip r:embed="rId3"/>
          <a:srcRect l="-7" r="-7"/>
          <a:stretch/>
        </p:blipFill>
        <p:spPr>
          <a:xfrm>
            <a:off x="660400" y="1442727"/>
            <a:ext cx="6350000" cy="2908300"/>
          </a:xfrm>
          <a:prstGeom prst="roundRect">
            <a:avLst>
              <a:gd name="adj" fmla="val 2620"/>
            </a:avLst>
          </a:prstGeom>
          <a:effectLst>
            <a:outerShdw blurRad="254000" dist="76200" dir="5400000" algn="bl" rotWithShape="0">
              <a:srgbClr val="03123D">
                <a:alpha val="16000"/>
              </a:srgbClr>
            </a:outerShdw>
          </a:effectLst>
        </p:spPr>
      </p:pic>
      <p:pic>
        <p:nvPicPr>
          <p:cNvPr id="5" name="Image 1" descr="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67600" y="2058677"/>
            <a:ext cx="279400" cy="2794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874000" y="2058677"/>
            <a:ext cx="392430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Volání externích služeb a změny modelu čekají na schválení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7" name="Image 2" descr="Search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67600" y="2757177"/>
            <a:ext cx="279400" cy="2794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874000" y="2757177"/>
            <a:ext cx="431800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Vidíte volané nástroje, jejich dopad i cenu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9" name="Image 3" descr="Chat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467600" y="3239777"/>
            <a:ext cx="279400" cy="27940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874000" y="3239777"/>
            <a:ext cx="392430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Na neúplné zadání odpoví asistent otázkou, ne vymyšlenou hodnotou</a:t>
            </a:r>
            <a:endParaRPr lang="en-US" sz="15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1" name="Shape 5"/>
          <p:cNvSpPr/>
          <p:nvPr/>
        </p:nvSpPr>
        <p:spPr>
          <a:xfrm>
            <a:off x="527050" y="4782827"/>
            <a:ext cx="0" cy="331470"/>
          </a:xfrm>
          <a:prstGeom prst="line">
            <a:avLst/>
          </a:prstGeom>
          <a:noFill/>
          <a:ln w="38100">
            <a:solidFill>
              <a:srgbClr val="00AA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6"/>
          <p:cNvSpPr/>
          <p:nvPr/>
        </p:nvSpPr>
        <p:spPr>
          <a:xfrm>
            <a:off x="749300" y="4808227"/>
            <a:ext cx="11262741" cy="30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Odpovědnost za návrh konstrukce a podpis výpočtu zůstává plně na statikovi.</a:t>
            </a:r>
            <a:endParaRPr lang="en-US" sz="17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3" name="Image 4" descr="Dlubal"/>
          <p:cNvPicPr>
            <a:picLocks noChangeAspect="1"/>
          </p:cNvPicPr>
          <p:nvPr/>
        </p:nvPicPr>
        <p:blipFill>
          <a:blip r:embed="rId7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28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Jak začít ve vlastní praxi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8000" y="1137927"/>
            <a:ext cx="11511280" cy="32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Pro první kroky není nutné nic instalovat.</a:t>
            </a:r>
            <a:endParaRPr lang="en-US" sz="18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08000" y="1746250"/>
            <a:ext cx="6858000" cy="0"/>
          </a:xfrm>
          <a:prstGeom prst="line">
            <a:avLst/>
          </a:prstGeom>
          <a:noFill/>
          <a:ln w="1270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508000" y="2006600"/>
            <a:ext cx="406400" cy="406400"/>
          </a:xfrm>
          <a:prstGeom prst="roundRect">
            <a:avLst>
              <a:gd name="adj" fmla="val 9375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1</a:t>
            </a:r>
            <a:endParaRPr lang="en-US" sz="15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17600" y="1879600"/>
            <a:ext cx="64358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Zvolte jednu opakující se úlohu, jejíž výsledek dobře znáte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08000" y="2673350"/>
            <a:ext cx="6858000" cy="0"/>
          </a:xfrm>
          <a:prstGeom prst="line">
            <a:avLst/>
          </a:prstGeom>
          <a:noFill/>
          <a:ln w="1270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508000" y="2933700"/>
            <a:ext cx="406400" cy="406400"/>
          </a:xfrm>
          <a:prstGeom prst="roundRect">
            <a:avLst>
              <a:gd name="adj" fmla="val 9375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2</a:t>
            </a:r>
            <a:endParaRPr lang="en-US" sz="15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17600" y="2806700"/>
            <a:ext cx="64358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Vyřešte ji v dialogu v Dlubal CALC, případně s RFEM 6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08000" y="3600450"/>
            <a:ext cx="6858000" cy="0"/>
          </a:xfrm>
          <a:prstGeom prst="line">
            <a:avLst/>
          </a:prstGeom>
          <a:noFill/>
          <a:ln w="1270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508000" y="3733800"/>
            <a:ext cx="406400" cy="406400"/>
          </a:xfrm>
          <a:prstGeom prst="roundRect">
            <a:avLst>
              <a:gd name="adj" fmla="val 9375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3</a:t>
            </a:r>
            <a:endParaRPr lang="en-US" sz="15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117600" y="3771900"/>
            <a:ext cx="643585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Porovnejte výsledek s vlastním řešením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08000" y="4273550"/>
            <a:ext cx="6858000" cy="0"/>
          </a:xfrm>
          <a:prstGeom prst="line">
            <a:avLst/>
          </a:prstGeom>
          <a:noFill/>
          <a:ln w="1270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508000" y="4406900"/>
            <a:ext cx="406400" cy="406400"/>
          </a:xfrm>
          <a:prstGeom prst="roundRect">
            <a:avLst>
              <a:gd name="adj" fmla="val 9375"/>
            </a:avLst>
          </a:prstGeom>
          <a:solidFill>
            <a:srgbClr val="21D93F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5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4</a:t>
            </a:r>
            <a:endParaRPr lang="en-US" sz="15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17600" y="4445000"/>
            <a:ext cx="643585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Osvědčený postup uložte jako skill a sdílejte ho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6" name="Image 0" descr="Úvodní obrazovka Dlubal CALC: nabídka inženýrských úloh pro začátek"/>
          <p:cNvPicPr>
            <a:picLocks noChangeAspect="1"/>
          </p:cNvPicPr>
          <p:nvPr/>
        </p:nvPicPr>
        <p:blipFill>
          <a:blip r:embed="rId3"/>
          <a:srcRect t="51" b="51"/>
          <a:stretch/>
        </p:blipFill>
        <p:spPr>
          <a:xfrm>
            <a:off x="7874000" y="1905000"/>
            <a:ext cx="3810000" cy="3111500"/>
          </a:xfrm>
          <a:prstGeom prst="roundRect">
            <a:avLst>
              <a:gd name="adj" fmla="val 3265"/>
            </a:avLst>
          </a:prstGeom>
          <a:effectLst>
            <a:outerShdw blurRad="304800" dist="101600" dir="5400000" algn="bl" rotWithShape="0">
              <a:srgbClr val="03123D">
                <a:alpha val="18000"/>
              </a:srgbClr>
            </a:outerShdw>
          </a:effectLst>
        </p:spPr>
      </p:pic>
      <p:pic>
        <p:nvPicPr>
          <p:cNvPr id="17" name="Image 1" descr="Dlubal"/>
          <p:cNvPicPr>
            <a:picLocks noChangeAspect="1"/>
          </p:cNvPicPr>
          <p:nvPr/>
        </p:nvPicPr>
        <p:blipFill>
          <a:blip r:embed="rId4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29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0988040" cy="136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Čísla počítá výpočetní jádro nebo pevný postup. Jazykový model zadání interpretuje, doptává se a vysvětluje.</a:t>
            </a:r>
            <a:endParaRPr lang="en-US" sz="32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08000" y="2179327"/>
            <a:ext cx="554634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kern="0" spc="150">
                <a:solidFill>
                  <a:srgbClr val="0072BC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AI POMÁHÁ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08000" y="2464433"/>
            <a:ext cx="53848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508000" y="2593342"/>
            <a:ext cx="5546344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Hledání v normách a mapách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08000" y="3053717"/>
            <a:ext cx="53848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508000" y="3182627"/>
            <a:ext cx="5546344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Zadávání modelu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8000" y="3643002"/>
            <a:ext cx="53848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508000" y="3771900"/>
            <a:ext cx="5546344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Přepis výsledků a dokumentace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299200" y="2179327"/>
            <a:ext cx="554634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kern="0" spc="15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ROZHODUJE STATIK</a:t>
            </a:r>
            <a:endParaRPr lang="en-US" sz="14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299200" y="2464433"/>
            <a:ext cx="53848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6299200" y="2593342"/>
            <a:ext cx="5546344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Zadání a předpoklady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299200" y="3053717"/>
            <a:ext cx="53848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6299200" y="3182627"/>
            <a:ext cx="5546344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Věrohodnost výsledků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299200" y="3643002"/>
            <a:ext cx="53848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6299200" y="3771900"/>
            <a:ext cx="5546344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Návrh, podpis a odpovědnost</a:t>
            </a:r>
            <a:endParaRPr lang="en-US" sz="20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27050" y="4559300"/>
            <a:ext cx="0" cy="414020"/>
          </a:xfrm>
          <a:prstGeom prst="line">
            <a:avLst/>
          </a:prstGeom>
          <a:noFill/>
          <a:ln w="38100">
            <a:solidFill>
              <a:srgbClr val="00AA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49300" y="4584700"/>
            <a:ext cx="11262741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AI může statikovi vrátit čas na to podstatné: na inženýrskou práci.</a:t>
            </a:r>
            <a:endParaRPr lang="en-US" sz="2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pic>
        <p:nvPicPr>
          <p:cNvPr id="19" name="Image 0" descr="Dlubal"/>
          <p:cNvPicPr>
            <a:picLocks noChangeAspect="1"/>
          </p:cNvPicPr>
          <p:nvPr/>
        </p:nvPicPr>
        <p:blipFill>
          <a:blip r:embed="rId3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30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lubal CALC: úvodní obrazovka s asistentkou Mia, odpověď se zdrojem z Geo-Zone Tool a stav propojení s RFEM 6 přes Dlubal 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50000" y="254000"/>
            <a:ext cx="5842000" cy="6350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105400"/>
            <a:ext cx="6381750" cy="1752600"/>
          </a:xfrm>
          <a:custGeom>
            <a:avLst/>
            <a:gdLst/>
            <a:ahLst/>
            <a:cxnLst/>
            <a:rect l="l" t="t" r="r" b="b"/>
            <a:pathLst>
              <a:path w="6381750" h="1752600">
                <a:moveTo>
                  <a:pt x="0" y="0"/>
                </a:moveTo>
                <a:lnTo>
                  <a:pt x="6127750" y="0"/>
                </a:lnTo>
                <a:arcTo wR="254000" hR="254000" stAng="16200000" swAng="5400000"/>
                <a:lnTo>
                  <a:pt x="6381750" y="1752600"/>
                </a:lnTo>
                <a:lnTo>
                  <a:pt x="0" y="1752600"/>
                </a:lnTo>
                <a:lnTo>
                  <a:pt x="0" y="0"/>
                </a:lnTo>
                <a:close/>
              </a:path>
            </a:pathLst>
          </a:custGeom>
          <a:solidFill>
            <a:srgbClr val="03123D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508000" y="508000"/>
            <a:ext cx="5232400" cy="1534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Vyzkoušejte to sami! Dlubal CALC běží v prohlížeči.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pic>
        <p:nvPicPr>
          <p:cNvPr id="5" name="Image 1" descr="QR kód: calc.dlubal.com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9500" y="2349500"/>
            <a:ext cx="1905000" cy="1905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08000" y="4470400"/>
            <a:ext cx="5886450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calc.dlubal.com</a:t>
            </a:r>
            <a:endParaRPr lang="en-US" sz="32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508000" y="5524500"/>
            <a:ext cx="274701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>
                <a:solidFill>
                  <a:srgbClr val="FFFFFF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Dlubal Software s.r.o.</a:t>
            </a:r>
            <a:endParaRPr lang="en-US" sz="15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508000" y="5905500"/>
            <a:ext cx="2747010" cy="619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Anglická 28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120 00 Praha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Česká republika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3340100" y="5905500"/>
            <a:ext cx="2747010" cy="42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+420 227 203 203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FFFFFF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info@dlubal.cz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8000" y="5118100"/>
            <a:ext cx="4432300" cy="12319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2498725" y="1828800"/>
            <a:ext cx="7194550" cy="1732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ctr">
              <a:lnSpc>
                <a:spcPts val="6720"/>
              </a:lnSpc>
              <a:buNone/>
            </a:pPr>
            <a:r>
              <a:rPr lang="en-US" sz="64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Děkuji Vám</a:t>
            </a:r>
            <a:endParaRPr lang="en-US" sz="6400">
              <a:ea typeface="FK Grotesk Neue Black Italic" charset="0"/>
              <a:cs typeface="FK Grotesk Neue Black Italic" charset="0"/>
            </a:endParaRPr>
          </a:p>
          <a:p>
            <a:pPr marL="0" indent="0" algn="ctr">
              <a:lnSpc>
                <a:spcPts val="6720"/>
              </a:lnSpc>
              <a:buNone/>
            </a:pPr>
            <a:r>
              <a:rPr lang="en-US" sz="64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za pozornost</a:t>
            </a:r>
            <a:endParaRPr lang="en-US" sz="64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405120" y="5334000"/>
            <a:ext cx="6278880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5280"/>
              </a:lnSpc>
              <a:buNone/>
            </a:pPr>
            <a:r>
              <a:rPr lang="en-US" sz="4800" b="1">
                <a:solidFill>
                  <a:srgbClr val="03123D"/>
                </a:solidFill>
                <a:latin typeface="FK Grotesk Neue Black" panose="020B0503020202020203" pitchFamily="34" charset="0"/>
                <a:ea typeface="FK Grotesk Neue Black Italic" pitchFamily="34" charset="-122"/>
                <a:cs typeface="FK Grotesk Neue Black Italic" pitchFamily="34" charset="-120"/>
              </a:rPr>
              <a:t>www.dlubal.com</a:t>
            </a:r>
            <a:endParaRPr lang="en-US" sz="4800" b="1">
              <a:latin typeface="FK Grotesk Neue Black" panose="020B0503020202020203" pitchFamily="34" charset="0"/>
              <a:ea typeface="FK Grotesk Neue Black Italic" charset="0"/>
              <a:cs typeface="FK Grotesk Neue Black Italic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508000" y="508000"/>
            <a:ext cx="11511280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>
                <a:solidFill>
                  <a:srgbClr val="03123D"/>
                </a:solidFill>
                <a:ea typeface="FK Grotesk Neue Black Italic" pitchFamily="34" charset="-122"/>
                <a:cs typeface="FK Grotesk Neue Black Italic" pitchFamily="34" charset="-120"/>
              </a:rPr>
              <a:t>Literatura a odkazy</a:t>
            </a:r>
            <a:endParaRPr lang="en-US" sz="3600">
              <a:ea typeface="FK Grotesk Neue Black Italic" charset="0"/>
              <a:cs typeface="FK Grotesk Neue Black Italic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08000" y="1268090"/>
            <a:ext cx="111760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508000" y="1358900"/>
            <a:ext cx="1151128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Brož, J.: Statika v dialogu s AI: od klimatických zatížení k výpočetnímu modelu. Sborník KONSTRUKCE 2026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1698625"/>
            <a:ext cx="111760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508000" y="1789435"/>
            <a:ext cx="1151128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Dlubal CALC – AI pracovní prostředí pro statiky: dlubal.com/en/products/calc/calc-overview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08000" y="2129160"/>
            <a:ext cx="111760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508000" y="2219970"/>
            <a:ext cx="1151128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Dlubal CALC: Nápověda a FAQ (FAQ-000009, 000014, 000024–000026): calc.dlubal.com/cs/faq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08000" y="2559695"/>
            <a:ext cx="111760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508000" y="2650505"/>
            <a:ext cx="1151128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Skilly pro statiku a RFEM: calc.dlubal.com/cs/skills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8000" y="2990230"/>
            <a:ext cx="111760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08000" y="3081015"/>
            <a:ext cx="1151128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Případy použití USC-000001 až USC-000005: calc.dlubal.com/cs/use-cases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08000" y="3420740"/>
            <a:ext cx="111760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508000" y="3511550"/>
            <a:ext cx="1151128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Geo-Zone Tool: geo-zone-tool.dlubal.com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08000" y="3851275"/>
            <a:ext cx="111760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508000" y="3942085"/>
            <a:ext cx="1151128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Faulstich, F.: Integration of RFEM 6 into AI Applications via MCP Server. Dlubal KB 002032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08000" y="4281810"/>
            <a:ext cx="111760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508000" y="4372620"/>
            <a:ext cx="1151128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Anthropic: Introducing the Model Context Protocol, 25. 11. 2024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08000" y="4712345"/>
            <a:ext cx="11176000" cy="0"/>
          </a:xfrm>
          <a:prstGeom prst="line">
            <a:avLst/>
          </a:prstGeom>
          <a:noFill/>
          <a:ln w="6350">
            <a:solidFill>
              <a:srgbClr val="E6E9E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508000" y="4803155"/>
            <a:ext cx="1151128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>
                <a:solidFill>
                  <a:srgbClr val="03123D"/>
                </a:solidFill>
                <a:latin typeface="FK Grotesk Neue" pitchFamily="34" charset="0"/>
                <a:ea typeface="FK Grotesk Neue" pitchFamily="34" charset="-122"/>
                <a:cs typeface="FK Grotesk Neue" pitchFamily="34" charset="-120"/>
              </a:rPr>
              <a:t>ČSN EN 1991-1-3 (zatížení sněhem) · ČSN EN 1993-1-1 (ocelové konstrukce)</a:t>
            </a:r>
            <a:endParaRPr lang="en-US" sz="1500">
              <a:latin typeface="FK Grotesk Neue" charset="0"/>
              <a:ea typeface="FK Grotesk Neue" charset="0"/>
              <a:cs typeface="FK Grotesk Neue" charset="0"/>
            </a:endParaRPr>
          </a:p>
        </p:txBody>
      </p:sp>
      <p:pic>
        <p:nvPicPr>
          <p:cNvPr id="21" name="Image 0" descr="Dlubal"/>
          <p:cNvPicPr>
            <a:picLocks noChangeAspect="1"/>
          </p:cNvPicPr>
          <p:nvPr/>
        </p:nvPicPr>
        <p:blipFill>
          <a:blip r:embed="rId3"/>
          <a:srcRect l="-357" r="-357"/>
          <a:stretch/>
        </p:blipFill>
        <p:spPr>
          <a:xfrm>
            <a:off x="508000" y="6578600"/>
            <a:ext cx="533400" cy="12700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3937762" y="6527800"/>
            <a:ext cx="7822438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KONSTRUKCE 2026 | Statika v dialogu s AI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11887200" y="6527800"/>
            <a:ext cx="3302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>
                <a:solidFill>
                  <a:srgbClr val="03123D"/>
                </a:solidFill>
                <a:latin typeface="FK Grotesk Neue Medium" pitchFamily="34" charset="0"/>
                <a:ea typeface="FK Grotesk Neue Medium" pitchFamily="34" charset="-122"/>
                <a:cs typeface="FK Grotesk Neue Medium" pitchFamily="34" charset="-120"/>
              </a:rPr>
              <a:t>33</a:t>
            </a:r>
            <a:endParaRPr lang="en-US" sz="1200">
              <a:latin typeface="FK Grotesk Neue Medium" charset="0"/>
              <a:ea typeface="FK Grotesk Neue Medium" charset="0"/>
              <a:cs typeface="FK Grotesk Neue Medium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tika v dialogu s AI – KONSTRUKCE 2026">
  <a:themeElements>
    <a:clrScheme name="Statika v dialogu s AI – KONSTRUKCE 2026">
      <a:dk1>
        <a:srgbClr val="03123D"/>
      </a:dk1>
      <a:lt1>
        <a:srgbClr val="FFFFFF"/>
      </a:lt1>
      <a:dk2>
        <a:srgbClr val="424D6E"/>
      </a:dk2>
      <a:lt2>
        <a:srgbClr val="E6E7EC"/>
      </a:lt2>
      <a:accent1>
        <a:srgbClr val="0072BC"/>
      </a:accent1>
      <a:accent2>
        <a:srgbClr val="00AAFF"/>
      </a:accent2>
      <a:accent3>
        <a:srgbClr val="21D93F"/>
      </a:accent3>
      <a:accent4>
        <a:srgbClr val="FFC000"/>
      </a:accent4>
      <a:accent5>
        <a:srgbClr val="FF8000"/>
      </a:accent5>
      <a:accent6>
        <a:srgbClr val="4A5470"/>
      </a:accent6>
      <a:hlink>
        <a:srgbClr val="0563C1"/>
      </a:hlink>
      <a:folHlink>
        <a:srgbClr val="954F72"/>
      </a:folHlink>
    </a:clrScheme>
    <a:fontScheme name="Statika v dialogu s AI – KONSTRUKCE 2026">
      <a:majorFont>
        <a:latin typeface="FK Grotesk Neue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K Grotesk Neue Medium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Widescreen</PresentationFormat>
  <Slides>33</Slides>
  <Notes>33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Statika v dialogu s AI – KONSTRUKCE 2026</vt:lpstr>
      <vt:lpstr>Statika v dialogu s AI</vt:lpstr>
      <vt:lpstr>Prezentující</vt:lpstr>
      <vt:lpstr>Obsah</vt:lpstr>
      <vt:lpstr>Kde statik ztrácí čas</vt:lpstr>
      <vt:lpstr>Můžu číslu, které mi AI napíše, věřit?</vt:lpstr>
      <vt:lpstr>Pět pojmů, které stačí znát</vt:lpstr>
      <vt:lpstr>API je dálkové ovládání. MCP je ovladač pro AI.</vt:lpstr>
      <vt:lpstr>Obecný AI chat a výpočetní asistent</vt:lpstr>
      <vt:lpstr>Každé číslo má jeden ze tří zdrojů</vt:lpstr>
      <vt:lpstr>PowerPoint Presentation</vt:lpstr>
      <vt:lpstr>V prohlížeči i s vaším RFEM 6</vt:lpstr>
      <vt:lpstr>AI pomáhá od přípravy po posouzení</vt:lpstr>
      <vt:lpstr>PowerPoint Presentation</vt:lpstr>
      <vt:lpstr>Stejné hodnoty jako v online mapě</vt:lpstr>
      <vt:lpstr>Výsledek se vstupy, postupem a zdrojem</vt:lpstr>
      <vt:lpstr>Nejdřív otázky, potom model</vt:lpstr>
      <vt:lpstr>Model v RFEM 6 ze slovního zadání</vt:lpstr>
      <vt:lpstr>PowerPoint Presentation</vt:lpstr>
      <vt:lpstr>PowerPoint Presentation</vt:lpstr>
      <vt:lpstr>Každý vstup má uvedený původ</vt:lpstr>
      <vt:lpstr>Posudek počítá skill, ne jazykový model</vt:lpstr>
      <vt:lpstr>Výsledek lze ověřit nezávisle</vt:lpstr>
      <vt:lpstr>Kontrola modelu IFC jedním dotazem</vt:lpstr>
      <vt:lpstr>Z katalogového listu výrobce rovnou do RFEM 6</vt:lpstr>
      <vt:lpstr>Jednou vyřešit, příště zadat jen nová čísla</vt:lpstr>
      <vt:lpstr>PowerPoint Presentation</vt:lpstr>
      <vt:lpstr>Čtyři pravidla pro práci s AI</vt:lpstr>
      <vt:lpstr>CALC se zeptá dřív, než jedná</vt:lpstr>
      <vt:lpstr>Jak začít ve vlastní praxi</vt:lpstr>
      <vt:lpstr>Čísla počítá výpočetní jádro nebo pevný postup. Jazykový model zadání interpretuje, doptává se a vysvětluje.</vt:lpstr>
      <vt:lpstr>Vyzkoušejte to sami! Dlubal CALC běží v prohlížeči.</vt:lpstr>
      <vt:lpstr>Děkuji Vám za pozornost</vt:lpstr>
      <vt:lpstr>Literatura a odkazy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Statika v dialogu s AI – KONSTRUKCE 2026</dc:title>
  <dc:subject/>
  <dc:creator/>
  <cp:revision>1</cp:revision>
  <dcterms:created xsi:type="dcterms:W3CDTF">2026-11-03T15:13:48Z</dcterms:created>
  <dcterms:modified xsi:type="dcterms:W3CDTF">2026-11-05T11:44:34Z</dcterms:modified>
</cp:coreProperties>
</file>